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6" r:id="rId11"/>
    <p:sldId id="265" r:id="rId12"/>
    <p:sldId id="266" r:id="rId13"/>
    <p:sldId id="267" r:id="rId14"/>
    <p:sldId id="268" r:id="rId15"/>
    <p:sldId id="270" r:id="rId16"/>
    <p:sldId id="277" r:id="rId17"/>
    <p:sldId id="278" r:id="rId18"/>
    <p:sldId id="279" r:id="rId19"/>
    <p:sldId id="280" r:id="rId20"/>
    <p:sldId id="281" r:id="rId21"/>
    <p:sldId id="274" r:id="rId22"/>
    <p:sldId id="284" r:id="rId23"/>
    <p:sldId id="285" r:id="rId24"/>
    <p:sldId id="282" r:id="rId25"/>
    <p:sldId id="275" r:id="rId26"/>
    <p:sldId id="283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660066"/>
    <a:srgbClr val="CC0099"/>
    <a:srgbClr val="333399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BF22D-8953-400A-923E-87182E24F32B}" type="datetimeFigureOut">
              <a:rPr lang="ru-RU" smtClean="0"/>
              <a:pPr/>
              <a:t>30.07.2011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1E92E-AD17-42B6-BEA7-7D24DF5D96A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slide" Target="slide3.xml"/><Relationship Id="rId7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slide" Target="slide4.xml"/><Relationship Id="rId9" Type="http://schemas.openxmlformats.org/officeDocument/2006/relationships/slide" Target="slide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2214554"/>
            <a:ext cx="7772400" cy="1470025"/>
          </a:xfrm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txBody>
          <a:bodyPr>
            <a:noAutofit/>
          </a:bodyPr>
          <a:lstStyle/>
          <a:p>
            <a:r>
              <a:rPr lang="ru-RU" b="1" i="1" dirty="0" smtClean="0"/>
              <a:t>ПУТЕШЕСТВИЕ В ЛИНГВИНИЮ</a:t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 descr="106643_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142852"/>
            <a:ext cx="2778116" cy="17970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dictionary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00826" y="4929198"/>
            <a:ext cx="1964153" cy="1714512"/>
          </a:xfrm>
          <a:prstGeom prst="rect">
            <a:avLst/>
          </a:prstGeom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401080" cy="868346"/>
          </a:xfrm>
        </p:spPr>
        <p:txBody>
          <a:bodyPr>
            <a:normAutofit fontScale="90000"/>
          </a:bodyPr>
          <a:lstStyle/>
          <a:p>
            <a:r>
              <a:rPr lang="ru-RU" sz="3200" b="1" i="1" u="sng" dirty="0" smtClean="0">
                <a:solidFill>
                  <a:srgbClr val="0000CC"/>
                </a:solidFill>
              </a:rPr>
              <a:t>Распределите термины по разделам языкознания, к которым они относятся.</a:t>
            </a:r>
            <a:endParaRPr lang="ru-RU" sz="3200" b="1" i="1" u="sng" dirty="0">
              <a:solidFill>
                <a:srgbClr val="0000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Словосочетание, слово, звук, лицо, синоним, согласный, предложение, значимая часть слова, основа, род, шипящий, часть речи,  ударение, падеж, антоним, гласный, </a:t>
            </a:r>
            <a:r>
              <a:rPr lang="ru-RU" dirty="0" smtClean="0"/>
              <a:t>омоним, </a:t>
            </a:r>
            <a:r>
              <a:rPr lang="ru-RU" dirty="0"/>
              <a:t>приставка, член предложения, окончание, сказуемое, вид глагола.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u="sng" dirty="0" smtClean="0">
                <a:solidFill>
                  <a:schemeClr val="tx2">
                    <a:lumMod val="75000"/>
                  </a:schemeClr>
                </a:solidFill>
              </a:rPr>
              <a:t>Проверь себя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2601" y="1372298"/>
            <a:ext cx="9065471" cy="4985660"/>
          </a:xfrm>
        </p:spPr>
        <p:txBody>
          <a:bodyPr>
            <a:normAutofit lnSpcReduction="10000"/>
          </a:bodyPr>
          <a:lstStyle/>
          <a:p>
            <a:r>
              <a:rPr lang="ru-RU" sz="3000" dirty="0" smtClean="0"/>
              <a:t>Фонетика: звук, согласный,</a:t>
            </a:r>
            <a:r>
              <a:rPr lang="ru-RU" sz="3000" dirty="0"/>
              <a:t> </a:t>
            </a:r>
            <a:r>
              <a:rPr lang="ru-RU" sz="3000" dirty="0" smtClean="0"/>
              <a:t>шипящий, ударение, гласный,</a:t>
            </a:r>
          </a:p>
          <a:p>
            <a:r>
              <a:rPr lang="ru-RU" sz="3000" dirty="0" smtClean="0"/>
              <a:t>Лексика: Слово, синоним, антоним, омоним</a:t>
            </a:r>
          </a:p>
          <a:p>
            <a:r>
              <a:rPr lang="ru-RU" sz="3000" dirty="0" smtClean="0"/>
              <a:t>Словообразование: значимая часть слова, основа, приставка, окончание</a:t>
            </a:r>
          </a:p>
          <a:p>
            <a:r>
              <a:rPr lang="ru-RU" sz="3000" dirty="0" smtClean="0"/>
              <a:t>Морфология: лицо, род, часть речи, падеж , вид глагола</a:t>
            </a:r>
          </a:p>
          <a:p>
            <a:r>
              <a:rPr lang="ru-RU" sz="3000" dirty="0" smtClean="0"/>
              <a:t>Синтаксис:</a:t>
            </a:r>
            <a:r>
              <a:rPr lang="ru-RU" sz="2800" dirty="0" smtClean="0"/>
              <a:t>  </a:t>
            </a:r>
            <a:r>
              <a:rPr lang="ru-RU" sz="3000" dirty="0" smtClean="0"/>
              <a:t>предложение, член предложения, сказуемое</a:t>
            </a:r>
            <a:endParaRPr lang="ru-RU" sz="3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229600" cy="1143000"/>
          </a:xfrm>
        </p:spPr>
        <p:txBody>
          <a:bodyPr>
            <a:noAutofit/>
          </a:bodyPr>
          <a:lstStyle/>
          <a:p>
            <a:r>
              <a:rPr lang="ru-RU" dirty="0" smtClean="0"/>
              <a:t>В каком примере неправильно названа буква?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85786" y="3286124"/>
            <a:ext cx="7400948" cy="3114684"/>
          </a:xfrm>
        </p:spPr>
        <p:txBody>
          <a:bodyPr/>
          <a:lstStyle/>
          <a:p>
            <a:r>
              <a:rPr lang="ru-RU" dirty="0" smtClean="0"/>
              <a:t>1</a:t>
            </a:r>
            <a:r>
              <a:rPr lang="ru-RU" dirty="0"/>
              <a:t>) Книга - кэ, эн, и, гэ, а.</a:t>
            </a:r>
          </a:p>
          <a:p>
            <a:r>
              <a:rPr lang="ru-RU" dirty="0"/>
              <a:t>2) Палец - пэ, а, эль, е, цэ.</a:t>
            </a:r>
          </a:p>
          <a:p>
            <a:r>
              <a:rPr lang="ru-RU" dirty="0"/>
              <a:t>3) Марка - </a:t>
            </a:r>
            <a:r>
              <a:rPr lang="ru-RU" dirty="0" err="1"/>
              <a:t>эм</a:t>
            </a:r>
            <a:r>
              <a:rPr lang="ru-RU" dirty="0"/>
              <a:t>, а, эр, </a:t>
            </a:r>
            <a:r>
              <a:rPr lang="ru-RU" dirty="0" err="1"/>
              <a:t>ка</a:t>
            </a:r>
            <a:r>
              <a:rPr lang="ru-RU" dirty="0"/>
              <a:t>, а.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Б. </a:t>
            </a:r>
            <a:r>
              <a:rPr lang="ru-RU" dirty="0" err="1" smtClean="0"/>
              <a:t>Заходер</a:t>
            </a:r>
            <a:r>
              <a:rPr lang="ru-RU" dirty="0" smtClean="0"/>
              <a:t>.  Кит и кот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 smtClean="0"/>
              <a:t>В этой сказке нет порядка,</a:t>
            </a:r>
          </a:p>
          <a:p>
            <a:pPr>
              <a:buNone/>
            </a:pPr>
            <a:r>
              <a:rPr lang="ru-RU" dirty="0" smtClean="0"/>
              <a:t>Что не слово, то загадка.</a:t>
            </a:r>
          </a:p>
          <a:p>
            <a:pPr>
              <a:buNone/>
            </a:pPr>
            <a:r>
              <a:rPr lang="ru-RU" dirty="0" smtClean="0"/>
              <a:t>Вот что сказка говорит:</a:t>
            </a:r>
          </a:p>
          <a:p>
            <a:pPr>
              <a:buNone/>
            </a:pPr>
            <a:r>
              <a:rPr lang="ru-RU" dirty="0" smtClean="0"/>
              <a:t>Жили-были кот и кит.</a:t>
            </a:r>
          </a:p>
          <a:p>
            <a:pPr>
              <a:buNone/>
            </a:pPr>
            <a:r>
              <a:rPr lang="ru-RU" dirty="0" smtClean="0"/>
              <a:t>Кот огромный, просто страшный,</a:t>
            </a:r>
          </a:p>
          <a:p>
            <a:pPr>
              <a:buNone/>
            </a:pPr>
            <a:r>
              <a:rPr lang="ru-RU" dirty="0" smtClean="0"/>
              <a:t>Кит был маленький,  домашний.</a:t>
            </a:r>
          </a:p>
          <a:p>
            <a:pPr>
              <a:buNone/>
            </a:pPr>
            <a:r>
              <a:rPr lang="ru-RU" dirty="0" smtClean="0"/>
              <a:t>Кит мяукал, кот пыхтел,</a:t>
            </a:r>
          </a:p>
          <a:p>
            <a:pPr>
              <a:buNone/>
            </a:pPr>
            <a:r>
              <a:rPr lang="ru-RU" dirty="0" smtClean="0"/>
              <a:t>Кит купаться не хотел,</a:t>
            </a:r>
          </a:p>
          <a:p>
            <a:pPr>
              <a:buNone/>
            </a:pPr>
            <a:r>
              <a:rPr lang="ru-RU" dirty="0" smtClean="0"/>
              <a:t>Как огня воды боялся,</a:t>
            </a:r>
          </a:p>
          <a:p>
            <a:pPr>
              <a:buNone/>
            </a:pPr>
            <a:r>
              <a:rPr lang="ru-RU" dirty="0" smtClean="0"/>
              <a:t>Кот всегда над ним смеялся…</a:t>
            </a:r>
          </a:p>
          <a:p>
            <a:endParaRPr lang="ru-RU" dirty="0"/>
          </a:p>
        </p:txBody>
      </p:sp>
      <p:pic>
        <p:nvPicPr>
          <p:cNvPr id="4" name="Рисунок 3" descr="imagegenerator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40" y="3929066"/>
            <a:ext cx="1714500" cy="22383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C0099"/>
                </a:solidFill>
              </a:rPr>
              <a:t>Слова, которые ничего</a:t>
            </a:r>
            <a:br>
              <a:rPr lang="ru-RU" dirty="0" smtClean="0">
                <a:solidFill>
                  <a:srgbClr val="CC0099"/>
                </a:solidFill>
              </a:rPr>
            </a:br>
            <a:r>
              <a:rPr lang="ru-RU" dirty="0" smtClean="0">
                <a:solidFill>
                  <a:srgbClr val="CC0099"/>
                </a:solidFill>
              </a:rPr>
              <a:t> не значат</a:t>
            </a:r>
            <a:endParaRPr lang="ru-RU" dirty="0">
              <a:solidFill>
                <a:srgbClr val="CC00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Ложка – это ложка,</a:t>
            </a:r>
          </a:p>
          <a:p>
            <a:pPr>
              <a:buNone/>
            </a:pPr>
            <a:r>
              <a:rPr lang="ru-RU" dirty="0" smtClean="0"/>
              <a:t>Ложкой суп едят.</a:t>
            </a:r>
          </a:p>
          <a:p>
            <a:pPr>
              <a:buNone/>
            </a:pPr>
            <a:r>
              <a:rPr lang="ru-RU" dirty="0" smtClean="0"/>
              <a:t>Кошка – это кошка,</a:t>
            </a:r>
          </a:p>
          <a:p>
            <a:pPr>
              <a:buNone/>
            </a:pPr>
            <a:r>
              <a:rPr lang="ru-RU" dirty="0" smtClean="0"/>
              <a:t>У кошки пять котят</a:t>
            </a:r>
          </a:p>
          <a:p>
            <a:pPr>
              <a:buNone/>
            </a:pPr>
            <a:r>
              <a:rPr lang="ru-RU" dirty="0" smtClean="0"/>
              <a:t>Тряпка – это тряпка.</a:t>
            </a:r>
          </a:p>
          <a:p>
            <a:pPr>
              <a:buNone/>
            </a:pPr>
            <a:r>
              <a:rPr lang="ru-RU" dirty="0" smtClean="0"/>
              <a:t>Тряпкой вытру пол.</a:t>
            </a:r>
          </a:p>
          <a:p>
            <a:pPr>
              <a:buNone/>
            </a:pPr>
            <a:r>
              <a:rPr lang="ru-RU" dirty="0" smtClean="0"/>
              <a:t>Шапка – это шапка,</a:t>
            </a:r>
          </a:p>
          <a:p>
            <a:pPr>
              <a:buNone/>
            </a:pPr>
            <a:r>
              <a:rPr lang="ru-RU" dirty="0" smtClean="0"/>
              <a:t>Оделся и пошел.</a:t>
            </a:r>
          </a:p>
          <a:p>
            <a:pPr>
              <a:buNone/>
            </a:pPr>
            <a:r>
              <a:rPr lang="ru-RU" dirty="0" smtClean="0"/>
              <a:t>А я придумал слово,</a:t>
            </a:r>
          </a:p>
          <a:p>
            <a:pPr>
              <a:buNone/>
            </a:pPr>
            <a:r>
              <a:rPr lang="ru-RU" dirty="0" smtClean="0"/>
              <a:t> простое слово – ПЛИМ.</a:t>
            </a:r>
          </a:p>
          <a:p>
            <a:pPr>
              <a:buNone/>
            </a:pPr>
            <a:r>
              <a:rPr lang="ru-RU" dirty="0" smtClean="0"/>
              <a:t>Я повторяю снова: </a:t>
            </a:r>
            <a:r>
              <a:rPr lang="ru-RU" dirty="0" err="1" smtClean="0"/>
              <a:t>плим</a:t>
            </a:r>
            <a:r>
              <a:rPr lang="ru-RU" dirty="0" smtClean="0"/>
              <a:t>, </a:t>
            </a:r>
            <a:r>
              <a:rPr lang="ru-RU" dirty="0" err="1" smtClean="0"/>
              <a:t>плим</a:t>
            </a:r>
            <a:r>
              <a:rPr lang="ru-RU" dirty="0" smtClean="0"/>
              <a:t>, </a:t>
            </a:r>
            <a:r>
              <a:rPr lang="ru-RU" dirty="0" err="1" smtClean="0"/>
              <a:t>плим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Вот прыгает и скачет</a:t>
            </a:r>
          </a:p>
          <a:p>
            <a:pPr>
              <a:buNone/>
            </a:pPr>
            <a:r>
              <a:rPr lang="ru-RU" dirty="0" err="1" smtClean="0"/>
              <a:t>Плим</a:t>
            </a:r>
            <a:r>
              <a:rPr lang="ru-RU" dirty="0" smtClean="0"/>
              <a:t>, </a:t>
            </a:r>
            <a:r>
              <a:rPr lang="ru-RU" dirty="0" err="1" smtClean="0"/>
              <a:t>плим</a:t>
            </a:r>
            <a:r>
              <a:rPr lang="ru-RU" dirty="0" smtClean="0"/>
              <a:t>, </a:t>
            </a:r>
            <a:r>
              <a:rPr lang="ru-RU" dirty="0" err="1" smtClean="0"/>
              <a:t>плим</a:t>
            </a:r>
            <a:r>
              <a:rPr lang="ru-RU" dirty="0" smtClean="0"/>
              <a:t>!</a:t>
            </a:r>
          </a:p>
          <a:p>
            <a:pPr>
              <a:buNone/>
            </a:pPr>
            <a:r>
              <a:rPr lang="ru-RU" dirty="0" smtClean="0"/>
              <a:t> И ничего не значит</a:t>
            </a:r>
          </a:p>
          <a:p>
            <a:pPr>
              <a:buNone/>
            </a:pPr>
            <a:r>
              <a:rPr lang="ru-RU" dirty="0" err="1" smtClean="0"/>
              <a:t>Плим</a:t>
            </a:r>
            <a:r>
              <a:rPr lang="ru-RU" dirty="0" smtClean="0"/>
              <a:t>, </a:t>
            </a:r>
            <a:r>
              <a:rPr lang="ru-RU" dirty="0" err="1" smtClean="0"/>
              <a:t>плим</a:t>
            </a:r>
            <a:r>
              <a:rPr lang="ru-RU" dirty="0" smtClean="0"/>
              <a:t>, </a:t>
            </a:r>
            <a:r>
              <a:rPr lang="ru-RU" dirty="0" err="1" smtClean="0"/>
              <a:t>плим</a:t>
            </a:r>
            <a:r>
              <a:rPr lang="ru-RU" dirty="0" smtClean="0"/>
              <a:t>!</a:t>
            </a:r>
          </a:p>
          <a:p>
            <a:endParaRPr lang="ru-RU" dirty="0"/>
          </a:p>
        </p:txBody>
      </p:sp>
      <p:pic>
        <p:nvPicPr>
          <p:cNvPr id="4" name="Рисунок 3" descr="275052_490x7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2285992"/>
            <a:ext cx="2333625" cy="333375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Фонемы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b="1" dirty="0" smtClean="0"/>
              <a:t>Гласные	</a:t>
            </a:r>
            <a:r>
              <a:rPr lang="ru-RU" dirty="0" smtClean="0"/>
              <a:t>		</a:t>
            </a:r>
            <a:r>
              <a:rPr lang="ru-RU" sz="4000" b="1" dirty="0" smtClean="0"/>
              <a:t>Согласные</a:t>
            </a:r>
            <a:endParaRPr lang="ru-RU" sz="4000" b="1" dirty="0"/>
          </a:p>
        </p:txBody>
      </p:sp>
      <p:pic>
        <p:nvPicPr>
          <p:cNvPr id="4" name="Рисунок 3" descr="sono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0298" y="2643182"/>
            <a:ext cx="3166867" cy="38433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Гласные фонемы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5400" dirty="0" smtClean="0">
                <a:latin typeface="Arial"/>
                <a:cs typeface="Arial"/>
              </a:rPr>
              <a:t>		[а'] [о'] [у'] [и'] [</a:t>
            </a:r>
            <a:r>
              <a:rPr lang="ru-RU" sz="5400" dirty="0" err="1" smtClean="0">
                <a:latin typeface="Arial"/>
                <a:cs typeface="Arial"/>
              </a:rPr>
              <a:t>ы</a:t>
            </a:r>
            <a:r>
              <a:rPr lang="ru-RU" sz="5400" dirty="0" smtClean="0">
                <a:latin typeface="Arial"/>
                <a:cs typeface="Arial"/>
              </a:rPr>
              <a:t>'] [э']</a:t>
            </a:r>
          </a:p>
          <a:p>
            <a:pPr>
              <a:buNone/>
            </a:pPr>
            <a:r>
              <a:rPr lang="ru-RU" sz="5400" dirty="0" smtClean="0">
                <a:latin typeface="Arial"/>
                <a:cs typeface="Arial"/>
              </a:rPr>
              <a:t>		[а]  [-]  [у]  [и]  [</a:t>
            </a:r>
            <a:r>
              <a:rPr lang="ru-RU" sz="5400" dirty="0" err="1" smtClean="0">
                <a:latin typeface="Arial"/>
                <a:cs typeface="Arial"/>
              </a:rPr>
              <a:t>ы</a:t>
            </a:r>
            <a:r>
              <a:rPr lang="ru-RU" sz="5400" dirty="0" smtClean="0">
                <a:latin typeface="Arial"/>
                <a:cs typeface="Arial"/>
              </a:rPr>
              <a:t>]  [-]</a:t>
            </a:r>
          </a:p>
          <a:p>
            <a:pPr>
              <a:buNone/>
            </a:pPr>
            <a:r>
              <a:rPr lang="en-US" sz="5400" dirty="0" smtClean="0">
                <a:latin typeface="Arial"/>
                <a:cs typeface="Arial"/>
              </a:rPr>
              <a:t>“</a:t>
            </a:r>
            <a:r>
              <a:rPr lang="ru-RU" sz="5400" dirty="0" smtClean="0">
                <a:latin typeface="Arial"/>
                <a:cs typeface="Arial"/>
              </a:rPr>
              <a:t>аканье</a:t>
            </a:r>
            <a:r>
              <a:rPr lang="en-US" sz="5400" dirty="0" smtClean="0">
                <a:latin typeface="Arial"/>
                <a:cs typeface="Arial"/>
              </a:rPr>
              <a:t>” </a:t>
            </a:r>
            <a:r>
              <a:rPr lang="ru-RU" sz="5400" dirty="0" smtClean="0">
                <a:latin typeface="Arial"/>
                <a:cs typeface="Arial"/>
              </a:rPr>
              <a:t>      </a:t>
            </a:r>
            <a:r>
              <a:rPr lang="en-US" sz="5400" dirty="0" smtClean="0">
                <a:latin typeface="Arial"/>
                <a:cs typeface="Arial"/>
              </a:rPr>
              <a:t>“</a:t>
            </a:r>
            <a:r>
              <a:rPr lang="ru-RU" sz="5400" dirty="0" smtClean="0">
                <a:latin typeface="Arial"/>
                <a:cs typeface="Arial"/>
              </a:rPr>
              <a:t>иканье</a:t>
            </a:r>
            <a:r>
              <a:rPr lang="en-US" sz="5400" dirty="0" smtClean="0">
                <a:latin typeface="Arial"/>
                <a:cs typeface="Arial"/>
              </a:rPr>
              <a:t>”</a:t>
            </a:r>
            <a:endParaRPr lang="ru-RU" sz="5400" dirty="0" smtClean="0">
              <a:latin typeface="Arial"/>
              <a:cs typeface="Arial"/>
            </a:endParaRPr>
          </a:p>
          <a:p>
            <a:pPr>
              <a:buNone/>
            </a:pPr>
            <a:r>
              <a:rPr lang="ru-RU" sz="5400" spc="-100" dirty="0" smtClean="0">
                <a:latin typeface="Arial"/>
                <a:cs typeface="Arial"/>
              </a:rPr>
              <a:t>О       </a:t>
            </a:r>
            <a:r>
              <a:rPr lang="ru-RU" sz="5400" spc="-100" dirty="0" smtClean="0">
                <a:latin typeface="Trebuchet MS"/>
                <a:cs typeface="Arial"/>
              </a:rPr>
              <a:t>А			Э      И</a:t>
            </a:r>
          </a:p>
          <a:p>
            <a:pPr>
              <a:buNone/>
            </a:pPr>
            <a:r>
              <a:rPr lang="ru-RU" sz="4400" spc="-100" dirty="0" smtClean="0">
                <a:latin typeface="Trebuchet MS"/>
                <a:cs typeface="Arial"/>
              </a:rPr>
              <a:t>Коса -</a:t>
            </a:r>
            <a:r>
              <a:rPr lang="ru-RU" sz="4400" dirty="0" smtClean="0">
                <a:latin typeface="Arial"/>
                <a:cs typeface="Arial"/>
              </a:rPr>
              <a:t> [</a:t>
            </a:r>
            <a:r>
              <a:rPr lang="ru-RU" sz="4400" dirty="0" err="1" smtClean="0">
                <a:latin typeface="Arial"/>
                <a:cs typeface="Arial"/>
              </a:rPr>
              <a:t>кас</a:t>
            </a:r>
            <a:r>
              <a:rPr lang="ru-RU" sz="4400" dirty="0" err="1" smtClean="0">
                <a:latin typeface="Trebuchet MS"/>
                <a:cs typeface="Arial"/>
              </a:rPr>
              <a:t>`</a:t>
            </a:r>
            <a:r>
              <a:rPr lang="ru-RU" sz="4400" dirty="0" err="1" smtClean="0">
                <a:latin typeface="Arial"/>
                <a:cs typeface="Arial"/>
              </a:rPr>
              <a:t>а</a:t>
            </a:r>
            <a:r>
              <a:rPr lang="ru-RU" sz="4400" dirty="0" smtClean="0">
                <a:latin typeface="Arial"/>
                <a:cs typeface="Arial"/>
              </a:rPr>
              <a:t>] </a:t>
            </a:r>
            <a:r>
              <a:rPr lang="ru-RU" sz="4400" spc="-100" dirty="0" smtClean="0">
                <a:latin typeface="Trebuchet MS"/>
                <a:cs typeface="Arial"/>
              </a:rPr>
              <a:t>	петух - </a:t>
            </a:r>
            <a:r>
              <a:rPr lang="ru-RU" sz="4400" dirty="0" smtClean="0">
                <a:latin typeface="Arial"/>
                <a:cs typeface="Arial"/>
              </a:rPr>
              <a:t>[</a:t>
            </a:r>
            <a:r>
              <a:rPr lang="ru-RU" sz="4400" dirty="0" err="1" smtClean="0">
                <a:latin typeface="Arial"/>
                <a:cs typeface="Arial"/>
              </a:rPr>
              <a:t>п</a:t>
            </a:r>
            <a:r>
              <a:rPr lang="ru-RU" sz="4400" dirty="0" err="1" smtClean="0">
                <a:latin typeface="Trebuchet MS"/>
                <a:cs typeface="Arial"/>
              </a:rPr>
              <a:t>'</a:t>
            </a:r>
            <a:r>
              <a:rPr lang="ru-RU" sz="4400" dirty="0" err="1" smtClean="0">
                <a:latin typeface="Arial"/>
                <a:cs typeface="Arial"/>
              </a:rPr>
              <a:t>ит</a:t>
            </a:r>
            <a:r>
              <a:rPr lang="ru-RU" sz="4400" dirty="0" err="1" smtClean="0">
                <a:latin typeface="Trebuchet MS"/>
                <a:cs typeface="Arial"/>
              </a:rPr>
              <a:t>`</a:t>
            </a:r>
            <a:r>
              <a:rPr lang="ru-RU" sz="4400" dirty="0" err="1" smtClean="0">
                <a:latin typeface="Arial"/>
                <a:cs typeface="Arial"/>
              </a:rPr>
              <a:t>ух</a:t>
            </a:r>
            <a:r>
              <a:rPr lang="ru-RU" sz="4400" dirty="0" smtClean="0">
                <a:latin typeface="Arial"/>
                <a:cs typeface="Arial"/>
              </a:rPr>
              <a:t>]</a:t>
            </a:r>
            <a:endParaRPr lang="ru-RU" sz="4400" spc="-1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142976" y="4429132"/>
            <a:ext cx="928694" cy="500066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право 4"/>
          <p:cNvSpPr/>
          <p:nvPr/>
        </p:nvSpPr>
        <p:spPr>
          <a:xfrm>
            <a:off x="5572132" y="4500570"/>
            <a:ext cx="928694" cy="428628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Е Ё Ю Я</a:t>
            </a:r>
            <a:br>
              <a:rPr lang="ru-RU" b="1" dirty="0" smtClean="0">
                <a:solidFill>
                  <a:srgbClr val="0033CC"/>
                </a:solidFill>
              </a:rPr>
            </a:br>
            <a:r>
              <a:rPr lang="ru-RU" b="1" dirty="0" smtClean="0">
                <a:solidFill>
                  <a:srgbClr val="0033CC"/>
                </a:solidFill>
              </a:rPr>
              <a:t>обозначают</a:t>
            </a:r>
            <a:endParaRPr lang="ru-RU" b="1" dirty="0">
              <a:solidFill>
                <a:srgbClr val="0033CC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00100" y="1600201"/>
            <a:ext cx="3495700" cy="31861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/>
              <a:t>2 звука:</a:t>
            </a:r>
            <a:r>
              <a:rPr lang="ru-RU" sz="2400" dirty="0" smtClean="0">
                <a:latin typeface="Arial"/>
                <a:cs typeface="Arial"/>
              </a:rPr>
              <a:t>[</a:t>
            </a:r>
            <a:r>
              <a:rPr lang="ru-RU" sz="2400" b="1" dirty="0" smtClean="0"/>
              <a:t> Й </a:t>
            </a:r>
            <a:r>
              <a:rPr lang="ru-RU" sz="2400" dirty="0" smtClean="0">
                <a:latin typeface="Arial"/>
                <a:cs typeface="Arial"/>
              </a:rPr>
              <a:t>']+</a:t>
            </a:r>
            <a:r>
              <a:rPr lang="ru-RU" sz="2400" b="1" dirty="0" smtClean="0"/>
              <a:t> Э, О, У, А</a:t>
            </a:r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r>
              <a:rPr lang="ru-RU" sz="2400" b="1" dirty="0" smtClean="0"/>
              <a:t>В начале слова</a:t>
            </a:r>
          </a:p>
          <a:p>
            <a:pPr>
              <a:buNone/>
            </a:pPr>
            <a:r>
              <a:rPr lang="ru-RU" sz="2400" b="1" dirty="0" smtClean="0"/>
              <a:t>После гласной</a:t>
            </a:r>
          </a:p>
          <a:p>
            <a:pPr>
              <a:buNone/>
            </a:pPr>
            <a:r>
              <a:rPr lang="ru-RU" sz="2400" b="1" dirty="0" smtClean="0"/>
              <a:t>После </a:t>
            </a:r>
            <a:r>
              <a:rPr lang="ru-RU" sz="2400" b="1" dirty="0" err="1" smtClean="0"/>
              <a:t>ъ</a:t>
            </a:r>
            <a:r>
              <a:rPr lang="ru-RU" sz="2400" b="1" dirty="0" smtClean="0"/>
              <a:t> и </a:t>
            </a:r>
            <a:r>
              <a:rPr lang="ru-RU" sz="2400" b="1" dirty="0" err="1" smtClean="0"/>
              <a:t>ь</a:t>
            </a:r>
            <a:endParaRPr lang="ru-RU" sz="2400" b="1" dirty="0" smtClean="0"/>
          </a:p>
          <a:p>
            <a:pPr>
              <a:buNone/>
            </a:pPr>
            <a:endParaRPr lang="ru-RU" sz="2400" b="1" dirty="0" smtClean="0"/>
          </a:p>
          <a:p>
            <a:pPr>
              <a:buNone/>
            </a:pPr>
            <a:endParaRPr lang="ru-RU" sz="2400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600201"/>
            <a:ext cx="4114800" cy="2686056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ru-RU" b="1" dirty="0" err="1" smtClean="0">
                <a:solidFill>
                  <a:srgbClr val="FF0000"/>
                </a:solidFill>
                <a:latin typeface="Arial"/>
                <a:cs typeface="Arial"/>
              </a:rPr>
              <a:t>согл</a:t>
            </a:r>
            <a:r>
              <a:rPr lang="ru-RU" b="1" dirty="0" smtClean="0">
                <a:solidFill>
                  <a:srgbClr val="FF0000"/>
                </a:solidFill>
                <a:latin typeface="Arial"/>
                <a:cs typeface="Arial"/>
              </a:rPr>
              <a:t>']+Э,О,У,А 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  <a:latin typeface="Arial"/>
              <a:cs typeface="Arial"/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Arial"/>
                <a:cs typeface="Arial"/>
              </a:rPr>
              <a:t>В остальных случаях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28794" y="5072074"/>
            <a:ext cx="54816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				Приведите свои 			примеры</a:t>
            </a:r>
            <a:endParaRPr lang="ru-RU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Удивительные буквы Ъ </a:t>
            </a:r>
            <a:r>
              <a:rPr lang="ru-RU" dirty="0" err="1" smtClean="0"/>
              <a:t>иЬ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ru-RU" b="1" u="sng" dirty="0" smtClean="0"/>
              <a:t>Ъ</a:t>
            </a:r>
          </a:p>
          <a:p>
            <a:r>
              <a:rPr lang="ru-RU" dirty="0" smtClean="0"/>
              <a:t>-</a:t>
            </a:r>
          </a:p>
          <a:p>
            <a:r>
              <a:rPr lang="ru-RU" dirty="0" smtClean="0"/>
              <a:t>Разделяет согласный и Е,Ё,Ю,Я на стыке корня и приставки</a:t>
            </a: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Об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ъ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явление, под</a:t>
            </a:r>
            <a:r>
              <a:rPr lang="ru-RU" b="1" u="sng" dirty="0" smtClean="0">
                <a:solidFill>
                  <a:schemeClr val="accent4">
                    <a:lumMod val="50000"/>
                  </a:schemeClr>
                </a:solidFill>
              </a:rPr>
              <a:t>ъ</a:t>
            </a: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езд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ru-RU" sz="3200" b="1" u="sng" dirty="0" smtClean="0"/>
              <a:t>Ь</a:t>
            </a:r>
          </a:p>
          <a:p>
            <a:r>
              <a:rPr lang="ru-RU" dirty="0" smtClean="0"/>
              <a:t>Обозначает мягкость согласного</a:t>
            </a:r>
          </a:p>
          <a:p>
            <a:r>
              <a:rPr lang="ru-RU" dirty="0" smtClean="0"/>
              <a:t>Разделяет согласный и гласный в корне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</a:t>
            </a:r>
            <a:r>
              <a:rPr lang="ru-RU" b="1" u="sng" dirty="0" smtClean="0">
                <a:solidFill>
                  <a:srgbClr val="FF0000"/>
                </a:solidFill>
              </a:rPr>
              <a:t>ь</a:t>
            </a:r>
            <a:r>
              <a:rPr lang="ru-RU" b="1" dirty="0" smtClean="0">
                <a:solidFill>
                  <a:srgbClr val="FF0000"/>
                </a:solidFill>
              </a:rPr>
              <a:t>юга, полоз</a:t>
            </a:r>
            <a:r>
              <a:rPr lang="ru-RU" b="1" u="sng" dirty="0" smtClean="0">
                <a:solidFill>
                  <a:srgbClr val="FF0000"/>
                </a:solidFill>
              </a:rPr>
              <a:t>ь</a:t>
            </a:r>
            <a:r>
              <a:rPr lang="ru-RU" b="1" dirty="0" smtClean="0">
                <a:solidFill>
                  <a:srgbClr val="FF0000"/>
                </a:solidFill>
              </a:rPr>
              <a:t>я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14282" y="785794"/>
            <a:ext cx="6643734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40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трелка вправо 6"/>
          <p:cNvSpPr/>
          <p:nvPr/>
        </p:nvSpPr>
        <p:spPr>
          <a:xfrm>
            <a:off x="3714744" y="3286124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785786" y="4500570"/>
            <a:ext cx="792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Банька, ель, быль, кровь, моль</a:t>
            </a:r>
            <a:endParaRPr lang="ru-RU" sz="4000" dirty="0"/>
          </a:p>
        </p:txBody>
      </p:sp>
      <p:sp>
        <p:nvSpPr>
          <p:cNvPr id="10" name="TextBox 9"/>
          <p:cNvSpPr txBox="1"/>
          <p:nvPr/>
        </p:nvSpPr>
        <p:spPr>
          <a:xfrm>
            <a:off x="1285852" y="928670"/>
            <a:ext cx="67297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Банка, ел, был, кров, мол</a:t>
            </a:r>
            <a:endParaRPr lang="ru-RU" sz="4000" dirty="0"/>
          </a:p>
        </p:txBody>
      </p:sp>
      <p:sp>
        <p:nvSpPr>
          <p:cNvPr id="11" name="TextBox 10"/>
          <p:cNvSpPr txBox="1"/>
          <p:nvPr/>
        </p:nvSpPr>
        <p:spPr>
          <a:xfrm>
            <a:off x="3500430" y="2357430"/>
            <a:ext cx="187262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	+ Ь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728" y="500042"/>
            <a:ext cx="6215106" cy="42862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hyp_castles2jp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214290"/>
            <a:ext cx="3643338" cy="6452275"/>
          </a:xfrm>
        </p:spPr>
      </p:pic>
      <p:sp>
        <p:nvSpPr>
          <p:cNvPr id="5" name="TextBox 4"/>
          <p:cNvSpPr txBox="1"/>
          <p:nvPr/>
        </p:nvSpPr>
        <p:spPr>
          <a:xfrm>
            <a:off x="3103861" y="1928802"/>
            <a:ext cx="13252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3" action="ppaction://hlinksldjump"/>
              </a:rPr>
              <a:t>Фонетика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5143504" y="1857363"/>
            <a:ext cx="1253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4" action="ppaction://hlinksldjump"/>
              </a:rPr>
              <a:t>Лексика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72066" y="3143248"/>
            <a:ext cx="2472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5" action="ppaction://hlinksldjump"/>
              </a:rPr>
              <a:t>Словообразование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3571868" y="3714752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6" action="ppaction://hlinksldjump"/>
              </a:rPr>
              <a:t>Морфология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5429256" y="447894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7" action="ppaction://hlinksldjump"/>
              </a:rPr>
              <a:t>Синтаксис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2928926" y="5000636"/>
            <a:ext cx="1835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8" action="ppaction://hlinksldjump"/>
              </a:rPr>
              <a:t>Орфография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4429124" y="6072206"/>
            <a:ext cx="1561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hlinkClick r:id="rId9" action="ppaction://hlinksldjump"/>
              </a:rPr>
              <a:t>Пунктуация</a:t>
            </a:r>
            <a:endParaRPr lang="ru-RU" dirty="0"/>
          </a:p>
        </p:txBody>
      </p:sp>
      <p:sp>
        <p:nvSpPr>
          <p:cNvPr id="16" name="Улыбающееся лицо 15"/>
          <p:cNvSpPr/>
          <p:nvPr/>
        </p:nvSpPr>
        <p:spPr>
          <a:xfrm>
            <a:off x="5357818" y="4143380"/>
            <a:ext cx="285752" cy="285752"/>
          </a:xfrm>
          <a:prstGeom prst="smileyFace">
            <a:avLst>
              <a:gd name="adj" fmla="val -46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Улыбающееся лицо 16"/>
          <p:cNvSpPr/>
          <p:nvPr/>
        </p:nvSpPr>
        <p:spPr>
          <a:xfrm>
            <a:off x="3143240" y="4786322"/>
            <a:ext cx="285752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8" name="Улыбающееся лицо 17"/>
          <p:cNvSpPr/>
          <p:nvPr/>
        </p:nvSpPr>
        <p:spPr>
          <a:xfrm>
            <a:off x="3643306" y="3429000"/>
            <a:ext cx="285752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9" name="Улыбающееся лицо 18"/>
          <p:cNvSpPr/>
          <p:nvPr/>
        </p:nvSpPr>
        <p:spPr>
          <a:xfrm>
            <a:off x="2857488" y="2000240"/>
            <a:ext cx="285752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Улыбающееся лицо 19"/>
          <p:cNvSpPr/>
          <p:nvPr/>
        </p:nvSpPr>
        <p:spPr>
          <a:xfrm>
            <a:off x="4143372" y="5857892"/>
            <a:ext cx="285752" cy="28575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Улыбающееся лицо 20"/>
          <p:cNvSpPr/>
          <p:nvPr/>
        </p:nvSpPr>
        <p:spPr>
          <a:xfrm>
            <a:off x="5357818" y="1643050"/>
            <a:ext cx="214314" cy="21431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Улыбающееся лицо 21"/>
          <p:cNvSpPr/>
          <p:nvPr/>
        </p:nvSpPr>
        <p:spPr>
          <a:xfrm>
            <a:off x="4929190" y="2857496"/>
            <a:ext cx="357190" cy="35719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rgbClr val="660066"/>
                </a:solidFill>
              </a:rPr>
              <a:t>Выпишите слова с разделительным Ъ, обозначьте приставку</a:t>
            </a:r>
            <a:br>
              <a:rPr lang="ru-RU" sz="3200" b="1" dirty="0" smtClean="0">
                <a:solidFill>
                  <a:srgbClr val="660066"/>
                </a:solidFill>
              </a:rPr>
            </a:br>
            <a:endParaRPr lang="ru-RU" sz="3200" b="1" dirty="0">
              <a:solidFill>
                <a:srgbClr val="66006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Все вокруг объяты страхом: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Разъяренный людоед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Объявил, что съест сегодня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Замечательный обед.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В сверхъестественной тревоге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Все зверье уносит ноги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Даже несъедобный ежик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Съежился от страха тоже.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Разъяренный людоед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Мигом съел  мешок конфет,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Закусил печеньем плотно.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Он отъявленный злодей.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Но совсем не ест животных</a:t>
            </a:r>
          </a:p>
          <a:p>
            <a:pPr>
              <a:buNone/>
            </a:pPr>
            <a:r>
              <a:rPr lang="ru-RU" b="1" dirty="0" smtClean="0">
                <a:solidFill>
                  <a:schemeClr val="accent4">
                    <a:lumMod val="50000"/>
                  </a:schemeClr>
                </a:solidFill>
              </a:rPr>
              <a:t>И не трогает людей.</a:t>
            </a:r>
            <a:endParaRPr lang="ru-RU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Рисунок 3" descr="95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636" y="3571876"/>
            <a:ext cx="2182814" cy="281653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 каком ряду букв больше, чем звуков:</a:t>
            </a:r>
            <a:endParaRPr lang="ru-RU" b="1" i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660066"/>
                </a:solidFill>
              </a:rPr>
              <a:t>Моё, конь, поле</a:t>
            </a:r>
          </a:p>
          <a:p>
            <a:r>
              <a:rPr lang="ru-RU" b="1" dirty="0" smtClean="0">
                <a:solidFill>
                  <a:srgbClr val="660066"/>
                </a:solidFill>
              </a:rPr>
              <a:t>Полька, вьюга, яблоко</a:t>
            </a:r>
          </a:p>
          <a:p>
            <a:r>
              <a:rPr lang="ru-RU" b="1" dirty="0" smtClean="0">
                <a:solidFill>
                  <a:srgbClr val="660066"/>
                </a:solidFill>
              </a:rPr>
              <a:t>Подъем, ёлка, пень</a:t>
            </a:r>
          </a:p>
          <a:p>
            <a:r>
              <a:rPr lang="ru-RU" b="1" dirty="0" smtClean="0">
                <a:solidFill>
                  <a:srgbClr val="660066"/>
                </a:solidFill>
              </a:rPr>
              <a:t>Варенье,  желудь, компьютер.</a:t>
            </a:r>
          </a:p>
          <a:p>
            <a:endParaRPr lang="ru-RU" b="1" dirty="0">
              <a:solidFill>
                <a:srgbClr val="660066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Согласные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71472" y="2786058"/>
          <a:ext cx="8103810" cy="2025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066"/>
                <a:gridCol w="580442"/>
                <a:gridCol w="540254"/>
                <a:gridCol w="540254"/>
                <a:gridCol w="553628"/>
                <a:gridCol w="526880"/>
                <a:gridCol w="540254"/>
                <a:gridCol w="540254"/>
                <a:gridCol w="540254"/>
                <a:gridCol w="540254"/>
                <a:gridCol w="540254"/>
                <a:gridCol w="540254"/>
                <a:gridCol w="540254"/>
                <a:gridCol w="620564"/>
                <a:gridCol w="459944"/>
              </a:tblGrid>
              <a:tr h="714380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Б</a:t>
                      </a:r>
                    </a:p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В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Г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Д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Ж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З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Л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М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err="1" smtClean="0"/>
                        <a:t>Н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err="1" smtClean="0"/>
                        <a:t>Р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err="1" smtClean="0"/>
                        <a:t>й</a:t>
                      </a:r>
                      <a:endParaRPr lang="ru-RU" sz="4000" dirty="0"/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П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Ф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К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Т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Ш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С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err="1" smtClean="0"/>
                        <a:t>Х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err="1" smtClean="0"/>
                        <a:t>Ц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/>
                        <a:t>Ч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err="1" smtClean="0"/>
                        <a:t>Щ</a:t>
                      </a:r>
                      <a:endParaRPr lang="ru-R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86116" y="1785926"/>
            <a:ext cx="2500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ЗВОНКИЕ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3714744" y="5286388"/>
            <a:ext cx="923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глухие</a:t>
            </a:r>
            <a:endParaRPr lang="ru-RU" dirty="0"/>
          </a:p>
        </p:txBody>
      </p:sp>
      <p:pic>
        <p:nvPicPr>
          <p:cNvPr id="6" name="Рисунок 5" descr="small_68966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752" y="1071546"/>
            <a:ext cx="809625" cy="12382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Согласные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2"/>
          </p:nvPr>
        </p:nvSpPr>
        <p:spPr>
          <a:xfrm>
            <a:off x="4500562" y="3071810"/>
            <a:ext cx="4286280" cy="178595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Arial"/>
                <a:cs typeface="Arial"/>
              </a:rPr>
              <a:t>[б', </a:t>
            </a:r>
            <a:r>
              <a:rPr lang="ru-RU" dirty="0" err="1" smtClean="0">
                <a:latin typeface="Arial"/>
                <a:cs typeface="Arial"/>
              </a:rPr>
              <a:t>п</a:t>
            </a:r>
            <a:r>
              <a:rPr lang="ru-RU" dirty="0" smtClean="0">
                <a:latin typeface="Arial"/>
                <a:cs typeface="Arial"/>
              </a:rPr>
              <a:t>', в', </a:t>
            </a:r>
            <a:r>
              <a:rPr lang="ru-RU" dirty="0" err="1" smtClean="0">
                <a:latin typeface="Arial"/>
                <a:cs typeface="Arial"/>
              </a:rPr>
              <a:t>ф</a:t>
            </a:r>
            <a:r>
              <a:rPr lang="ru-RU" dirty="0" smtClean="0">
                <a:latin typeface="Arial"/>
                <a:cs typeface="Arial"/>
              </a:rPr>
              <a:t>', г', к', </a:t>
            </a:r>
            <a:r>
              <a:rPr lang="ru-RU" dirty="0" err="1" smtClean="0">
                <a:latin typeface="Arial"/>
                <a:cs typeface="Arial"/>
              </a:rPr>
              <a:t>д</a:t>
            </a:r>
            <a:r>
              <a:rPr lang="ru-RU" dirty="0" smtClean="0">
                <a:latin typeface="Arial"/>
                <a:cs typeface="Arial"/>
              </a:rPr>
              <a:t>', т', </a:t>
            </a:r>
            <a:r>
              <a:rPr lang="ru-RU" dirty="0" err="1" smtClean="0">
                <a:latin typeface="Arial"/>
                <a:cs typeface="Arial"/>
              </a:rPr>
              <a:t>з</a:t>
            </a:r>
            <a:r>
              <a:rPr lang="ru-RU" dirty="0" smtClean="0">
                <a:latin typeface="Arial"/>
                <a:cs typeface="Arial"/>
              </a:rPr>
              <a:t>',  с', л', м', </a:t>
            </a:r>
            <a:r>
              <a:rPr lang="ru-RU" dirty="0" err="1" smtClean="0">
                <a:latin typeface="Arial"/>
                <a:cs typeface="Arial"/>
              </a:rPr>
              <a:t>н</a:t>
            </a:r>
            <a:r>
              <a:rPr lang="ru-RU" dirty="0" smtClean="0">
                <a:latin typeface="Arial"/>
                <a:cs typeface="Arial"/>
              </a:rPr>
              <a:t>', </a:t>
            </a:r>
            <a:r>
              <a:rPr lang="ru-RU" dirty="0" err="1" smtClean="0">
                <a:latin typeface="Arial"/>
                <a:cs typeface="Arial"/>
              </a:rPr>
              <a:t>р</a:t>
            </a:r>
            <a:r>
              <a:rPr lang="ru-RU" dirty="0" smtClean="0">
                <a:latin typeface="Arial"/>
                <a:cs typeface="Arial"/>
              </a:rPr>
              <a:t>', </a:t>
            </a:r>
            <a:r>
              <a:rPr lang="ru-RU" dirty="0" err="1" smtClean="0">
                <a:latin typeface="Arial"/>
                <a:cs typeface="Arial"/>
              </a:rPr>
              <a:t>х</a:t>
            </a:r>
            <a:r>
              <a:rPr lang="ru-RU" dirty="0" smtClean="0">
                <a:latin typeface="Arial"/>
                <a:cs typeface="Arial"/>
              </a:rPr>
              <a:t>'</a:t>
            </a:r>
          </a:p>
          <a:p>
            <a:pPr>
              <a:buNone/>
            </a:pPr>
            <a:r>
              <a:rPr lang="ru-RU" dirty="0" smtClean="0">
                <a:latin typeface="Arial"/>
                <a:cs typeface="Arial"/>
              </a:rPr>
              <a:t>ч' ,</a:t>
            </a:r>
            <a:r>
              <a:rPr lang="ru-RU" dirty="0" err="1" smtClean="0">
                <a:latin typeface="Arial"/>
                <a:cs typeface="Arial"/>
              </a:rPr>
              <a:t>й</a:t>
            </a:r>
            <a:r>
              <a:rPr lang="ru-RU" dirty="0" smtClean="0">
                <a:latin typeface="Arial"/>
                <a:cs typeface="Arial"/>
              </a:rPr>
              <a:t>' ,</a:t>
            </a:r>
            <a:r>
              <a:rPr lang="ru-RU" dirty="0" err="1" smtClean="0">
                <a:latin typeface="Arial"/>
                <a:cs typeface="Arial"/>
              </a:rPr>
              <a:t>щ</a:t>
            </a:r>
            <a:r>
              <a:rPr lang="ru-RU" dirty="0" smtClean="0">
                <a:latin typeface="Arial"/>
                <a:cs typeface="Arial"/>
              </a:rPr>
              <a:t>'] </a:t>
            </a:r>
            <a:endParaRPr lang="ru-RU" dirty="0"/>
          </a:p>
        </p:txBody>
      </p:sp>
      <p:pic>
        <p:nvPicPr>
          <p:cNvPr id="10" name="Содержимое 9" descr="66282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71472" y="1071546"/>
            <a:ext cx="2185974" cy="129792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11" name="Рисунок 10" descr="index_clip_image007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928670"/>
            <a:ext cx="1503770" cy="1785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2" name="TextBox 11"/>
          <p:cNvSpPr txBox="1"/>
          <p:nvPr/>
        </p:nvSpPr>
        <p:spPr>
          <a:xfrm>
            <a:off x="642910" y="3143248"/>
            <a:ext cx="357054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/>
                <a:cs typeface="Arial"/>
              </a:rPr>
              <a:t>[б, </a:t>
            </a:r>
            <a:r>
              <a:rPr lang="ru-RU" sz="2800" dirty="0" err="1" smtClean="0">
                <a:latin typeface="Arial"/>
                <a:cs typeface="Arial"/>
              </a:rPr>
              <a:t>п</a:t>
            </a:r>
            <a:r>
              <a:rPr lang="ru-RU" sz="2800" dirty="0" smtClean="0">
                <a:latin typeface="Arial"/>
                <a:cs typeface="Arial"/>
              </a:rPr>
              <a:t>, в, </a:t>
            </a:r>
            <a:r>
              <a:rPr lang="ru-RU" sz="2800" dirty="0" err="1" smtClean="0">
                <a:latin typeface="Arial"/>
                <a:cs typeface="Arial"/>
              </a:rPr>
              <a:t>ф</a:t>
            </a:r>
            <a:r>
              <a:rPr lang="ru-RU" sz="2800" dirty="0" smtClean="0">
                <a:latin typeface="Arial"/>
                <a:cs typeface="Arial"/>
              </a:rPr>
              <a:t>, г, к, </a:t>
            </a:r>
            <a:r>
              <a:rPr lang="ru-RU" sz="2800" dirty="0" err="1" smtClean="0">
                <a:latin typeface="Arial"/>
                <a:cs typeface="Arial"/>
              </a:rPr>
              <a:t>д</a:t>
            </a:r>
            <a:r>
              <a:rPr lang="ru-RU" sz="2800" dirty="0" smtClean="0">
                <a:latin typeface="Arial"/>
                <a:cs typeface="Arial"/>
              </a:rPr>
              <a:t>, т, </a:t>
            </a:r>
            <a:r>
              <a:rPr lang="ru-RU" sz="2800" dirty="0" err="1" smtClean="0">
                <a:latin typeface="Arial"/>
                <a:cs typeface="Arial"/>
              </a:rPr>
              <a:t>з</a:t>
            </a:r>
            <a:r>
              <a:rPr lang="ru-RU" sz="2800" dirty="0" smtClean="0">
                <a:latin typeface="Arial"/>
                <a:cs typeface="Arial"/>
              </a:rPr>
              <a:t>,  с, л, м, </a:t>
            </a:r>
            <a:r>
              <a:rPr lang="ru-RU" sz="2800" dirty="0" err="1" smtClean="0">
                <a:latin typeface="Arial"/>
                <a:cs typeface="Arial"/>
              </a:rPr>
              <a:t>н</a:t>
            </a:r>
            <a:r>
              <a:rPr lang="ru-RU" sz="2800" dirty="0" smtClean="0">
                <a:latin typeface="Arial"/>
                <a:cs typeface="Arial"/>
              </a:rPr>
              <a:t>, </a:t>
            </a:r>
            <a:r>
              <a:rPr lang="ru-RU" sz="2800" dirty="0" err="1" smtClean="0">
                <a:latin typeface="Arial"/>
                <a:cs typeface="Arial"/>
              </a:rPr>
              <a:t>р</a:t>
            </a:r>
            <a:r>
              <a:rPr lang="ru-RU" sz="2800" dirty="0" smtClean="0">
                <a:latin typeface="Arial"/>
                <a:cs typeface="Arial"/>
              </a:rPr>
              <a:t>, </a:t>
            </a:r>
            <a:r>
              <a:rPr lang="ru-RU" sz="2800" dirty="0" err="1" smtClean="0">
                <a:latin typeface="Arial"/>
                <a:cs typeface="Arial"/>
              </a:rPr>
              <a:t>х</a:t>
            </a:r>
            <a:endParaRPr lang="ru-RU" sz="2800" dirty="0" smtClean="0">
              <a:latin typeface="Arial"/>
              <a:cs typeface="Arial"/>
            </a:endParaRPr>
          </a:p>
          <a:p>
            <a:r>
              <a:rPr lang="ru-RU" sz="2800" dirty="0" smtClean="0">
                <a:latin typeface="Arial"/>
                <a:cs typeface="Arial"/>
              </a:rPr>
              <a:t>ж, </a:t>
            </a:r>
            <a:r>
              <a:rPr lang="ru-RU" sz="2800" dirty="0" err="1" smtClean="0">
                <a:latin typeface="Arial"/>
                <a:cs typeface="Arial"/>
              </a:rPr>
              <a:t>ш</a:t>
            </a:r>
            <a:r>
              <a:rPr lang="ru-RU" sz="2800" dirty="0" smtClean="0">
                <a:latin typeface="Arial"/>
                <a:cs typeface="Arial"/>
              </a:rPr>
              <a:t>, , </a:t>
            </a:r>
            <a:r>
              <a:rPr lang="ru-RU" sz="2800" dirty="0" err="1" smtClean="0">
                <a:latin typeface="Arial"/>
                <a:cs typeface="Arial"/>
              </a:rPr>
              <a:t>ц</a:t>
            </a:r>
            <a:r>
              <a:rPr lang="ru-RU" sz="2800" dirty="0" smtClean="0">
                <a:latin typeface="Arial"/>
                <a:cs typeface="Arial"/>
              </a:rPr>
              <a:t>,  ]</a:t>
            </a:r>
            <a:endParaRPr lang="ru-RU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6858016" y="35718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1071538" y="1000108"/>
            <a:ext cx="1180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Твердые</a:t>
            </a:r>
          </a:p>
          <a:p>
            <a:endParaRPr lang="ru-RU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6929454" y="1000108"/>
            <a:ext cx="1015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Мягкие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Выпишите:</a:t>
            </a:r>
            <a:br>
              <a:rPr lang="ru-RU" dirty="0" smtClean="0"/>
            </a:br>
            <a:r>
              <a:rPr lang="ru-RU" sz="2700" b="1" dirty="0" smtClean="0"/>
              <a:t>1 вариант: слова в которых все согласные глухие</a:t>
            </a:r>
            <a:br>
              <a:rPr lang="ru-RU" sz="2700" b="1" dirty="0" smtClean="0"/>
            </a:br>
            <a:r>
              <a:rPr lang="ru-RU" sz="2700" b="1" dirty="0" smtClean="0"/>
              <a:t>2 вариант: слова, в которых все согласные звонкие</a:t>
            </a:r>
            <a:endParaRPr lang="ru-RU" sz="27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Петушок, гребешок, травинка, борода, голова, грива, кадушка, катушка, лягушка, пятка, копыто,  ириска, сосиска, домовой, огороды, колокольчики.</a:t>
            </a:r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Восстановите предложение по его фонетическому облику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Arial"/>
                <a:cs typeface="Arial"/>
              </a:rPr>
              <a:t>[</a:t>
            </a:r>
            <a:r>
              <a:rPr lang="ru-RU" dirty="0" err="1" smtClean="0"/>
              <a:t>Граз</a:t>
            </a:r>
            <a:r>
              <a:rPr lang="ru-RU" dirty="0" err="1" smtClean="0">
                <a:latin typeface="Arial"/>
                <a:cs typeface="Arial"/>
              </a:rPr>
              <a:t>`</a:t>
            </a:r>
            <a:r>
              <a:rPr lang="ru-RU" dirty="0" err="1" smtClean="0"/>
              <a:t>апрашл</a:t>
            </a:r>
            <a:r>
              <a:rPr lang="ru-RU" dirty="0" err="1" smtClean="0">
                <a:latin typeface="Arial"/>
                <a:cs typeface="Arial"/>
              </a:rPr>
              <a:t>`</a:t>
            </a:r>
            <a:r>
              <a:rPr lang="ru-RU" dirty="0" err="1" smtClean="0"/>
              <a:t>аив</a:t>
            </a:r>
            <a:r>
              <a:rPr lang="ru-RU" dirty="0" err="1" smtClean="0">
                <a:latin typeface="Arial"/>
                <a:cs typeface="Arial"/>
              </a:rPr>
              <a:t>'`</a:t>
            </a:r>
            <a:r>
              <a:rPr lang="ru-RU" dirty="0" err="1" smtClean="0"/>
              <a:t>эткаб</a:t>
            </a:r>
            <a:r>
              <a:rPr lang="ru-RU" dirty="0" err="1" smtClean="0">
                <a:latin typeface="Arial"/>
                <a:cs typeface="Arial"/>
              </a:rPr>
              <a:t>'`</a:t>
            </a:r>
            <a:r>
              <a:rPr lang="ru-RU" dirty="0" err="1" smtClean="0"/>
              <a:t>элыхр</a:t>
            </a:r>
            <a:r>
              <a:rPr lang="ru-RU" dirty="0" err="1" smtClean="0">
                <a:latin typeface="Arial"/>
                <a:cs typeface="Arial"/>
              </a:rPr>
              <a:t>`</a:t>
            </a:r>
            <a:r>
              <a:rPr lang="ru-RU" dirty="0" err="1" smtClean="0"/>
              <a:t>освакн</a:t>
            </a:r>
            <a:r>
              <a:rPr lang="ru-RU" dirty="0" err="1" smtClean="0">
                <a:latin typeface="Arial"/>
                <a:cs typeface="Arial"/>
              </a:rPr>
              <a:t>`</a:t>
            </a:r>
            <a:r>
              <a:rPr lang="ru-RU" dirty="0" err="1" smtClean="0"/>
              <a:t>омн</a:t>
            </a:r>
            <a:r>
              <a:rPr lang="ru-RU" dirty="0" err="1" smtClean="0">
                <a:latin typeface="Arial"/>
                <a:cs typeface="Arial"/>
              </a:rPr>
              <a:t>'`</a:t>
            </a:r>
            <a:r>
              <a:rPr lang="ru-RU" dirty="0" err="1" smtClean="0"/>
              <a:t>эд</a:t>
            </a:r>
            <a:r>
              <a:rPr lang="ru-RU" dirty="0" err="1" smtClean="0">
                <a:latin typeface="Arial"/>
                <a:cs typeface="Arial"/>
              </a:rPr>
              <a:t>`</a:t>
            </a:r>
            <a:r>
              <a:rPr lang="ru-RU" dirty="0" err="1" smtClean="0"/>
              <a:t>ышытарам</a:t>
            </a:r>
            <a:r>
              <a:rPr lang="ru-RU" dirty="0" err="1" smtClean="0">
                <a:latin typeface="Arial"/>
                <a:cs typeface="Arial"/>
              </a:rPr>
              <a:t>`</a:t>
            </a:r>
            <a:r>
              <a:rPr lang="ru-RU" dirty="0" err="1" smtClean="0"/>
              <a:t>атам</a:t>
            </a:r>
            <a:r>
              <a:rPr lang="ru-RU" dirty="0" smtClean="0">
                <a:latin typeface="Arial"/>
                <a:cs typeface="Arial"/>
              </a:rPr>
              <a:t>].</a:t>
            </a:r>
            <a:endParaRPr lang="ru-RU" dirty="0" smtClean="0"/>
          </a:p>
          <a:p>
            <a:r>
              <a:rPr lang="ru-RU" dirty="0" smtClean="0">
                <a:latin typeface="Arial"/>
                <a:cs typeface="Arial"/>
              </a:rPr>
              <a:t>[ </a:t>
            </a:r>
            <a:r>
              <a:rPr lang="ru-RU" dirty="0" smtClean="0"/>
              <a:t> </a:t>
            </a:r>
            <a:r>
              <a:rPr lang="ru-RU" dirty="0" err="1" smtClean="0"/>
              <a:t>Пав</a:t>
            </a:r>
            <a:r>
              <a:rPr lang="ru-RU" dirty="0" err="1" smtClean="0">
                <a:latin typeface="Arial"/>
                <a:cs typeface="Arial"/>
              </a:rPr>
              <a:t>'`</a:t>
            </a:r>
            <a:r>
              <a:rPr lang="ru-RU" dirty="0" err="1" smtClean="0"/>
              <a:t>исл</a:t>
            </a:r>
            <a:r>
              <a:rPr lang="ru-RU" dirty="0" err="1" smtClean="0">
                <a:latin typeface="Arial"/>
                <a:cs typeface="Arial"/>
              </a:rPr>
              <a:t>'</a:t>
            </a:r>
            <a:r>
              <a:rPr lang="ru-RU" dirty="0" err="1" smtClean="0"/>
              <a:t>ип</a:t>
            </a:r>
            <a:r>
              <a:rPr lang="ru-RU" dirty="0" err="1" smtClean="0">
                <a:latin typeface="Arial"/>
                <a:cs typeface="Arial"/>
              </a:rPr>
              <a:t>'`</a:t>
            </a:r>
            <a:r>
              <a:rPr lang="ru-RU" dirty="0" err="1" smtClean="0"/>
              <a:t>эрлыдажд</a:t>
            </a:r>
            <a:r>
              <a:rPr lang="ru-RU" dirty="0" err="1" smtClean="0">
                <a:latin typeface="Arial"/>
                <a:cs typeface="Arial"/>
              </a:rPr>
              <a:t>'</a:t>
            </a:r>
            <a:r>
              <a:rPr lang="ru-RU" dirty="0" err="1" smtClean="0"/>
              <a:t>ив</a:t>
            </a:r>
            <a:r>
              <a:rPr lang="ru-RU" dirty="0" err="1" smtClean="0">
                <a:latin typeface="Arial"/>
                <a:cs typeface="Arial"/>
              </a:rPr>
              <a:t>`</a:t>
            </a:r>
            <a:r>
              <a:rPr lang="ru-RU" dirty="0" err="1" smtClean="0"/>
              <a:t>ый</a:t>
            </a:r>
            <a:r>
              <a:rPr lang="ru-RU" dirty="0" err="1" smtClean="0">
                <a:latin typeface="Arial"/>
                <a:cs typeface="Arial"/>
              </a:rPr>
              <a:t>'</a:t>
            </a:r>
            <a:r>
              <a:rPr lang="ru-RU" dirty="0" err="1" smtClean="0"/>
              <a:t>иис</a:t>
            </a:r>
            <a:r>
              <a:rPr lang="ru-RU" dirty="0" err="1" smtClean="0">
                <a:latin typeface="Arial"/>
                <a:cs typeface="Arial"/>
              </a:rPr>
              <a:t>`</a:t>
            </a:r>
            <a:r>
              <a:rPr lang="ru-RU" dirty="0" err="1" smtClean="0"/>
              <a:t>онцын</a:t>
            </a:r>
            <a:r>
              <a:rPr lang="ru-RU" dirty="0" err="1" smtClean="0">
                <a:latin typeface="Arial"/>
                <a:cs typeface="Arial"/>
              </a:rPr>
              <a:t>'`</a:t>
            </a:r>
            <a:r>
              <a:rPr lang="ru-RU" dirty="0" err="1" smtClean="0"/>
              <a:t>ит</a:t>
            </a:r>
            <a:r>
              <a:rPr lang="ru-RU" dirty="0" err="1" smtClean="0">
                <a:latin typeface="Arial"/>
                <a:cs typeface="Arial"/>
              </a:rPr>
              <a:t>'</a:t>
            </a:r>
            <a:r>
              <a:rPr lang="ru-RU" dirty="0" err="1" smtClean="0"/>
              <a:t>изалат</a:t>
            </a:r>
            <a:r>
              <a:rPr lang="ru-RU" dirty="0" err="1" smtClean="0">
                <a:latin typeface="Arial"/>
                <a:cs typeface="Arial"/>
              </a:rPr>
              <a:t>'`</a:t>
            </a:r>
            <a:r>
              <a:rPr lang="ru-RU" dirty="0" err="1" smtClean="0"/>
              <a:t>ит</a:t>
            </a:r>
            <a:r>
              <a:rPr lang="ru-RU" dirty="0" smtClean="0">
                <a:latin typeface="Arial"/>
                <a:cs typeface="Arial"/>
              </a:rPr>
              <a:t> ].</a:t>
            </a: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Ваше настроение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7" name="Содержимое 6" descr="802030.1.3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71604" y="1928802"/>
            <a:ext cx="2000264" cy="150019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Содержимое 7" descr="i 2.jpe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15074" y="2000240"/>
            <a:ext cx="1643074" cy="164307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Box 8"/>
          <p:cNvSpPr txBox="1"/>
          <p:nvPr/>
        </p:nvSpPr>
        <p:spPr>
          <a:xfrm>
            <a:off x="428596" y="4071942"/>
            <a:ext cx="285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Слово из гласных и звонких согласных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00628" y="4071942"/>
            <a:ext cx="31432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33CC"/>
                </a:solidFill>
              </a:rPr>
              <a:t>Слово из гласных и глухих согласных</a:t>
            </a:r>
            <a:endParaRPr lang="ru-RU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99"/>
                </a:solidFill>
                <a:hlinkClick r:id="rId2" action="ppaction://hlinksldjump"/>
              </a:rPr>
              <a:t>фонетика</a:t>
            </a:r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(от греч. </a:t>
            </a:r>
            <a:r>
              <a:rPr lang="ru-RU" dirty="0" err="1" smtClean="0"/>
              <a:t>phone</a:t>
            </a:r>
            <a:r>
              <a:rPr lang="ru-RU" dirty="0" smtClean="0"/>
              <a:t> - "звук", </a:t>
            </a:r>
            <a:r>
              <a:rPr lang="ru-RU" dirty="0" err="1" smtClean="0"/>
              <a:t>phonetikos</a:t>
            </a:r>
            <a:r>
              <a:rPr lang="ru-RU" dirty="0" smtClean="0"/>
              <a:t> - "звуковой") - раздел языкознания, изучающий звуковую сторону языка.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99"/>
                </a:solidFill>
                <a:hlinkClick r:id="rId2" action="ppaction://hlinksldjump"/>
              </a:rPr>
              <a:t>Лексика</a:t>
            </a:r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(от греч. </a:t>
            </a:r>
            <a:r>
              <a:rPr lang="ru-RU" dirty="0" err="1" smtClean="0"/>
              <a:t>λεξικός </a:t>
            </a:r>
            <a:r>
              <a:rPr lang="ru-RU" dirty="0" smtClean="0"/>
              <a:t>— «относящийся к слову», от греч. </a:t>
            </a:r>
            <a:r>
              <a:rPr lang="ru-RU" dirty="0" err="1" smtClean="0"/>
              <a:t>λέξις </a:t>
            </a:r>
            <a:r>
              <a:rPr lang="ru-RU" dirty="0" smtClean="0"/>
              <a:t>— «слово», «оборот речи») — раздел науки о языке, изучающий значения слов. Также под этим словом понимают совокупность слов того или иного языка, части языка или слов которые знает тот или иной человек или группа людей.</a:t>
            </a:r>
            <a:endParaRPr lang="ru-RU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99"/>
                </a:solidFill>
                <a:hlinkClick r:id="rId2" action="ppaction://hlinksldjump"/>
              </a:rPr>
              <a:t>Словообразование</a:t>
            </a:r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(</a:t>
            </a:r>
            <a:r>
              <a:rPr lang="ru-RU" dirty="0" err="1" smtClean="0"/>
              <a:t>морфемика</a:t>
            </a:r>
            <a:r>
              <a:rPr lang="ru-RU" dirty="0" smtClean="0"/>
              <a:t>) — раздел языкознания, изучающий значимые части слова и способы словообразования.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99"/>
                </a:solidFill>
                <a:hlinkClick r:id="rId2" action="ppaction://hlinksldjump"/>
              </a:rPr>
              <a:t>Морфология</a:t>
            </a:r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(от греч. μορφή «форма» + греч. λογία "наука"  - раздел лингвистики, основным объектом которого являются слово как часть речи. 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>
                <a:solidFill>
                  <a:srgbClr val="333399"/>
                </a:solidFill>
                <a:hlinkClick r:id="rId2" action="ppaction://hlinksldjump"/>
              </a:rPr>
              <a:t>Си́нтаксис</a:t>
            </a:r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vi-VN" dirty="0" smtClean="0"/>
              <a:t> (греч. </a:t>
            </a:r>
            <a:r>
              <a:rPr lang="el-GR" dirty="0" smtClean="0"/>
              <a:t>σύνταξις — </a:t>
            </a:r>
            <a:r>
              <a:rPr lang="vi-VN" dirty="0" smtClean="0"/>
              <a:t>составление)</a:t>
            </a:r>
            <a:r>
              <a:rPr lang="ru-RU" dirty="0" smtClean="0"/>
              <a:t> – раздел науки о языке, который изучает строение словосочетания и предложения.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333399"/>
                </a:solidFill>
                <a:hlinkClick r:id="rId2" action="ppaction://hlinksldjump"/>
              </a:rPr>
              <a:t>Орфография</a:t>
            </a:r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(от др.-греч. ὀρθός — правильный и γράφω — пишу) — правописание, система правил, определяющих единообразие способов передачи речи (слов и грамматических форм) на письме.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333399"/>
                </a:solidFill>
                <a:hlinkClick r:id="" action="ppaction://noaction"/>
              </a:rPr>
              <a:t>Пунктуа́ция</a:t>
            </a:r>
            <a:endParaRPr lang="ru-RU" dirty="0">
              <a:solidFill>
                <a:srgbClr val="333399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 (ср.-век. лат. punctuatio — от лат. punctum — точка) — система знаков препинания в письменности какого-либо языка, а также правила их постановки в письменной речи. Пунктуация делает наглядным синтаксический строй речи, выделяя отдельные предложения и члены предложений, вследствие чего облегчается устное воспроизведение написанного.</a:t>
            </a: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914</Words>
  <Application>Microsoft Office PowerPoint</Application>
  <PresentationFormat>Экран (4:3)</PresentationFormat>
  <Paragraphs>154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ПУТЕШЕСТВИЕ В ЛИНГВИНИЮ </vt:lpstr>
      <vt:lpstr>Слайд 2</vt:lpstr>
      <vt:lpstr>фонетика</vt:lpstr>
      <vt:lpstr>Лексика</vt:lpstr>
      <vt:lpstr>Словообразование</vt:lpstr>
      <vt:lpstr>Морфология</vt:lpstr>
      <vt:lpstr>Си́нтаксис</vt:lpstr>
      <vt:lpstr>Орфография</vt:lpstr>
      <vt:lpstr>Пунктуа́ция</vt:lpstr>
      <vt:lpstr>Распределите термины по разделам языкознания, к которым они относятся.</vt:lpstr>
      <vt:lpstr>Проверь себя:</vt:lpstr>
      <vt:lpstr>В каком примере неправильно названа буква? </vt:lpstr>
      <vt:lpstr>Б. Заходер.  Кит и кот</vt:lpstr>
      <vt:lpstr>Слова, которые ничего  не значат</vt:lpstr>
      <vt:lpstr>Фонемы</vt:lpstr>
      <vt:lpstr>Гласные фонемы</vt:lpstr>
      <vt:lpstr>Е Ё Ю Я обозначают</vt:lpstr>
      <vt:lpstr>Удивительные буквы Ъ иЬ</vt:lpstr>
      <vt:lpstr>Слайд 19</vt:lpstr>
      <vt:lpstr>Выпишите слова с разделительным Ъ, обозначьте приставку </vt:lpstr>
      <vt:lpstr>В каком ряду букв больше, чем звуков:</vt:lpstr>
      <vt:lpstr>Согласные </vt:lpstr>
      <vt:lpstr>Согласные </vt:lpstr>
      <vt:lpstr>Выпишите: 1 вариант: слова в которых все согласные глухие 2 вариант: слова, в которых все согласные звонкие</vt:lpstr>
      <vt:lpstr>Восстановите предложение по его фонетическому облику</vt:lpstr>
      <vt:lpstr>Ваше настроение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в Лингвинию </dc:title>
  <dc:creator>Roman</dc:creator>
  <cp:lastModifiedBy>Яна</cp:lastModifiedBy>
  <cp:revision>93</cp:revision>
  <dcterms:created xsi:type="dcterms:W3CDTF">2009-05-11T18:55:35Z</dcterms:created>
  <dcterms:modified xsi:type="dcterms:W3CDTF">2011-07-30T15:42:22Z</dcterms:modified>
</cp:coreProperties>
</file>