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4" r:id="rId5"/>
    <p:sldId id="273" r:id="rId6"/>
    <p:sldId id="283" r:id="rId7"/>
    <p:sldId id="281" r:id="rId8"/>
    <p:sldId id="282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9317F-4606-43C1-AAE0-07AED947EEE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4B12-B794-4B25-A73F-05AF6D73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4" name="Picture 4" descr="27740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650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27088" y="3470275"/>
            <a:ext cx="79930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/>
              <a:t>Видит,   на   море   чёрная   буря:</a:t>
            </a:r>
          </a:p>
          <a:p>
            <a:pPr>
              <a:spcBef>
                <a:spcPct val="50000"/>
              </a:spcBef>
            </a:pPr>
            <a:r>
              <a:rPr lang="ru-RU" sz="3600" b="1" i="1"/>
              <a:t>Так  и  вздулись   сердитые  волны, </a:t>
            </a:r>
          </a:p>
          <a:p>
            <a:pPr>
              <a:spcBef>
                <a:spcPct val="50000"/>
              </a:spcBef>
            </a:pPr>
            <a:r>
              <a:rPr lang="ru-RU" sz="3600" b="1" i="1"/>
              <a:t>так и  ходят,  так  воем  и  воют</a:t>
            </a:r>
          </a:p>
        </p:txBody>
      </p:sp>
      <p:pic>
        <p:nvPicPr>
          <p:cNvPr id="8" name="Picture 4" descr="27740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9144000" cy="65976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143472" y="3500438"/>
            <a:ext cx="4000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      И  бунтует,  и   клокочет,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      Хлещет,  свищет  и  ревёт,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      И  до  звёзд  </a:t>
            </a:r>
            <a:r>
              <a:rPr lang="ru-RU" sz="2400" b="1" dirty="0" err="1" smtClean="0">
                <a:solidFill>
                  <a:srgbClr val="FFFF00"/>
                </a:solidFill>
              </a:rPr>
              <a:t>допрянуть</a:t>
            </a:r>
            <a:r>
              <a:rPr lang="ru-RU" sz="2400" b="1" dirty="0" smtClean="0">
                <a:solidFill>
                  <a:srgbClr val="FFFF00"/>
                </a:solidFill>
              </a:rPr>
              <a:t>   хочет,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      До  </a:t>
            </a:r>
            <a:r>
              <a:rPr lang="ru-RU" sz="2400" b="1" dirty="0" err="1" smtClean="0">
                <a:solidFill>
                  <a:srgbClr val="FFFF00"/>
                </a:solidFill>
              </a:rPr>
              <a:t>незыблимых</a:t>
            </a:r>
            <a:r>
              <a:rPr lang="ru-RU" sz="2400" b="1" dirty="0" smtClean="0">
                <a:solidFill>
                  <a:srgbClr val="FFFF00"/>
                </a:solidFill>
              </a:rPr>
              <a:t>   высот.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794" y="6027003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Ф.И.Тютчев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«Море  и  утёс»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Итог 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dirty="0" smtClean="0"/>
              <a:t>     -Всё  ли  получилось?             </a:t>
            </a:r>
          </a:p>
          <a:p>
            <a:pPr>
              <a:buNone/>
            </a:pPr>
            <a:r>
              <a:rPr lang="ru-RU" sz="5400" dirty="0" smtClean="0"/>
              <a:t>	  -Что  не  получилось?</a:t>
            </a:r>
          </a:p>
          <a:p>
            <a:pPr>
              <a:buNone/>
            </a:pPr>
            <a:r>
              <a:rPr lang="ru-RU" sz="5400" dirty="0" smtClean="0"/>
              <a:t>     -Что  удалось?</a:t>
            </a:r>
          </a:p>
          <a:p>
            <a:pPr>
              <a:buNone/>
            </a:pPr>
            <a:r>
              <a:rPr lang="ru-RU" sz="5400" dirty="0" smtClean="0"/>
              <a:t>	  -Всё  ли  успели?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Тема:  Глагол  (Обобщение.)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dirty="0" smtClean="0"/>
              <a:t>«Глагол   самая   </a:t>
            </a:r>
            <a:r>
              <a:rPr lang="ru-RU" sz="5400" dirty="0" err="1" smtClean="0"/>
              <a:t>огнепышущая</a:t>
            </a:r>
            <a:r>
              <a:rPr lang="ru-RU" sz="5400" dirty="0" smtClean="0"/>
              <a:t>,   </a:t>
            </a:r>
            <a:r>
              <a:rPr lang="ru-RU" sz="5400" dirty="0" err="1" smtClean="0"/>
              <a:t>самая</a:t>
            </a:r>
            <a:r>
              <a:rPr lang="ru-RU" sz="5400" dirty="0" smtClean="0"/>
              <a:t>   живая   часть   речи.»</a:t>
            </a:r>
          </a:p>
          <a:p>
            <a:pPr>
              <a:buNone/>
            </a:pPr>
            <a:r>
              <a:rPr lang="ru-RU" sz="5400" dirty="0" smtClean="0"/>
              <a:t>                                    А.Югов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Задачи 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-Повторим   всё,  что   мы  знаем   о  глаголе.</a:t>
            </a:r>
          </a:p>
          <a:p>
            <a:pPr>
              <a:buNone/>
            </a:pPr>
            <a:r>
              <a:rPr lang="ru-RU" dirty="0" smtClean="0"/>
              <a:t>-Что чаще   употребляется  в  речи  глагол   или    существительное?       </a:t>
            </a:r>
          </a:p>
          <a:p>
            <a:pPr>
              <a:buNone/>
            </a:pPr>
            <a:r>
              <a:rPr lang="ru-RU" dirty="0" smtClean="0"/>
              <a:t>-Как  в  толковом  словаре   объясняется   слово  глагол?</a:t>
            </a:r>
          </a:p>
          <a:p>
            <a:pPr>
              <a:buNone/>
            </a:pPr>
            <a:r>
              <a:rPr lang="ru-RU" dirty="0" smtClean="0"/>
              <a:t>-Что  такое  инфинитив?</a:t>
            </a:r>
          </a:p>
          <a:p>
            <a:pPr>
              <a:buNone/>
            </a:pPr>
            <a:r>
              <a:rPr lang="ru-RU" dirty="0" smtClean="0"/>
              <a:t>-Какие  формообразующие   суффиксы    глагола  имеются?</a:t>
            </a:r>
          </a:p>
          <a:p>
            <a:pPr>
              <a:buNone/>
            </a:pPr>
            <a:r>
              <a:rPr lang="ru-RU" dirty="0" smtClean="0"/>
              <a:t> -Что  такое  глагол?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Исследование  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Цель  нашей  работы:  </a:t>
            </a:r>
            <a:r>
              <a:rPr lang="ru-RU" dirty="0" smtClean="0"/>
              <a:t>исследовать  глагол.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    *узнаем   лексическое   значение   глагола</a:t>
            </a:r>
          </a:p>
          <a:p>
            <a:pPr>
              <a:buNone/>
            </a:pPr>
            <a:r>
              <a:rPr lang="ru-RU" dirty="0" smtClean="0"/>
              <a:t>     *будем  определять	 время,   лицо,   род,   число,   спряжение  </a:t>
            </a:r>
          </a:p>
          <a:p>
            <a:pPr>
              <a:buNone/>
            </a:pPr>
            <a:r>
              <a:rPr lang="ru-RU" dirty="0" smtClean="0"/>
              <a:t>     *находить   синонимы,   антонимы	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Методы 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-Подумать   самостоятельно.</a:t>
            </a:r>
          </a:p>
          <a:p>
            <a:pPr>
              <a:buNone/>
            </a:pPr>
            <a:r>
              <a:rPr lang="ru-RU" b="1" dirty="0" smtClean="0"/>
              <a:t>-Просмотреть   книги  по  этой  теме.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-Спросить  у  других  людей.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-Просмотреть   </a:t>
            </a:r>
            <a:r>
              <a:rPr lang="ru-RU" b="1" dirty="0" err="1" smtClean="0"/>
              <a:t>телематериалы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-Использовать  Интернет</a:t>
            </a:r>
          </a:p>
          <a:p>
            <a:pPr>
              <a:buNone/>
            </a:pPr>
            <a:r>
              <a:rPr lang="ru-RU" b="1" dirty="0" smtClean="0"/>
              <a:t>-Понаблюдать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План 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800" dirty="0" smtClean="0"/>
              <a:t>     1.Лексика</a:t>
            </a:r>
          </a:p>
          <a:p>
            <a:pPr>
              <a:buNone/>
            </a:pPr>
            <a:r>
              <a:rPr lang="ru-RU" sz="4800" dirty="0" smtClean="0"/>
              <a:t>     2.Орфография</a:t>
            </a:r>
          </a:p>
          <a:p>
            <a:pPr>
              <a:buNone/>
            </a:pPr>
            <a:r>
              <a:rPr lang="ru-RU" sz="4800" dirty="0" smtClean="0"/>
              <a:t>     3.Морфология</a:t>
            </a:r>
          </a:p>
          <a:p>
            <a:pPr>
              <a:buNone/>
            </a:pPr>
            <a:r>
              <a:rPr lang="ru-RU" sz="4800" dirty="0" smtClean="0"/>
              <a:t>     4.Словообразование</a:t>
            </a:r>
          </a:p>
          <a:p>
            <a:pPr>
              <a:buNone/>
            </a:pPr>
            <a:r>
              <a:rPr lang="ru-RU" sz="4800" dirty="0" smtClean="0"/>
              <a:t>     5.Фразеологизмы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4"/>
          <p:cNvSpPr>
            <a:spLocks noChangeArrowheads="1" noChangeShapeType="1" noTextEdit="1"/>
          </p:cNvSpPr>
          <p:nvPr/>
        </p:nvSpPr>
        <p:spPr bwMode="auto">
          <a:xfrm>
            <a:off x="642911" y="142875"/>
            <a:ext cx="7961340" cy="63579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>
              <a:defRPr/>
            </a:pP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Физминутка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3600" kern="10" dirty="0">
              <a:ln w="9525">
                <a:noFill/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для глаз</a:t>
            </a:r>
          </a:p>
        </p:txBody>
      </p:sp>
      <p:pic>
        <p:nvPicPr>
          <p:cNvPr id="13315" name="Picture 5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-421179">
            <a:off x="1211263" y="2805113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682518" flipH="1">
            <a:off x="5472113" y="2763838"/>
            <a:ext cx="28082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6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>
              <a:gd name="T0" fmla="*/ 86 w 5050"/>
              <a:gd name="T1" fmla="*/ 329 h 567"/>
              <a:gd name="T2" fmla="*/ 152 w 5050"/>
              <a:gd name="T3" fmla="*/ 255 h 567"/>
              <a:gd name="T4" fmla="*/ 201 w 5050"/>
              <a:gd name="T5" fmla="*/ 222 h 567"/>
              <a:gd name="T6" fmla="*/ 292 w 5050"/>
              <a:gd name="T7" fmla="*/ 165 h 567"/>
              <a:gd name="T8" fmla="*/ 317 w 5050"/>
              <a:gd name="T9" fmla="*/ 148 h 567"/>
              <a:gd name="T10" fmla="*/ 341 w 5050"/>
              <a:gd name="T11" fmla="*/ 140 h 567"/>
              <a:gd name="T12" fmla="*/ 374 w 5050"/>
              <a:gd name="T13" fmla="*/ 107 h 567"/>
              <a:gd name="T14" fmla="*/ 522 w 5050"/>
              <a:gd name="T15" fmla="*/ 74 h 567"/>
              <a:gd name="T16" fmla="*/ 596 w 5050"/>
              <a:gd name="T17" fmla="*/ 41 h 567"/>
              <a:gd name="T18" fmla="*/ 1156 w 5050"/>
              <a:gd name="T19" fmla="*/ 50 h 567"/>
              <a:gd name="T20" fmla="*/ 1386 w 5050"/>
              <a:gd name="T21" fmla="*/ 17 h 567"/>
              <a:gd name="T22" fmla="*/ 1576 w 5050"/>
              <a:gd name="T23" fmla="*/ 0 h 567"/>
              <a:gd name="T24" fmla="*/ 2004 w 5050"/>
              <a:gd name="T25" fmla="*/ 8 h 567"/>
              <a:gd name="T26" fmla="*/ 2086 w 5050"/>
              <a:gd name="T27" fmla="*/ 66 h 567"/>
              <a:gd name="T28" fmla="*/ 2316 w 5050"/>
              <a:gd name="T29" fmla="*/ 74 h 567"/>
              <a:gd name="T30" fmla="*/ 2407 w 5050"/>
              <a:gd name="T31" fmla="*/ 107 h 567"/>
              <a:gd name="T32" fmla="*/ 2497 w 5050"/>
              <a:gd name="T33" fmla="*/ 99 h 567"/>
              <a:gd name="T34" fmla="*/ 2596 w 5050"/>
              <a:gd name="T35" fmla="*/ 66 h 567"/>
              <a:gd name="T36" fmla="*/ 2999 w 5050"/>
              <a:gd name="T37" fmla="*/ 50 h 567"/>
              <a:gd name="T38" fmla="*/ 3205 w 5050"/>
              <a:gd name="T39" fmla="*/ 0 h 567"/>
              <a:gd name="T40" fmla="*/ 3550 w 5050"/>
              <a:gd name="T41" fmla="*/ 8 h 567"/>
              <a:gd name="T42" fmla="*/ 3748 w 5050"/>
              <a:gd name="T43" fmla="*/ 74 h 567"/>
              <a:gd name="T44" fmla="*/ 3855 w 5050"/>
              <a:gd name="T45" fmla="*/ 82 h 567"/>
              <a:gd name="T46" fmla="*/ 3954 w 5050"/>
              <a:gd name="T47" fmla="*/ 124 h 567"/>
              <a:gd name="T48" fmla="*/ 4258 w 5050"/>
              <a:gd name="T49" fmla="*/ 132 h 567"/>
              <a:gd name="T50" fmla="*/ 4340 w 5050"/>
              <a:gd name="T51" fmla="*/ 165 h 567"/>
              <a:gd name="T52" fmla="*/ 4390 w 5050"/>
              <a:gd name="T53" fmla="*/ 198 h 567"/>
              <a:gd name="T54" fmla="*/ 4768 w 5050"/>
              <a:gd name="T55" fmla="*/ 214 h 567"/>
              <a:gd name="T56" fmla="*/ 4785 w 5050"/>
              <a:gd name="T57" fmla="*/ 231 h 567"/>
              <a:gd name="T58" fmla="*/ 4801 w 5050"/>
              <a:gd name="T59" fmla="*/ 280 h 567"/>
              <a:gd name="T60" fmla="*/ 5040 w 5050"/>
              <a:gd name="T61" fmla="*/ 296 h 567"/>
              <a:gd name="T62" fmla="*/ 4999 w 5050"/>
              <a:gd name="T63" fmla="*/ 338 h 567"/>
              <a:gd name="T64" fmla="*/ 4620 w 5050"/>
              <a:gd name="T65" fmla="*/ 346 h 567"/>
              <a:gd name="T66" fmla="*/ 3732 w 5050"/>
              <a:gd name="T67" fmla="*/ 412 h 567"/>
              <a:gd name="T68" fmla="*/ 3608 w 5050"/>
              <a:gd name="T69" fmla="*/ 379 h 567"/>
              <a:gd name="T70" fmla="*/ 2991 w 5050"/>
              <a:gd name="T71" fmla="*/ 387 h 567"/>
              <a:gd name="T72" fmla="*/ 2892 w 5050"/>
              <a:gd name="T73" fmla="*/ 329 h 567"/>
              <a:gd name="T74" fmla="*/ 1246 w 5050"/>
              <a:gd name="T75" fmla="*/ 338 h 567"/>
              <a:gd name="T76" fmla="*/ 358 w 5050"/>
              <a:gd name="T77" fmla="*/ 329 h 567"/>
              <a:gd name="T78" fmla="*/ 86 w 5050"/>
              <a:gd name="T79" fmla="*/ 329 h 56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0"/>
              <a:gd name="T121" fmla="*/ 0 h 567"/>
              <a:gd name="T122" fmla="*/ 5050 w 5050"/>
              <a:gd name="T123" fmla="*/ 567 h 56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339" name="Picture 6" descr="352132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067" name="Picture 19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 descr="Ёжик1"/>
          <p:cNvPicPr>
            <a:picLocks noChangeAspect="1" noChangeArrowheads="1"/>
          </p:cNvPicPr>
          <p:nvPr/>
        </p:nvPicPr>
        <p:blipFill>
          <a:blip r:embed="rId4" cstate="print">
            <a:lum bright="-6000"/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079513_3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0"/>
                            </p:stCondLst>
                            <p:childTnLst>
                              <p:par>
                                <p:cTn id="4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3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0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0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9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5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6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1000"/>
                            </p:stCondLst>
                            <p:childTnLst>
                              <p:par>
                                <p:cTn id="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3000"/>
                            </p:stCondLst>
                            <p:childTnLst>
                              <p:par>
                                <p:cTn id="7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8000"/>
                            </p:stCondLst>
                            <p:childTnLst>
                              <p:par>
                                <p:cTn id="80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1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4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000"/>
                            </p:stCondLst>
                            <p:childTnLst>
                              <p:par>
                                <p:cTn id="8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Защита  исследовательской 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</a:p>
          <a:p>
            <a:r>
              <a:rPr lang="ru-RU" sz="11200" dirty="0" smtClean="0"/>
              <a:t>1.Выделить   основные   понятия</a:t>
            </a:r>
          </a:p>
          <a:p>
            <a:pPr>
              <a:buNone/>
            </a:pPr>
            <a:r>
              <a:rPr lang="ru-RU" sz="11200" dirty="0" smtClean="0"/>
              <a:t>                       а)разъяснить</a:t>
            </a:r>
          </a:p>
          <a:p>
            <a:pPr>
              <a:buNone/>
            </a:pPr>
            <a:r>
              <a:rPr lang="ru-RU" sz="11200" dirty="0" smtClean="0"/>
              <a:t>	                   б)описать</a:t>
            </a:r>
          </a:p>
          <a:p>
            <a:pPr>
              <a:buNone/>
            </a:pPr>
            <a:r>
              <a:rPr lang="ru-RU" sz="11200" dirty="0" smtClean="0"/>
              <a:t>	                   г)сравнить</a:t>
            </a:r>
          </a:p>
          <a:p>
            <a:pPr>
              <a:buNone/>
            </a:pPr>
            <a:r>
              <a:rPr lang="ru-RU" sz="11200" dirty="0" smtClean="0"/>
              <a:t>	2.Классифицировать   предметы,  явления,  события </a:t>
            </a:r>
          </a:p>
          <a:p>
            <a:pPr>
              <a:buNone/>
            </a:pPr>
            <a:r>
              <a:rPr lang="ru-RU" sz="11200" dirty="0" smtClean="0"/>
              <a:t>	3.Выявить  парадоксы</a:t>
            </a:r>
          </a:p>
          <a:p>
            <a:pPr>
              <a:buNone/>
            </a:pPr>
            <a:r>
              <a:rPr lang="ru-RU" sz="11200" dirty="0" smtClean="0"/>
              <a:t>	4.Основные  идеи   поставить  по  важности.</a:t>
            </a:r>
          </a:p>
          <a:p>
            <a:pPr>
              <a:buNone/>
            </a:pPr>
            <a:r>
              <a:rPr lang="ru-RU" sz="11200" dirty="0" smtClean="0"/>
              <a:t>	5.Предложить   сравнения  и   метафоры.</a:t>
            </a:r>
          </a:p>
          <a:p>
            <a:pPr>
              <a:buNone/>
            </a:pPr>
            <a:r>
              <a:rPr lang="ru-RU" sz="11200" dirty="0" smtClean="0"/>
              <a:t>	6.Сделать  выводы.</a:t>
            </a:r>
          </a:p>
          <a:p>
            <a:pPr>
              <a:buNone/>
            </a:pPr>
            <a:r>
              <a:rPr lang="ru-RU" sz="11200" dirty="0" smtClean="0"/>
              <a:t>	7.Подготовить   текст  доклада.</a:t>
            </a:r>
          </a:p>
          <a:p>
            <a:pPr>
              <a:buNone/>
            </a:pPr>
            <a:r>
              <a:rPr lang="ru-RU" sz="11200" dirty="0" smtClean="0"/>
              <a:t>	8.Подготовить   наглядность.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194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Тема:  Глагол  (Обобщение.)   </vt:lpstr>
      <vt:lpstr>Задачи  урока</vt:lpstr>
      <vt:lpstr>Исследование   глагола</vt:lpstr>
      <vt:lpstr>Методы  исследования</vt:lpstr>
      <vt:lpstr>План  исследования</vt:lpstr>
      <vt:lpstr>Слайд 7</vt:lpstr>
      <vt:lpstr>Слайд 8</vt:lpstr>
      <vt:lpstr>Защита  исследовательской  работы</vt:lpstr>
      <vt:lpstr>Итог 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уроке русского языка</dc:title>
  <dc:creator>учитель</dc:creator>
  <cp:lastModifiedBy>школа2</cp:lastModifiedBy>
  <cp:revision>56</cp:revision>
  <dcterms:created xsi:type="dcterms:W3CDTF">2012-10-13T09:41:27Z</dcterms:created>
  <dcterms:modified xsi:type="dcterms:W3CDTF">2012-12-03T12:49:17Z</dcterms:modified>
</cp:coreProperties>
</file>