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9666-5686-429A-84CF-62593D3F1C4D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5502-E4E8-44DC-9BD1-FBBD3EF74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9666-5686-429A-84CF-62593D3F1C4D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5502-E4E8-44DC-9BD1-FBBD3EF74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9666-5686-429A-84CF-62593D3F1C4D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5502-E4E8-44DC-9BD1-FBBD3EF74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9666-5686-429A-84CF-62593D3F1C4D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5502-E4E8-44DC-9BD1-FBBD3EF74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9666-5686-429A-84CF-62593D3F1C4D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5502-E4E8-44DC-9BD1-FBBD3EF74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9666-5686-429A-84CF-62593D3F1C4D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5502-E4E8-44DC-9BD1-FBBD3EF74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9666-5686-429A-84CF-62593D3F1C4D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5502-E4E8-44DC-9BD1-FBBD3EF74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9666-5686-429A-84CF-62593D3F1C4D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5502-E4E8-44DC-9BD1-FBBD3EF74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9666-5686-429A-84CF-62593D3F1C4D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5502-E4E8-44DC-9BD1-FBBD3EF74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9666-5686-429A-84CF-62593D3F1C4D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5502-E4E8-44DC-9BD1-FBBD3EF74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9666-5686-429A-84CF-62593D3F1C4D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5502-E4E8-44DC-9BD1-FBBD3EF74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70000">
              <a:srgbClr val="9CB86E">
                <a:alpha val="80000"/>
              </a:srgbClr>
            </a:gs>
            <a:gs pos="100000">
              <a:srgbClr val="156B13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99666-5686-429A-84CF-62593D3F1C4D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05502-E4E8-44DC-9BD1-FBBD3EF74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2"/>
            <a:ext cx="821537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УРОК РАЗВИТИЯ РЕЧИ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9" y="2285993"/>
            <a:ext cx="8501121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Обучающее изложение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опорой на коллективно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оставленный план.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4964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Орфографическая подготовка.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928670"/>
            <a:ext cx="8643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/>
              <a:t>- В тексте вам встретятся слова с ранее изученными орфограммами. Объясните, как вы напишите такие слова. 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357430"/>
            <a:ext cx="8643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Л..сник, л..су, </a:t>
            </a:r>
            <a:r>
              <a:rPr lang="ru-RU" sz="3200" b="1" dirty="0" err="1" smtClean="0">
                <a:solidFill>
                  <a:srgbClr val="FF0000"/>
                </a:solidFill>
              </a:rPr>
              <a:t>ол</a:t>
            </a:r>
            <a:r>
              <a:rPr lang="ru-RU" sz="3200" b="1" dirty="0" smtClean="0">
                <a:solidFill>
                  <a:srgbClr val="FF0000"/>
                </a:solidFill>
              </a:rPr>
              <a:t>..нёнок, м..</a:t>
            </a:r>
            <a:r>
              <a:rPr lang="ru-RU" sz="3200" b="1" dirty="0" err="1" smtClean="0">
                <a:solidFill>
                  <a:srgbClr val="FF0000"/>
                </a:solidFill>
              </a:rPr>
              <a:t>лыш</a:t>
            </a:r>
            <a:r>
              <a:rPr lang="ru-RU" sz="3200" b="1" dirty="0" smtClean="0">
                <a:solidFill>
                  <a:srgbClr val="FF0000"/>
                </a:solidFill>
              </a:rPr>
              <a:t>, ..ни, д..вали, д..</a:t>
            </a:r>
            <a:r>
              <a:rPr lang="ru-RU" sz="3200" b="1" dirty="0" err="1" smtClean="0">
                <a:solidFill>
                  <a:srgbClr val="FF0000"/>
                </a:solidFill>
              </a:rPr>
              <a:t>твора</a:t>
            </a:r>
            <a:r>
              <a:rPr lang="ru-RU" sz="3200" b="1" dirty="0" smtClean="0">
                <a:solidFill>
                  <a:srgbClr val="FF0000"/>
                </a:solidFill>
              </a:rPr>
              <a:t>, п..</a:t>
            </a:r>
            <a:r>
              <a:rPr lang="ru-RU" sz="3200" b="1" dirty="0" err="1" smtClean="0">
                <a:solidFill>
                  <a:srgbClr val="FF0000"/>
                </a:solidFill>
              </a:rPr>
              <a:t>чен</a:t>
            </a:r>
            <a:r>
              <a:rPr lang="ru-RU" sz="3200" b="1" dirty="0" smtClean="0">
                <a:solidFill>
                  <a:srgbClr val="FF0000"/>
                </a:solidFill>
              </a:rPr>
              <a:t>..е, с..</a:t>
            </a:r>
            <a:r>
              <a:rPr lang="ru-RU" sz="3200" b="1" dirty="0" err="1" smtClean="0">
                <a:solidFill>
                  <a:srgbClr val="FF0000"/>
                </a:solidFill>
              </a:rPr>
              <a:t>лу</a:t>
            </a:r>
            <a:r>
              <a:rPr lang="ru-RU" sz="3200" b="1" dirty="0" smtClean="0">
                <a:solidFill>
                  <a:srgbClr val="FF0000"/>
                </a:solidFill>
              </a:rPr>
              <a:t>, р..дном, отв..ли, н..сила, </a:t>
            </a:r>
            <a:r>
              <a:rPr lang="ru-RU" sz="3200" b="1" dirty="0" err="1" smtClean="0">
                <a:solidFill>
                  <a:srgbClr val="FF0000"/>
                </a:solidFill>
              </a:rPr>
              <a:t>зв</a:t>
            </a:r>
            <a:r>
              <a:rPr lang="ru-RU" sz="3200" b="1" dirty="0" smtClean="0">
                <a:solidFill>
                  <a:srgbClr val="FF0000"/>
                </a:solidFill>
              </a:rPr>
              <a:t>..</a:t>
            </a:r>
            <a:r>
              <a:rPr lang="ru-RU" sz="3200" b="1" dirty="0" err="1" smtClean="0">
                <a:solidFill>
                  <a:srgbClr val="FF0000"/>
                </a:solidFill>
              </a:rPr>
              <a:t>рьку</a:t>
            </a:r>
            <a:r>
              <a:rPr lang="ru-RU" sz="3200" b="1" dirty="0" smtClean="0">
                <a:solidFill>
                  <a:srgbClr val="FF0000"/>
                </a:solidFill>
              </a:rPr>
              <a:t>; р..</a:t>
            </a:r>
            <a:r>
              <a:rPr lang="ru-RU" sz="3200" b="1" dirty="0" err="1" smtClean="0">
                <a:solidFill>
                  <a:srgbClr val="FF0000"/>
                </a:solidFill>
              </a:rPr>
              <a:t>бята</a:t>
            </a:r>
            <a:r>
              <a:rPr lang="ru-RU" sz="3200" b="1" dirty="0" smtClean="0">
                <a:solidFill>
                  <a:srgbClr val="FF0000"/>
                </a:solidFill>
              </a:rPr>
              <a:t>, м..локо; </a:t>
            </a:r>
            <a:r>
              <a:rPr lang="ru-RU" sz="3200" b="1" dirty="0" err="1" smtClean="0">
                <a:solidFill>
                  <a:srgbClr val="FF0000"/>
                </a:solidFill>
              </a:rPr>
              <a:t>пищ</a:t>
            </a:r>
            <a:r>
              <a:rPr lang="ru-RU" sz="3200" b="1" dirty="0" smtClean="0">
                <a:solidFill>
                  <a:srgbClr val="FF0000"/>
                </a:solidFill>
              </a:rPr>
              <a:t>.., ж..</a:t>
            </a:r>
            <a:r>
              <a:rPr lang="ru-RU" sz="3200" b="1" dirty="0" err="1" smtClean="0">
                <a:solidFill>
                  <a:srgbClr val="FF0000"/>
                </a:solidFill>
              </a:rPr>
              <a:t>ть</a:t>
            </a:r>
            <a:r>
              <a:rPr lang="ru-RU" sz="3200" b="1" dirty="0" smtClean="0">
                <a:solidFill>
                  <a:srgbClr val="FF0000"/>
                </a:solidFill>
              </a:rPr>
              <a:t>, Рыж..к; </a:t>
            </a:r>
            <a:r>
              <a:rPr lang="ru-RU" sz="3200" b="1" dirty="0" err="1" smtClean="0">
                <a:solidFill>
                  <a:srgbClr val="FF0000"/>
                </a:solidFill>
              </a:rPr>
              <a:t>хле</a:t>
            </a:r>
            <a:r>
              <a:rPr lang="ru-RU" sz="3200" b="1" dirty="0" smtClean="0">
                <a:solidFill>
                  <a:srgbClr val="FF0000"/>
                </a:solidFill>
              </a:rPr>
              <a:t>.. 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4786322"/>
            <a:ext cx="878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- Написание некоторых слов вам ещё незнакомо. </a:t>
            </a: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5572140"/>
            <a:ext cx="8156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Мест</a:t>
            </a:r>
            <a:r>
              <a:rPr lang="ru-RU" sz="3200" b="1" u="sng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</a:rPr>
              <a:t>, ябл</a:t>
            </a:r>
            <a:r>
              <a:rPr lang="ru-RU" sz="3200" b="1" u="sng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</a:rPr>
              <a:t>ки, </a:t>
            </a:r>
            <a:r>
              <a:rPr lang="ru-RU" sz="3200" b="1" u="sng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</a:rPr>
              <a:t>дна</a:t>
            </a:r>
            <a:r>
              <a:rPr lang="ru-RU" sz="3200" b="1" u="sng" dirty="0" smtClean="0">
                <a:solidFill>
                  <a:srgbClr val="FF0000"/>
                </a:solidFill>
              </a:rPr>
              <a:t>ж</a:t>
            </a:r>
            <a:r>
              <a:rPr lang="ru-RU" sz="3200" b="1" dirty="0" smtClean="0">
                <a:solidFill>
                  <a:srgbClr val="FF0000"/>
                </a:solidFill>
              </a:rPr>
              <a:t>ды, т</a:t>
            </a:r>
            <a:r>
              <a:rPr lang="ru-RU" sz="3200" b="1" u="sng" dirty="0" smtClean="0">
                <a:solidFill>
                  <a:srgbClr val="FF0000"/>
                </a:solidFill>
              </a:rPr>
              <a:t>е</a:t>
            </a:r>
            <a:r>
              <a:rPr lang="ru-RU" sz="3200" b="1" dirty="0" smtClean="0">
                <a:solidFill>
                  <a:srgbClr val="FF0000"/>
                </a:solidFill>
              </a:rPr>
              <a:t>перь, п</a:t>
            </a:r>
            <a:r>
              <a:rPr lang="ru-RU" sz="3200" b="1" u="sng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</a:rPr>
              <a:t>д</a:t>
            </a:r>
            <a:r>
              <a:rPr lang="ru-RU" sz="3200" b="1" u="sng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</a:rPr>
              <a:t>брал.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416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Повторное чтение текста.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7159" y="928670"/>
            <a:ext cx="850112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Однажды лесник подобрал в лесу оленёнка. У малыша погибла мать - </a:t>
            </a:r>
            <a:r>
              <a:rPr lang="ru-RU" sz="3200" b="1" i="1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олениха</a:t>
            </a: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. Малыш не умел сам добывать пищу.</a:t>
            </a:r>
          </a:p>
          <a:p>
            <a:pPr algn="just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    Лесник отдал оленёнка школьникам. Ребята назвали малыша Рыжиком. Они отвели ему место в сарае. Детвора носила зверьку хлеб, молоко. Ребятишки давали малышу яблоки, печенье. По утрам оленёнок гулял по селу.</a:t>
            </a:r>
          </a:p>
          <a:p>
            <a:pPr algn="just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     За лето малыш подрос. Теперь он должен жить в родном доме. Дети отвели друга в лес и загрустили.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Самостоятельная запись текста.</a:t>
            </a:r>
            <a:endParaRPr lang="ru-RU" sz="2800" b="1" dirty="0"/>
          </a:p>
        </p:txBody>
      </p:sp>
      <p:pic>
        <p:nvPicPr>
          <p:cNvPr id="3" name="Рисунок 2" descr="7335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14356"/>
            <a:ext cx="7200000" cy="5400000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00232" y="607220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Желаю  успеха!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554029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Презентацию выполнила</a:t>
            </a:r>
          </a:p>
          <a:p>
            <a:r>
              <a:rPr lang="ru-RU" sz="2800" b="1" i="1" dirty="0" smtClean="0"/>
              <a:t>учитель начальных классов</a:t>
            </a:r>
          </a:p>
          <a:p>
            <a:r>
              <a:rPr lang="ru-RU" sz="2800" b="1" i="1" dirty="0" smtClean="0"/>
              <a:t>школы № </a:t>
            </a:r>
            <a:r>
              <a:rPr lang="ru-RU" sz="2800" b="1" i="1" dirty="0" smtClean="0"/>
              <a:t>83г.Перми</a:t>
            </a:r>
            <a:endParaRPr lang="ru-RU" sz="2800" b="1" i="1" dirty="0" smtClean="0"/>
          </a:p>
          <a:p>
            <a:r>
              <a:rPr lang="ru-RU" sz="2800" b="1" i="1" dirty="0" smtClean="0"/>
              <a:t>Филиппова </a:t>
            </a:r>
            <a:r>
              <a:rPr lang="ru-RU" sz="2800" b="1" i="1" smtClean="0"/>
              <a:t>Наталья Викторовна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3143248"/>
            <a:ext cx="59300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Использованные источники:</a:t>
            </a:r>
          </a:p>
          <a:p>
            <a:r>
              <a:rPr lang="ru-RU" sz="2800" b="1" i="1" dirty="0" smtClean="0"/>
              <a:t>Литература </a:t>
            </a:r>
            <a:r>
              <a:rPr lang="ru-RU" sz="2800" i="1" dirty="0" smtClean="0"/>
              <a:t> Э.А. </a:t>
            </a:r>
            <a:r>
              <a:rPr lang="ru-RU" sz="2800" i="1" dirty="0" err="1" smtClean="0"/>
              <a:t>Аралова</a:t>
            </a:r>
            <a:r>
              <a:rPr lang="ru-RU" sz="2800" i="1" dirty="0" smtClean="0"/>
              <a:t> «Русский </a:t>
            </a:r>
          </a:p>
          <a:p>
            <a:r>
              <a:rPr lang="ru-RU" sz="2800" i="1" dirty="0" smtClean="0"/>
              <a:t>язык. Разработки уроков.3 класс»</a:t>
            </a:r>
          </a:p>
          <a:p>
            <a:r>
              <a:rPr lang="ru-RU" sz="2800" b="1" i="1" dirty="0" smtClean="0"/>
              <a:t>Рисунки </a:t>
            </a:r>
            <a:r>
              <a:rPr lang="en-US" sz="2800" i="1" dirty="0" smtClean="0"/>
              <a:t>http</a:t>
            </a:r>
            <a:r>
              <a:rPr lang="ru-RU" sz="2800" i="1" dirty="0" smtClean="0"/>
              <a:t>:</a:t>
            </a:r>
            <a:r>
              <a:rPr lang="en-US" sz="2800" i="1" dirty="0" smtClean="0"/>
              <a:t>//www.google.com.ua</a:t>
            </a:r>
            <a:endParaRPr lang="ru-RU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044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Попробуйте догадаться, о ком идёт речь.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21" y="1000108"/>
            <a:ext cx="8643998" cy="5723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i="1" dirty="0" smtClean="0"/>
              <a:t>  Это одно из самых красивых животных в мире. Его называют бесценным украшением нашей планеты. Это стройное, грациозное животное. Его голова увенчана ветвистыми рогами, которые очень ценятся. Из молодых рогов изготовляют лекарство. Живёт в лесах. Зимой питается желудями, побегами различных растений. Летом – зелёными растениями. Его главный враг – волк. Охота на этих животных запрещена, они занесены в Красную книгу.</a:t>
            </a:r>
            <a:endParaRPr lang="ru-RU" sz="3200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415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- Что это за животное?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857232"/>
            <a:ext cx="4634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- Что вы знаете об оленях?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571612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Сегодня вы узнаете историю, которая однажды произошла с маленьким оленёнком, и напишите изложение (пересказ) этой истории.</a:t>
            </a:r>
            <a:endParaRPr lang="ru-RU" sz="3200" b="1" dirty="0"/>
          </a:p>
        </p:txBody>
      </p:sp>
      <p:pic>
        <p:nvPicPr>
          <p:cNvPr id="5" name="Рисунок 4" descr="71825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28794" y="3071810"/>
            <a:ext cx="4500000" cy="360000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apers_ru_Оленёно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214290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      </a:t>
            </a: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Рыжик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3" y="714357"/>
            <a:ext cx="878687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  Однажды лесник подобрал в лесу оленёнка. У малыша погибла мать - </a:t>
            </a:r>
            <a:r>
              <a:rPr lang="ru-RU" sz="32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олениха</a:t>
            </a: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 Малыш не умел сам добывать пищу.</a:t>
            </a:r>
          </a:p>
          <a:p>
            <a:pPr algn="just"/>
            <a:r>
              <a:rPr lang="ru-RU" sz="32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 Лесник отдал оленёнка школьникам. Ребята назвали малыша Рыжиком. Они отвели ему место в сарае. Детвора носила зверьку хлеб, молоко. Ребятишки давали малышу яблоки, печенье. По утрам оленёнок гулял по селу.</a:t>
            </a:r>
          </a:p>
          <a:p>
            <a:pPr algn="just"/>
            <a:r>
              <a:rPr lang="ru-RU" sz="32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  За лето малыш подрос. Теперь он должен жить в родном доме. Дети отвели друга в лес и загрустили.</a:t>
            </a:r>
          </a:p>
          <a:p>
            <a:pPr algn="just"/>
            <a:endParaRPr lang="ru-RU" sz="32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6636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- Кого однажды подобрал лесник в лесу?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500174"/>
            <a:ext cx="5760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- Какая беда случилась у оленёнка?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571744"/>
            <a:ext cx="5165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- Кому лесник отдал малыша?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3643314"/>
            <a:ext cx="3870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- Что сделали ребята?</a:t>
            </a: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857760"/>
            <a:ext cx="6726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- Чем закончилась история с оленёнком?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6000768"/>
            <a:ext cx="728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- Правильно ли поступили ребята? Почему?</a:t>
            </a:r>
            <a:endParaRPr lang="ru-RU" sz="2800" b="1" i="1" dirty="0"/>
          </a:p>
        </p:txBody>
      </p:sp>
      <p:pic>
        <p:nvPicPr>
          <p:cNvPr id="8" name="Рисунок 7" descr="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5245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Лексико-стилистическая работа.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1285860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/>
              <a:t>- Какими словами можно заменить слова </a:t>
            </a:r>
            <a:r>
              <a:rPr lang="ru-RU" sz="2800" b="1" i="1" u="sng" dirty="0" smtClean="0"/>
              <a:t>оленёнок, ребята,</a:t>
            </a:r>
            <a:r>
              <a:rPr lang="ru-RU" sz="2800" b="1" i="1" dirty="0" smtClean="0"/>
              <a:t> чтобы избежать их повтора?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857496"/>
            <a:ext cx="1932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Оленёнок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5" y="414338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C00000"/>
                </a:solidFill>
              </a:rPr>
              <a:t>Ребята </a:t>
            </a:r>
            <a:r>
              <a:rPr lang="ru-RU" sz="3200" b="1" i="1" dirty="0" smtClean="0"/>
              <a:t>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2857496"/>
            <a:ext cx="5681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- малыш, зверёк, друг, он, его.</a:t>
            </a:r>
            <a:endParaRPr lang="ru-RU" sz="3200" b="1" i="1" dirty="0" smtClean="0">
              <a:solidFill>
                <a:srgbClr val="C00000"/>
              </a:solidFill>
            </a:endParaRPr>
          </a:p>
          <a:p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4143380"/>
            <a:ext cx="6929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- школьники, детвора, ребятишки, они, дети.</a:t>
            </a:r>
            <a:endParaRPr lang="ru-RU" sz="3200" dirty="0"/>
          </a:p>
        </p:txBody>
      </p:sp>
      <p:pic>
        <p:nvPicPr>
          <p:cNvPr id="9" name="Рисунок 8" descr="18488_olenenok_leto_trava_1600x1200_(www.GdeFon.ru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571480"/>
            <a:ext cx="7680000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4725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Повторное чтение текста.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283" y="785794"/>
            <a:ext cx="87154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Однажды лесник подобрал в лесу оленёнка. У малыша погибла мать - </a:t>
            </a:r>
            <a:r>
              <a:rPr lang="ru-RU" sz="3200" b="1" i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олениха</a:t>
            </a: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. Малыш не умел сам добывать пищу.</a:t>
            </a:r>
          </a:p>
          <a:p>
            <a:pPr algn="just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    Лесник отдал оленёнка школьникам. Ребята назвали малыша Рыжиком. Они отвели ему место в сарае. Детвора носила зверьку хлеб, молоко. Ребятишки давали малышу яблоки, печенье. По утрам оленёнок гулял по селу.</a:t>
            </a:r>
          </a:p>
          <a:p>
            <a:pPr algn="just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     За лето малыш подрос. Теперь он должен жить в родном доме. Дети отвели друга в лес и загрустили.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406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Деление текста на части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7" y="1357298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/>
              <a:t>- Определите зачин (начало), основную часть и заключение (концовку) текста.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786058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/>
              <a:t>- О чем говорится в зачине? в основной части? В заключении?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214818"/>
            <a:ext cx="8643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/>
              <a:t>- Как вы думаете, сколько абзацев будет в тексте? Будут ли они совпадать с частями текста?</a:t>
            </a:r>
            <a:endParaRPr lang="ru-RU" sz="2800" b="1" i="1" dirty="0"/>
          </a:p>
        </p:txBody>
      </p:sp>
      <p:pic>
        <p:nvPicPr>
          <p:cNvPr id="6" name="Рисунок 5" descr="deers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85728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3269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Составление плана.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500174"/>
            <a:ext cx="7957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b="1" i="1" dirty="0" smtClean="0"/>
              <a:t>- Подберите заголовки к каждой части текста.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2714620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План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786190"/>
            <a:ext cx="4753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1. Лесник нашёл оленёнка</a:t>
            </a: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3786190"/>
            <a:ext cx="3707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(Находка лесника).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4643446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2.Оленёнок живёт у ребят</a:t>
            </a:r>
            <a:endParaRPr lang="ru-RU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4643446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(В гостях у школьников).</a:t>
            </a:r>
            <a:endParaRPr lang="ru-RU" sz="28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5643578"/>
            <a:ext cx="3055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3. Малыш подрос</a:t>
            </a:r>
            <a:endParaRPr lang="ru-RU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428992" y="5643578"/>
            <a:ext cx="2539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(Снова домой).</a:t>
            </a:r>
            <a:endParaRPr lang="ru-RU" sz="28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6215082"/>
            <a:ext cx="51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Перескажите текст по плану.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716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15</cp:revision>
  <dcterms:created xsi:type="dcterms:W3CDTF">2011-09-04T09:56:31Z</dcterms:created>
  <dcterms:modified xsi:type="dcterms:W3CDTF">2012-11-27T02:14:14Z</dcterms:modified>
</cp:coreProperties>
</file>