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6" r:id="rId3"/>
    <p:sldId id="257" r:id="rId4"/>
    <p:sldId id="260" r:id="rId5"/>
    <p:sldId id="259" r:id="rId6"/>
    <p:sldId id="258" r:id="rId7"/>
    <p:sldId id="261" r:id="rId8"/>
    <p:sldId id="264" r:id="rId9"/>
    <p:sldId id="263" r:id="rId10"/>
    <p:sldId id="265" r:id="rId11"/>
    <p:sldId id="262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9232-2A3B-4007-99B5-81532E28041A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F82C-7D1C-4216-ABC8-CCC6B770D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66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F82C-7D1C-4216-ABC8-CCC6B770D4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0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3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4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50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639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33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95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80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3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4518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91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0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6F43C7-77D4-416E-8B55-CD6A4ED626B8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8D5B51-54E0-4B27-B5DE-064A6E71F4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B96FCE-D0C8-4095-A004-33FDB7F4CF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13.12.2012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03C135-7CA7-43AA-9F2E-B0AD9C71E9A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3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8208912" cy="35059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ЦЕЛЬ: познакомиться с придаточными изъяснительными.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Придаточные изъяснительные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pPr algn="l"/>
            <a:r>
              <a:rPr lang="ru-RU" dirty="0" smtClean="0"/>
              <a:t>Рассказать по таблице о </a:t>
            </a:r>
            <a:r>
              <a:rPr lang="ru-RU" dirty="0" err="1" smtClean="0"/>
              <a:t>прид</a:t>
            </a:r>
            <a:r>
              <a:rPr lang="ru-RU" dirty="0" smtClean="0"/>
              <a:t>. изъяснительных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628800"/>
            <a:ext cx="6400800" cy="5229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Какие главные отличия изъяснительного придаточного от определительного?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А самое главное?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517232"/>
            <a:ext cx="6512511" cy="1143000"/>
          </a:xfrm>
        </p:spPr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85712"/>
          </a:xfrm>
        </p:spPr>
        <p:txBody>
          <a:bodyPr>
            <a:normAutofit/>
          </a:bodyPr>
          <a:lstStyle/>
          <a:p>
            <a:pPr marL="914400" lvl="3" indent="0">
              <a:buNone/>
            </a:pPr>
            <a:r>
              <a:rPr lang="ru-RU" sz="3200" dirty="0" smtClean="0"/>
              <a:t>Упр. 109. Комментированное письмо.</a:t>
            </a:r>
          </a:p>
          <a:p>
            <a:pPr lvl="3">
              <a:buFontTx/>
              <a:buChar char="-"/>
            </a:pPr>
            <a:r>
              <a:rPr lang="ru-RU" sz="3200" dirty="0" smtClean="0"/>
              <a:t>Выделить главное и придаточное.</a:t>
            </a:r>
          </a:p>
          <a:p>
            <a:pPr lvl="3">
              <a:buFontTx/>
              <a:buChar char="-"/>
            </a:pPr>
            <a:r>
              <a:rPr lang="ru-RU" sz="3200" dirty="0" smtClean="0"/>
              <a:t>Контактное слово.</a:t>
            </a:r>
          </a:p>
          <a:p>
            <a:pPr lvl="3">
              <a:buFontTx/>
              <a:buChar char="-"/>
            </a:pPr>
            <a:r>
              <a:rPr lang="ru-RU" sz="3200" dirty="0" smtClean="0"/>
              <a:t>-Вопрос</a:t>
            </a:r>
          </a:p>
          <a:p>
            <a:pPr lvl="3">
              <a:buFontTx/>
              <a:buChar char="-"/>
            </a:pPr>
            <a:r>
              <a:rPr lang="ru-RU" sz="3200" dirty="0" smtClean="0"/>
              <a:t>-Тип придаточного.</a:t>
            </a:r>
          </a:p>
          <a:p>
            <a:pPr lvl="3">
              <a:buFontTx/>
              <a:buChar char="-"/>
            </a:pPr>
            <a:r>
              <a:rPr lang="ru-RU" sz="3200" dirty="0" smtClean="0"/>
              <a:t>Упр. 116.</a:t>
            </a:r>
          </a:p>
          <a:p>
            <a:pPr lvl="3">
              <a:buFontTx/>
              <a:buChar char="-"/>
            </a:pPr>
            <a:endParaRPr lang="ru-RU" sz="3200" dirty="0" smtClean="0"/>
          </a:p>
          <a:p>
            <a:pPr lvl="3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33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Чтобы определить тип придаточного, нужно…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8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Упр.113. Выделить главные и придаточные.</a:t>
            </a:r>
          </a:p>
          <a:p>
            <a:r>
              <a:rPr lang="ru-RU" sz="3200" dirty="0" smtClean="0"/>
              <a:t>Контактное слово.</a:t>
            </a:r>
          </a:p>
          <a:p>
            <a:r>
              <a:rPr lang="ru-RU" sz="3200" dirty="0" smtClean="0"/>
              <a:t>Вопрос.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Подготовиться к ответу с доказательством.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23597"/>
            <a:ext cx="6512511" cy="860309"/>
          </a:xfrm>
        </p:spPr>
        <p:txBody>
          <a:bodyPr/>
          <a:lstStyle/>
          <a:p>
            <a:r>
              <a:rPr lang="ru-RU" dirty="0" smtClean="0"/>
              <a:t>Определи троп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20688"/>
            <a:ext cx="8712968" cy="604867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Над седой равниной моря гордо реет буревестник.</a:t>
            </a:r>
          </a:p>
          <a:p>
            <a:r>
              <a:rPr lang="ru-RU" sz="3200" dirty="0" smtClean="0"/>
              <a:t>-Роль?</a:t>
            </a:r>
          </a:p>
          <a:p>
            <a:pPr marL="45720" indent="0">
              <a:buNone/>
            </a:pPr>
            <a:r>
              <a:rPr lang="ru-RU" sz="3200" dirty="0" smtClean="0"/>
              <a:t>Показать красоту, величие моря.</a:t>
            </a:r>
          </a:p>
          <a:p>
            <a:r>
              <a:rPr lang="ru-RU" sz="3200" dirty="0" smtClean="0"/>
              <a:t>Лесть, как кружево, плели.</a:t>
            </a:r>
          </a:p>
          <a:p>
            <a:r>
              <a:rPr lang="ru-RU" sz="3200" dirty="0" smtClean="0"/>
              <a:t>-Роль?</a:t>
            </a:r>
          </a:p>
          <a:p>
            <a:r>
              <a:rPr lang="ru-RU" sz="3200" dirty="0" smtClean="0"/>
              <a:t>-Показать изощренность в лести.</a:t>
            </a:r>
            <a:endParaRPr lang="ru-RU" sz="3200" dirty="0" smtClean="0"/>
          </a:p>
          <a:p>
            <a:r>
              <a:rPr lang="ru-RU" sz="3200" dirty="0" smtClean="0"/>
              <a:t>Не ходите, дети, в Африку гулять!</a:t>
            </a:r>
          </a:p>
          <a:p>
            <a:r>
              <a:rPr lang="ru-RU" sz="3200" dirty="0" smtClean="0"/>
              <a:t>-Роль?</a:t>
            </a:r>
          </a:p>
          <a:p>
            <a:r>
              <a:rPr lang="ru-RU" sz="3200" dirty="0" smtClean="0"/>
              <a:t>-Обратить внимание на важность действия.</a:t>
            </a:r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07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1143000"/>
          </a:xfrm>
        </p:spPr>
        <p:txBody>
          <a:bodyPr/>
          <a:lstStyle/>
          <a:p>
            <a:pPr algn="ctr"/>
            <a:r>
              <a:rPr lang="ru-RU" dirty="0" smtClean="0"/>
              <a:t>Суффикс – исключение из правил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632848" cy="4896544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1.Диковинный</a:t>
            </a:r>
          </a:p>
          <a:p>
            <a:r>
              <a:rPr lang="ru-RU" sz="3200" dirty="0" smtClean="0"/>
              <a:t>2. Священный</a:t>
            </a:r>
          </a:p>
          <a:p>
            <a:r>
              <a:rPr lang="ru-RU" sz="3200" dirty="0" smtClean="0"/>
              <a:t>3. Вязаный</a:t>
            </a:r>
          </a:p>
          <a:p>
            <a:r>
              <a:rPr lang="ru-RU" sz="3200" dirty="0" smtClean="0"/>
              <a:t>4. Длинный</a:t>
            </a:r>
          </a:p>
        </p:txBody>
      </p:sp>
    </p:spTree>
    <p:extLst>
      <p:ext uri="{BB962C8B-B14F-4D97-AF65-F5344CB8AC3E}">
        <p14:creationId xmlns:p14="http://schemas.microsoft.com/office/powerpoint/2010/main" val="266840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826"/>
            <a:ext cx="9036496" cy="1846649"/>
          </a:xfrm>
        </p:spPr>
        <p:txBody>
          <a:bodyPr/>
          <a:lstStyle/>
          <a:p>
            <a:pPr algn="l"/>
            <a:r>
              <a:rPr lang="ru-RU" sz="3200" dirty="0" smtClean="0"/>
              <a:t>1.ЗПТ  при вводном слове </a:t>
            </a:r>
            <a:br>
              <a:rPr lang="ru-RU" sz="3200" dirty="0" smtClean="0"/>
            </a:br>
            <a:r>
              <a:rPr lang="ru-RU" sz="3200" dirty="0" smtClean="0"/>
              <a:t>2.В сл.подч. Предложении.</a:t>
            </a:r>
            <a:br>
              <a:rPr lang="ru-RU" sz="3200" dirty="0" smtClean="0"/>
            </a:br>
            <a:r>
              <a:rPr lang="ru-RU" sz="3200" dirty="0" smtClean="0"/>
              <a:t>3. В сл.соч. предложении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8964488" cy="468052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 тот день Роман сидел и играл все,(1) что приходило на память. Когда он уселся за рояль,(2) было еще светло,(3) но вскоре начало смеркаться. Встать и включить свет ему не хотелось,(4) и он продолжал играть в сумерках,(5) только музыка,(6) к его огорчению,(7) становилась все грустнее.</a:t>
            </a:r>
          </a:p>
          <a:p>
            <a:r>
              <a:rPr lang="ru-RU" sz="2800" dirty="0" smtClean="0"/>
              <a:t>1. 6,7</a:t>
            </a:r>
          </a:p>
          <a:p>
            <a:r>
              <a:rPr lang="ru-RU" sz="2800" dirty="0" smtClean="0"/>
              <a:t>2.1,2</a:t>
            </a:r>
          </a:p>
          <a:p>
            <a:r>
              <a:rPr lang="ru-RU" sz="2800" dirty="0" smtClean="0"/>
              <a:t>3. 3,4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932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259632"/>
          </a:xfrm>
        </p:spPr>
        <p:txBody>
          <a:bodyPr/>
          <a:lstStyle/>
          <a:p>
            <a:pPr algn="ctr"/>
            <a:r>
              <a:rPr lang="ru-RU" dirty="0" smtClean="0"/>
              <a:t>Найди главное и придаточное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8928992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1.Я прыгнул на своего Черкеса которого водили по двору и во весь дух пустился по дороге в Пятигорск.</a:t>
            </a:r>
          </a:p>
          <a:p>
            <a:r>
              <a:rPr lang="ru-RU" sz="2800" b="1" dirty="0" smtClean="0"/>
              <a:t>2. Я тот кого никто не любит.</a:t>
            </a:r>
          </a:p>
          <a:p>
            <a:r>
              <a:rPr lang="ru-RU" sz="2800" b="1" dirty="0" smtClean="0"/>
              <a:t>Когда ночная роса освежила мою голову я понял что гнаться за погибшим счастьем бесполезно.</a:t>
            </a:r>
          </a:p>
          <a:p>
            <a:r>
              <a:rPr lang="ru-RU" sz="2800" b="1" dirty="0" smtClean="0"/>
              <a:t>3. Все было бы спасено если бы у моего коня хватило сил еще на десять минут.</a:t>
            </a:r>
          </a:p>
          <a:p>
            <a:r>
              <a:rPr lang="ru-RU" sz="2800" b="1" dirty="0" smtClean="0"/>
              <a:t>4. Бог знает какие замыслы роились в голове моей.</a:t>
            </a:r>
          </a:p>
          <a:p>
            <a:r>
              <a:rPr lang="ru-RU" sz="2800" b="1" dirty="0" smtClean="0"/>
              <a:t>5. И вот я стал замечать что конь мой тяжелее дышит.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-</a:t>
            </a:r>
            <a:r>
              <a:rPr lang="ru-RU" sz="2800" b="1" dirty="0" smtClean="0">
                <a:solidFill>
                  <a:srgbClr val="FF0000"/>
                </a:solidFill>
              </a:rPr>
              <a:t> Известные придаточные?</a:t>
            </a: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Как определить тип придаточного?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400800" cy="4536504"/>
          </a:xfrm>
        </p:spPr>
        <p:txBody>
          <a:bodyPr>
            <a:normAutofit fontScale="92500" lnSpcReduction="20000"/>
          </a:bodyPr>
          <a:lstStyle/>
          <a:p>
            <a:pPr marL="560070" indent="-514350">
              <a:buAutoNum type="arabicPeriod"/>
            </a:pPr>
            <a:r>
              <a:rPr lang="ru-RU" sz="3200" dirty="0" smtClean="0"/>
              <a:t>Найти границы главного и придаточного.</a:t>
            </a:r>
          </a:p>
          <a:p>
            <a:pPr marL="560070" indent="-514350">
              <a:buAutoNum type="arabicPeriod"/>
            </a:pPr>
            <a:r>
              <a:rPr lang="ru-RU" sz="3200" dirty="0" smtClean="0"/>
              <a:t>Найти контактное или определяемое слово.</a:t>
            </a:r>
          </a:p>
          <a:p>
            <a:pPr marL="560070" indent="-514350">
              <a:buAutoNum type="arabicPeriod"/>
            </a:pPr>
            <a:r>
              <a:rPr lang="ru-RU" sz="3200" dirty="0" smtClean="0"/>
              <a:t>Задать от него вопрос.</a:t>
            </a:r>
          </a:p>
          <a:p>
            <a:pPr marL="560070" indent="-514350">
              <a:buAutoNum type="arabicPeriod"/>
            </a:pPr>
            <a:r>
              <a:rPr lang="ru-RU" sz="3200" dirty="0" smtClean="0"/>
              <a:t>Обратимся к предложениям 5, 4. Проведем эту работу.</a:t>
            </a:r>
          </a:p>
          <a:p>
            <a:pPr marL="560070" indent="-514350">
              <a:buAutoNum type="arabicPeriod"/>
            </a:pPr>
            <a:r>
              <a:rPr lang="ru-RU" sz="3200" dirty="0" smtClean="0"/>
              <a:t>Еще есть придаточные определительные в предложениях?</a:t>
            </a:r>
          </a:p>
          <a:p>
            <a:pPr marL="560070" indent="-514350"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240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Стр. 51. Чтение. Заполнение таблицы.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193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СПП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238949"/>
              </p:ext>
            </p:extLst>
          </p:nvPr>
        </p:nvGraphicFramePr>
        <p:xfrm>
          <a:off x="107504" y="476672"/>
          <a:ext cx="8928991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177042"/>
                <a:gridCol w="1190532"/>
                <a:gridCol w="1339349"/>
                <a:gridCol w="1339349"/>
                <a:gridCol w="23066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 </a:t>
                      </a:r>
                      <a:r>
                        <a:rPr lang="ru-RU" dirty="0" err="1" smtClean="0"/>
                        <a:t>придат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чему </a:t>
                      </a:r>
                      <a:r>
                        <a:rPr lang="ru-RU" dirty="0" err="1" smtClean="0"/>
                        <a:t>присоед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</a:t>
                      </a:r>
                      <a:r>
                        <a:rPr lang="ru-RU" baseline="0" dirty="0" smtClean="0"/>
                        <a:t> помощи чего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Существ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СС что,</a:t>
                      </a:r>
                    </a:p>
                    <a:p>
                      <a:r>
                        <a:rPr lang="ru-RU" dirty="0" smtClean="0"/>
                        <a:t>где, куда, откуда,</a:t>
                      </a:r>
                    </a:p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который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Дерево,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которое росло на поляне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все облетело.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Местоименно-</a:t>
                      </a:r>
                    </a:p>
                    <a:p>
                      <a:r>
                        <a:rPr lang="ru-RU" dirty="0" smtClean="0"/>
                        <a:t>определит.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именно?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Местоим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Тот, всё,</a:t>
                      </a:r>
                      <a:r>
                        <a:rPr lang="ru-RU" b="0" baseline="0" dirty="0" smtClean="0">
                          <a:solidFill>
                            <a:srgbClr val="FF0000"/>
                          </a:solidFill>
                        </a:rPr>
                        <a:t> все, каждый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Кто, что</a:t>
                      </a:r>
                    </a:p>
                    <a:p>
                      <a:r>
                        <a:rPr lang="ru-RU" dirty="0" smtClean="0"/>
                        <a:t>(в </a:t>
                      </a:r>
                      <a:r>
                        <a:rPr lang="ru-RU" dirty="0" err="1" smtClean="0"/>
                        <a:t>паде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жах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Каждый,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кто честен</a:t>
                      </a:r>
                      <a:r>
                        <a:rPr lang="ru-RU" dirty="0" smtClean="0"/>
                        <a:t>, встань с нами вместе.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Изъяснительные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2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СПП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386206"/>
              </p:ext>
            </p:extLst>
          </p:nvPr>
        </p:nvGraphicFramePr>
        <p:xfrm>
          <a:off x="107504" y="476672"/>
          <a:ext cx="892899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177042"/>
                <a:gridCol w="1190532"/>
                <a:gridCol w="1339349"/>
                <a:gridCol w="1339349"/>
                <a:gridCol w="23066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 </a:t>
                      </a:r>
                      <a:r>
                        <a:rPr lang="ru-RU" dirty="0" err="1" smtClean="0"/>
                        <a:t>придат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чему </a:t>
                      </a:r>
                      <a:r>
                        <a:rPr lang="ru-RU" dirty="0" err="1" smtClean="0"/>
                        <a:t>присоед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</a:t>
                      </a:r>
                      <a:r>
                        <a:rPr lang="ru-RU" baseline="0" dirty="0" smtClean="0"/>
                        <a:t> помощи чего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Существ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СС что,</a:t>
                      </a:r>
                    </a:p>
                    <a:p>
                      <a:r>
                        <a:rPr lang="ru-RU" dirty="0" smtClean="0"/>
                        <a:t>где, куда, откуда,</a:t>
                      </a:r>
                    </a:p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который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Дерево,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которое росло на поляне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все облетело.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Местоименно-</a:t>
                      </a:r>
                    </a:p>
                    <a:p>
                      <a:r>
                        <a:rPr lang="ru-RU" dirty="0" smtClean="0"/>
                        <a:t>определит.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именно?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Местоим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Тот, всё,</a:t>
                      </a:r>
                      <a:r>
                        <a:rPr lang="ru-RU" b="0" baseline="0" dirty="0" smtClean="0">
                          <a:solidFill>
                            <a:srgbClr val="FF0000"/>
                          </a:solidFill>
                        </a:rPr>
                        <a:t> все, каждый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Кто, что</a:t>
                      </a:r>
                    </a:p>
                    <a:p>
                      <a:r>
                        <a:rPr lang="ru-RU" dirty="0" smtClean="0"/>
                        <a:t>(в </a:t>
                      </a:r>
                      <a:r>
                        <a:rPr lang="ru-RU" dirty="0" err="1" smtClean="0"/>
                        <a:t>паде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жах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Каждый,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кто честен</a:t>
                      </a:r>
                      <a:r>
                        <a:rPr lang="ru-RU" dirty="0" smtClean="0"/>
                        <a:t>, встань с нами вместе.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Изъяснительные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Падежей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Глагол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Реже</a:t>
                      </a:r>
                      <a:r>
                        <a:rPr lang="ru-RU" sz="11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rgbClr val="FF0000"/>
                          </a:solidFill>
                        </a:rPr>
                        <a:t>Сущ</a:t>
                      </a:r>
                      <a:endParaRPr lang="ru-RU" sz="16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600" b="1" baseline="0" dirty="0" err="1" smtClean="0">
                          <a:solidFill>
                            <a:srgbClr val="FF0000"/>
                          </a:solidFill>
                        </a:rPr>
                        <a:t>Прилаг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FF0000"/>
                          </a:solidFill>
                        </a:rPr>
                        <a:t>значение мысли, речи, чувства</a:t>
                      </a:r>
                    </a:p>
                    <a:p>
                      <a:r>
                        <a:rPr lang="ru-RU" sz="1100" b="1" baseline="0" dirty="0" err="1" smtClean="0">
                          <a:solidFill>
                            <a:srgbClr val="FF0000"/>
                          </a:solidFill>
                        </a:rPr>
                        <a:t>Ук</a:t>
                      </a:r>
                      <a:r>
                        <a:rPr lang="ru-RU" sz="1100" b="1" baseline="0" dirty="0" smtClean="0">
                          <a:solidFill>
                            <a:srgbClr val="FF0000"/>
                          </a:solidFill>
                        </a:rPr>
                        <a:t>. слово-+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</a:t>
                      </a:r>
                    </a:p>
                    <a:p>
                      <a:r>
                        <a:rPr lang="ru-RU" sz="1100" dirty="0" smtClean="0"/>
                        <a:t>Что,</a:t>
                      </a:r>
                      <a:r>
                        <a:rPr lang="ru-RU" sz="1100" baseline="0" dirty="0" smtClean="0"/>
                        <a:t> ч</a:t>
                      </a:r>
                      <a:r>
                        <a:rPr lang="ru-RU" sz="1100" dirty="0" smtClean="0"/>
                        <a:t>тобы, будто</a:t>
                      </a:r>
                    </a:p>
                    <a:p>
                      <a:r>
                        <a:rPr lang="ru-RU" dirty="0" err="1" smtClean="0"/>
                        <a:t>Союз.сл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sz="1100" dirty="0" smtClean="0"/>
                        <a:t>кто, что</a:t>
                      </a:r>
                    </a:p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Част.</a:t>
                      </a:r>
                      <a:r>
                        <a:rPr lang="ru-RU" baseline="0" dirty="0" smtClean="0">
                          <a:solidFill>
                            <a:srgbClr val="00B050"/>
                          </a:solidFill>
                        </a:rPr>
                        <a:t> ЛИ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узнал,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что он заболел.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Он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спросил, </a:t>
                      </a:r>
                      <a:r>
                        <a:rPr lang="ru-RU" baseline="0" dirty="0" smtClean="0">
                          <a:solidFill>
                            <a:srgbClr val="00B050"/>
                          </a:solidFill>
                        </a:rPr>
                        <a:t>буду ли я дома.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 рад,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что выздоровел.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7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402</TotalTime>
  <Words>585</Words>
  <Application>Microsoft Office PowerPoint</Application>
  <PresentationFormat>Экран (4:3)</PresentationFormat>
  <Paragraphs>126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Воздушный поток</vt:lpstr>
      <vt:lpstr>Аспект</vt:lpstr>
      <vt:lpstr>Придаточные изъяснительные</vt:lpstr>
      <vt:lpstr>Определи троп</vt:lpstr>
      <vt:lpstr>Суффикс – исключение из правил</vt:lpstr>
      <vt:lpstr>1.ЗПТ  при вводном слове  2.В сл.подч. Предложении. 3. В сл.соч. предложении</vt:lpstr>
      <vt:lpstr>Найди главное и придаточное</vt:lpstr>
      <vt:lpstr>Как определить тип придаточного?</vt:lpstr>
      <vt:lpstr>Работа с учебником</vt:lpstr>
      <vt:lpstr>Типы СПП</vt:lpstr>
      <vt:lpstr>Типы СПП</vt:lpstr>
      <vt:lpstr>Рассказать по таблице о прид. изъяснительных</vt:lpstr>
      <vt:lpstr>Работа с учебником</vt:lpstr>
      <vt:lpstr>Подведем итог</vt:lpstr>
      <vt:lpstr>ДОМА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Придаточные изъяснительные</dc:title>
  <dc:creator>зав1</dc:creator>
  <cp:lastModifiedBy>зав1</cp:lastModifiedBy>
  <cp:revision>10</cp:revision>
  <dcterms:created xsi:type="dcterms:W3CDTF">2012-12-11T23:32:37Z</dcterms:created>
  <dcterms:modified xsi:type="dcterms:W3CDTF">2012-12-13T00:07:33Z</dcterms:modified>
</cp:coreProperties>
</file>