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256" r:id="rId2"/>
    <p:sldId id="286" r:id="rId3"/>
    <p:sldId id="260" r:id="rId4"/>
    <p:sldId id="257" r:id="rId5"/>
    <p:sldId id="283" r:id="rId6"/>
    <p:sldId id="261" r:id="rId7"/>
    <p:sldId id="284" r:id="rId8"/>
    <p:sldId id="263" r:id="rId9"/>
    <p:sldId id="258" r:id="rId10"/>
    <p:sldId id="259" r:id="rId11"/>
    <p:sldId id="265" r:id="rId12"/>
    <p:sldId id="262" r:id="rId13"/>
    <p:sldId id="264" r:id="rId14"/>
    <p:sldId id="288" r:id="rId15"/>
    <p:sldId id="289" r:id="rId16"/>
    <p:sldId id="290" r:id="rId17"/>
    <p:sldId id="291" r:id="rId18"/>
    <p:sldId id="292" r:id="rId19"/>
    <p:sldId id="293" r:id="rId20"/>
    <p:sldId id="266" r:id="rId21"/>
    <p:sldId id="267" r:id="rId22"/>
    <p:sldId id="268" r:id="rId23"/>
    <p:sldId id="270" r:id="rId24"/>
    <p:sldId id="269" r:id="rId25"/>
    <p:sldId id="271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37" autoAdjust="0"/>
    <p:restoredTop sz="94670" autoAdjust="0"/>
  </p:normalViewPr>
  <p:slideViewPr>
    <p:cSldViewPr>
      <p:cViewPr varScale="1">
        <p:scale>
          <a:sx n="100" d="100"/>
          <a:sy n="100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5E2E0-5B5D-4D31-B486-8FDB722257DC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F5D88-60EA-40DE-ADEC-BDA2483F1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 урока.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5D88-60EA-40DE-ADEC-BDA2483F18E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Эпиграф урока.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5D88-60EA-40DE-ADEC-BDA2483F18E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Минутка чистописания.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5D88-60EA-40DE-ADEC-BDA2483F18E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5D88-60EA-40DE-ADEC-BDA2483F18E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5D88-60EA-40DE-ADEC-BDA2483F18E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BFF-9B26-4816-A361-0CB4EC5C3F6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E7F556-319C-484E-A8CC-B2C7833B8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BFF-9B26-4816-A361-0CB4EC5C3F6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F556-319C-484E-A8CC-B2C7833B8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BFF-9B26-4816-A361-0CB4EC5C3F6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F556-319C-484E-A8CC-B2C7833B8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B9CBFF-9B26-4816-A361-0CB4EC5C3F6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E7F556-319C-484E-A8CC-B2C7833B8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BFF-9B26-4816-A361-0CB4EC5C3F6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F556-319C-484E-A8CC-B2C7833B8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BFF-9B26-4816-A361-0CB4EC5C3F6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F556-319C-484E-A8CC-B2C7833B8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F556-319C-484E-A8CC-B2C7833B8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BFF-9B26-4816-A361-0CB4EC5C3F6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BFF-9B26-4816-A361-0CB4EC5C3F6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F556-319C-484E-A8CC-B2C7833B8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BFF-9B26-4816-A361-0CB4EC5C3F6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F556-319C-484E-A8CC-B2C7833B8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B9CBFF-9B26-4816-A361-0CB4EC5C3F6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E7F556-319C-484E-A8CC-B2C7833B8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BFF-9B26-4816-A361-0CB4EC5C3F6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E7F556-319C-484E-A8CC-B2C7833B8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B9CBFF-9B26-4816-A361-0CB4EC5C3F6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E7F556-319C-484E-A8CC-B2C7833B81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druzya_barbariki.mp3" TargetMode="External"/><Relationship Id="rId1" Type="http://schemas.openxmlformats.org/officeDocument/2006/relationships/audio" Target="file:///C:\Users\&#1042;&#1080;&#1082;&#1090;&#1086;&#1088;\Desktop\druzya_barbariki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429132"/>
            <a:ext cx="8305800" cy="15001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ТЕМА: «ПЕРЕНОС СЛОВ С ДВОЙНОЙ СОГЛАСНОЙ БУКВОЙ»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305800" cy="17859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Презентация по русскому языку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2 класс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kuznecowa.ucoz.ru/meto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9" y="571481"/>
            <a:ext cx="2143139" cy="22096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580526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Новак</a:t>
            </a:r>
            <a:r>
              <a:rPr lang="ru-RU" dirty="0" smtClean="0"/>
              <a:t> Наталья Владимировна</a:t>
            </a:r>
          </a:p>
          <a:p>
            <a:r>
              <a:rPr lang="ru-RU" dirty="0" smtClean="0"/>
              <a:t>Должность: учитель начальных классов БНОШ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929617" cy="17859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«Назови одним словом»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082453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/>
              <a:t>День недели после пятницы-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2132" y="214311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СУББОТА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786058"/>
            <a:ext cx="53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Игра на льду на коньках в небольшой мяч или шайбу - 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500694" y="321468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х</a:t>
            </a:r>
            <a:r>
              <a:rPr lang="ru-RU" sz="3200" b="1" dirty="0" smtClean="0">
                <a:solidFill>
                  <a:srgbClr val="FF0000"/>
                </a:solidFill>
              </a:rPr>
              <a:t>оккей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4" descr="j0232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143116"/>
            <a:ext cx="11806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00034" y="407194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Результат сложения -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400050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сумма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4857760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Место, где продают билеты - 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485776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касса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5572140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Искусственный водоём -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072066" y="5572140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бассейн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0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928670"/>
            <a:ext cx="800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Что общего во всех этих словах?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2571744"/>
            <a:ext cx="478634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Двойные согласные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4143380"/>
            <a:ext cx="707236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Двойные согласные в слове пиши, когда при  произношении согласных произносятся долго.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71448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Суббота, хоккей, сумма,  касса, бассейн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328612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ВЫВОД: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kniga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929066"/>
            <a:ext cx="254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ятно 2 8"/>
          <p:cNvSpPr/>
          <p:nvPr/>
        </p:nvSpPr>
        <p:spPr>
          <a:xfrm>
            <a:off x="285720" y="0"/>
            <a:ext cx="8429684" cy="392909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Проблемный вопрос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9c03513a061ee4fd8588b0ff9084746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857628"/>
            <a:ext cx="2928926" cy="266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285852" y="2643182"/>
            <a:ext cx="2786082" cy="13573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</a:rPr>
              <a:t>Одну букву оставляют на строке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14876" y="2571744"/>
            <a:ext cx="2428892" cy="13573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Другую переносят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285852" y="1000108"/>
            <a:ext cx="5786478" cy="1643074"/>
            <a:chOff x="1285852" y="1000108"/>
            <a:chExt cx="5786478" cy="1643074"/>
          </a:xfrm>
        </p:grpSpPr>
        <p:sp>
          <p:nvSpPr>
            <p:cNvPr id="3" name="Овал 2"/>
            <p:cNvSpPr/>
            <p:nvPr/>
          </p:nvSpPr>
          <p:spPr>
            <a:xfrm>
              <a:off x="1285852" y="1000108"/>
              <a:ext cx="5786478" cy="9144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</a:rPr>
                <a:t>Двойные согласные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rot="16200000" flipH="1">
              <a:off x="4986628" y="2078268"/>
              <a:ext cx="776853" cy="309965"/>
            </a:xfrm>
            <a:prstGeom prst="straightConnector1">
              <a:avLst/>
            </a:prstGeom>
            <a:ln w="28575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>
              <a:off x="2714612" y="1844824"/>
              <a:ext cx="345220" cy="798358"/>
            </a:xfrm>
            <a:prstGeom prst="straightConnector1">
              <a:avLst/>
            </a:prstGeom>
            <a:ln w="38100">
              <a:solidFill>
                <a:srgbClr val="00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214678" y="4143380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rgbClr val="FF0000"/>
                </a:solidFill>
              </a:rPr>
              <a:t>Шос-се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Виктор\Desktop\паровоз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druzya_barbari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768" y="0"/>
            <a:ext cx="2000232" cy="17144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8794" y="2000240"/>
            <a:ext cx="5448031" cy="2786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4612" y="2928934"/>
            <a:ext cx="3786214" cy="129802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24327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ГЛАЗ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druzya_barbarik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643834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numSld="5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J:\смайлы\0_67331_d356c325_L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28992" y="1500174"/>
            <a:ext cx="2369476" cy="20826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3357562"/>
            <a:ext cx="513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Здравствуйте!!!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иктор\Desktop\паровоз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0654"/>
            <a:ext cx="9144000" cy="6898653"/>
          </a:xfrm>
          <a:prstGeom prst="rect">
            <a:avLst/>
          </a:prstGeom>
          <a:noFill/>
        </p:spPr>
      </p:pic>
      <p:pic>
        <p:nvPicPr>
          <p:cNvPr id="5" name="Picture 3" descr="J:\смайлы\0_67331_d356c325_L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57554" y="2428868"/>
            <a:ext cx="2369476" cy="2082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8 -0.01644 L 0.2632 -0.0164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0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27894 L 0.01111 0.19352 " pathEditMode="fixed" rAng="0" ptsTypes="AA">
                                      <p:cBhvr>
                                        <p:cTn id="9" dur="3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" presetID="42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27894 L -0.00451 0.19352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" presetID="35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19 -0.01643 L -0.24219 -0.0208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Виктор\Desktop\паровоз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J:\смайлы\0_67331_d356c325_L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00430" y="2214554"/>
            <a:ext cx="2369476" cy="2082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8 -0.25648 C 0.11927 -0.24352 0.18177 -0.14259 0.17239 -0.0338 C 0.16232 0.07546 0.0842 0.15255 -0.00139 0.13912 C -0.08768 0.12523 -0.14931 0.02546 -0.14028 -0.08356 C -0.13039 -0.19306 -0.05244 -0.2706 0.03298 -0.25648 Z " pathEditMode="relative" rAng="406913" ptsTypes="fffff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1 -0.22639 C -0.17014 -0.22662 -0.29202 -0.14746 -0.29167 -0.05047 C -0.29219 0.04606 -0.1698 0.125 -0.02032 0.12453 C 0.12829 0.12523 0.25034 0.04606 0.25 -0.05185 C 0.24982 -0.14769 0.12829 -0.22616 -0.02101 -0.22639 Z " pathEditMode="relative" rAng="10800000" ptsTypes="fffff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" presetID="7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802 -0.25833 L 0.26336 -0.25833 L 0.26336 0.08819 L -0.28802 0.08819 L -0.28802 -0.25833 Z " pathEditMode="relative" rAng="0" ptsTypes="FFFFF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" presetID="13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8 -0.25648 L 0.19809 0.05671 L -0.13143 0.05671 L 0.03298 -0.25648 Z " pathEditMode="relative" rAng="0" ptsTypes="FFFF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Виктор\Desktop\паровоз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J:\смайлы\73148764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928670"/>
            <a:ext cx="2428891" cy="21348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5 0.17547 C -0.25364 0.0713 -0.22274 -0.03241 -0.19305 -0.03055 C -0.16267 -0.02824 -0.13611 0.18704 -0.10434 0.18889 C -0.07222 0.19074 -0.03576 -0.02245 -0.00173 -0.01782 C 0.03195 -0.01319 0.06528 0.21597 0.09966 0.21736 C 0.13368 0.21852 0.17587 -0.00949 0.20452 -0.00995 C 0.23316 -0.01088 0.25868 0.17292 0.27084 0.21204 C 0.28351 0.25116 0.275 0.21875 0.27604 0.22222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Виктор\Desktop\паровоз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спасибо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357298"/>
            <a:ext cx="4324350" cy="3238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11560" y="474637"/>
            <a:ext cx="734481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95825" algn="l"/>
                <a:tab pos="5715000" algn="l"/>
              </a:tabLst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695825" algn="l"/>
                <a:tab pos="57150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Учить правильно, обозначать двойной согласный на письме.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695825" algn="l"/>
                <a:tab pos="57150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95825" algn="l"/>
                <a:tab pos="5715000" algn="l"/>
              </a:tabLst>
            </a:pPr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Развивать орфографическую зоркость, речь, творческое мышление.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95825" algn="l"/>
                <a:tab pos="57150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95825" algn="l"/>
                <a:tab pos="5715000" algn="l"/>
              </a:tabLst>
            </a:pPr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Пополнить словарный запас учащихся.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95825" algn="l"/>
                <a:tab pos="57150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95825" algn="l"/>
                <a:tab pos="5715000" algn="l"/>
              </a:tabLst>
            </a:pPr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Способствовать воспитанию интереса к изучению русского языка.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79220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Послушай и скажи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Значение сходных по звучанию слов;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sz="2400" dirty="0" smtClean="0"/>
              <a:t>В каких из них надо писать двойные согласные.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1643050"/>
            <a:ext cx="3495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Спросите, не повысив тона:</a:t>
            </a:r>
          </a:p>
          <a:p>
            <a:r>
              <a:rPr lang="ru-RU" sz="2000" dirty="0" smtClean="0"/>
              <a:t>Что больше: центнер или ….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200024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тонна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643182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Необходимы соль и крупы,</a:t>
            </a:r>
          </a:p>
          <a:p>
            <a:r>
              <a:rPr lang="ru-RU" sz="2000" dirty="0" smtClean="0"/>
              <a:t>Чтоб кашу наварить для ….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292893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группы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357187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 придёшь на школьный бал,</a:t>
            </a:r>
          </a:p>
          <a:p>
            <a:r>
              <a:rPr lang="ru-RU" sz="2000" dirty="0" smtClean="0"/>
              <a:t> Ты получишь низкий ….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00562" y="385762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балл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4643446"/>
            <a:ext cx="3304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Если в доме много сора,</a:t>
            </a:r>
          </a:p>
          <a:p>
            <a:r>
              <a:rPr lang="ru-RU" sz="2000" dirty="0" smtClean="0"/>
              <a:t>Может в доме вспыхнуть …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9124" y="485776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ссора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5500702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Приятней найти под ёлкой гриб,</a:t>
            </a:r>
          </a:p>
          <a:p>
            <a:r>
              <a:rPr lang="ru-RU" sz="2000" dirty="0" smtClean="0"/>
              <a:t>Чем получить ангину или …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571501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грипп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Картинка 148 из 3267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785926"/>
            <a:ext cx="2657475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ИГРА «ДОСКАЖИ СЛОВЕЧКО»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785926"/>
            <a:ext cx="3530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Где доска и парты есть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Чтоб всем детям сразу сесть?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Это в школе есть у нас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Это наш просторный </a:t>
            </a:r>
            <a:r>
              <a:rPr lang="ru-RU" dirty="0" smtClean="0">
                <a:solidFill>
                  <a:srgbClr val="002060"/>
                </a:solidFill>
              </a:rPr>
              <a:t>…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271462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класс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3143248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На большие расстояния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Мчится он без опоздания.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Пишется в конце два С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Называется …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407194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экспресс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4786322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Он на вокзале есть всегда,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К нему приходят поезда,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Двойное Р содержит он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 называется …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571501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перрон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G:\Наташи\рабочие программы\ВСЕ ПОДРЯД\фото\май 2011\май 2011\май 2011 02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1357298"/>
            <a:ext cx="2671767" cy="1785950"/>
          </a:xfrm>
          <a:prstGeom prst="rect">
            <a:avLst/>
          </a:prstGeom>
          <a:noFill/>
        </p:spPr>
      </p:pic>
      <p:pic>
        <p:nvPicPr>
          <p:cNvPr id="12" name="Picture 4" descr="эксрес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429001"/>
            <a:ext cx="238758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Картинка 7 из 4101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4929198"/>
            <a:ext cx="2500330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428604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По долинам, по оврагам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Мчит широкая дорога.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 она, как знает все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Называется ….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135729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шоссе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214554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Этот глаз – особый глаз: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Быстро взглянет он на вас,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 появится на свет –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Самый точный ваш портрет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29058" y="30718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фотоаппарат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4" descr="шосс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86446" y="714356"/>
            <a:ext cx="2893669" cy="2357454"/>
          </a:xfrm>
          <a:prstGeom prst="rect">
            <a:avLst/>
          </a:prstGeom>
          <a:noFill/>
        </p:spPr>
      </p:pic>
      <p:pic>
        <p:nvPicPr>
          <p:cNvPr id="7170" name="Picture 2" descr="Картинка 2 из 2020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85918" y="3786190"/>
            <a:ext cx="2833653" cy="2125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428604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ТЕСТ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071546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Найди слова с ошибкой:</a:t>
            </a:r>
          </a:p>
          <a:p>
            <a:pPr marL="342900" indent="-342900">
              <a:buAutoNum type="arabicPeriod"/>
            </a:pPr>
            <a:r>
              <a:rPr lang="ru-RU" dirty="0" smtClean="0"/>
              <a:t>класс, шоссе, </a:t>
            </a:r>
            <a:r>
              <a:rPr lang="ru-RU" dirty="0" err="1" smtClean="0"/>
              <a:t>телеграма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 err="1" smtClean="0"/>
              <a:t>субота</a:t>
            </a:r>
            <a:r>
              <a:rPr lang="ru-RU" dirty="0" smtClean="0"/>
              <a:t>, хоккей, группа.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2000240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 каком ряду во всех словах пишется двойная согласная буква:</a:t>
            </a:r>
          </a:p>
          <a:p>
            <a:pPr marL="342900" indent="-342900">
              <a:buAutoNum type="arabicPeriod"/>
            </a:pPr>
            <a:r>
              <a:rPr lang="ru-RU" dirty="0" smtClean="0"/>
              <a:t>хо… ей, </a:t>
            </a:r>
            <a:r>
              <a:rPr lang="ru-RU" dirty="0" err="1" smtClean="0"/>
              <a:t>шо</a:t>
            </a:r>
            <a:r>
              <a:rPr lang="ru-RU" dirty="0" smtClean="0"/>
              <a:t>… е, </a:t>
            </a:r>
            <a:r>
              <a:rPr lang="ru-RU" dirty="0" err="1" smtClean="0"/>
              <a:t>ра</a:t>
            </a:r>
            <a:r>
              <a:rPr lang="ru-RU" dirty="0" smtClean="0"/>
              <a:t>…</a:t>
            </a:r>
            <a:r>
              <a:rPr lang="ru-RU" dirty="0" err="1" smtClean="0"/>
              <a:t>каз</a:t>
            </a:r>
            <a:r>
              <a:rPr lang="ru-RU" dirty="0" smtClean="0"/>
              <a:t>;</a:t>
            </a:r>
          </a:p>
          <a:p>
            <a:pPr marL="342900" indent="-342900">
              <a:buAutoNum type="arabicPeriod"/>
            </a:pPr>
            <a:r>
              <a:rPr lang="ru-RU" dirty="0" smtClean="0"/>
              <a:t> дли…</a:t>
            </a:r>
            <a:r>
              <a:rPr lang="ru-RU" dirty="0" err="1" smtClean="0"/>
              <a:t>а,дли</a:t>
            </a:r>
            <a:r>
              <a:rPr lang="ru-RU" dirty="0" smtClean="0"/>
              <a:t>…</a:t>
            </a:r>
            <a:r>
              <a:rPr lang="ru-RU" dirty="0" err="1" smtClean="0"/>
              <a:t>ый</a:t>
            </a:r>
            <a:r>
              <a:rPr lang="ru-RU" dirty="0" smtClean="0"/>
              <a:t>, весе…</a:t>
            </a:r>
            <a:r>
              <a:rPr lang="ru-RU" dirty="0" err="1" smtClean="0"/>
              <a:t>ий</a:t>
            </a:r>
            <a:r>
              <a:rPr lang="ru-RU" dirty="0" smtClean="0"/>
              <a:t>;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Ко… </a:t>
            </a:r>
            <a:r>
              <a:rPr lang="ru-RU" dirty="0" err="1" smtClean="0"/>
              <a:t>ектив</a:t>
            </a:r>
            <a:r>
              <a:rPr lang="ru-RU" dirty="0" smtClean="0"/>
              <a:t>, </a:t>
            </a:r>
            <a:r>
              <a:rPr lang="ru-RU" dirty="0" err="1" smtClean="0"/>
              <a:t>прожу</a:t>
            </a:r>
            <a:r>
              <a:rPr lang="ru-RU" dirty="0" smtClean="0"/>
              <a:t>…</a:t>
            </a:r>
            <a:r>
              <a:rPr lang="ru-RU" dirty="0" err="1" smtClean="0"/>
              <a:t>ать</a:t>
            </a:r>
            <a:r>
              <a:rPr lang="ru-RU" dirty="0" smtClean="0"/>
              <a:t>, </a:t>
            </a:r>
            <a:r>
              <a:rPr lang="ru-RU" dirty="0" err="1" smtClean="0"/>
              <a:t>кра</a:t>
            </a:r>
            <a:r>
              <a:rPr lang="ru-RU" dirty="0" smtClean="0"/>
              <a:t>…</a:t>
            </a:r>
            <a:r>
              <a:rPr lang="ru-RU" dirty="0" err="1" smtClean="0"/>
              <a:t>ый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357562"/>
            <a:ext cx="6000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 каком ряду, верно, выполнен перенос слов: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рас-свет</a:t>
            </a:r>
            <a:r>
              <a:rPr lang="ru-RU" dirty="0" smtClean="0"/>
              <a:t>, </a:t>
            </a:r>
            <a:r>
              <a:rPr lang="ru-RU" dirty="0" err="1" smtClean="0"/>
              <a:t>с-сора</a:t>
            </a:r>
            <a:r>
              <a:rPr lang="ru-RU" dirty="0" smtClean="0"/>
              <a:t>, </a:t>
            </a:r>
            <a:r>
              <a:rPr lang="ru-RU" dirty="0" err="1" smtClean="0"/>
              <a:t>грам-м</a:t>
            </a:r>
            <a:r>
              <a:rPr lang="ru-RU" dirty="0" smtClean="0"/>
              <a:t>;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От-тепель</a:t>
            </a:r>
            <a:r>
              <a:rPr lang="ru-RU" dirty="0" smtClean="0"/>
              <a:t>, </a:t>
            </a:r>
            <a:r>
              <a:rPr lang="ru-RU" dirty="0" err="1" smtClean="0"/>
              <a:t>осен-ний</a:t>
            </a:r>
            <a:r>
              <a:rPr lang="ru-RU" dirty="0" smtClean="0"/>
              <a:t>, </a:t>
            </a:r>
            <a:r>
              <a:rPr lang="ru-RU" dirty="0" err="1" smtClean="0"/>
              <a:t>Ал-ла</a:t>
            </a:r>
            <a:r>
              <a:rPr lang="ru-RU" dirty="0" smtClean="0"/>
              <a:t>;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От-тянуть</a:t>
            </a:r>
            <a:r>
              <a:rPr lang="ru-RU" dirty="0" smtClean="0"/>
              <a:t>, </a:t>
            </a:r>
            <a:r>
              <a:rPr lang="ru-RU" dirty="0" err="1" smtClean="0"/>
              <a:t>ван-на</a:t>
            </a:r>
            <a:r>
              <a:rPr lang="ru-RU" dirty="0" smtClean="0"/>
              <a:t>, </a:t>
            </a:r>
            <a:r>
              <a:rPr lang="ru-RU" dirty="0" err="1" smtClean="0"/>
              <a:t>а-ллея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71670" y="4572008"/>
            <a:ext cx="6643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Дополни предложения словами с двойными согласными, подходящими по смыслу:</a:t>
            </a:r>
          </a:p>
          <a:p>
            <a:pPr marL="342900" indent="-342900">
              <a:buAutoNum type="arabicPeriod"/>
            </a:pPr>
            <a:r>
              <a:rPr lang="ru-RU" dirty="0" smtClean="0"/>
              <a:t>Сестра принесла ____________ .</a:t>
            </a:r>
          </a:p>
          <a:p>
            <a:pPr marL="342900" indent="-342900">
              <a:buAutoNum type="arabicPeriod"/>
            </a:pPr>
            <a:r>
              <a:rPr lang="ru-RU" dirty="0" smtClean="0"/>
              <a:t> _______ ребят идет на экскурсию в парк.</a:t>
            </a:r>
          </a:p>
          <a:p>
            <a:pPr marL="342900" indent="-342900">
              <a:buAutoNum type="arabicPeriod"/>
            </a:pPr>
            <a:r>
              <a:rPr lang="ru-RU" dirty="0" smtClean="0"/>
              <a:t> В городском парке много тенистых ______.</a:t>
            </a:r>
          </a:p>
          <a:p>
            <a:pPr marL="342900" indent="-342900">
              <a:buAutoNum type="arabicPeriod"/>
            </a:pPr>
            <a:r>
              <a:rPr lang="ru-RU" dirty="0" smtClean="0"/>
              <a:t>Ученики писали ______ об экскурсии.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3074" name="Picture 2" descr="Картинка 182 из 3267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86512" y="428604"/>
            <a:ext cx="1878596" cy="15001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0" y="285728"/>
            <a:ext cx="8858280" cy="2357454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рефлексия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571472" y="2500306"/>
            <a:ext cx="1500198" cy="1285884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571472" y="3857628"/>
            <a:ext cx="1628780" cy="1285884"/>
          </a:xfrm>
          <a:prstGeom prst="smileyFace">
            <a:avLst>
              <a:gd name="adj" fmla="val 114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571472" y="5214950"/>
            <a:ext cx="1643074" cy="1214446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57422" y="3143248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 считаете, что урок прошел для вас плодотворно, с пользой. Вы научились и можете помочь другим.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4429132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 считаете, что научились, но вам нужна ещё помощь.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57422" y="550070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 считаете, что было трудно на уроке.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000108"/>
            <a:ext cx="7358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«Учите урок годы к ряду</a:t>
            </a:r>
          </a:p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         С душой, с усердием, с умом.</a:t>
            </a:r>
          </a:p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        Вас ждет великая награда,</a:t>
            </a:r>
          </a:p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          И та награда – в нём самом.»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school.xvatit.com/images/1/13/T5u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47808"/>
            <a:ext cx="3857651" cy="3324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14356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Спасибо за урок !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pic>
        <p:nvPicPr>
          <p:cNvPr id="44034" name="Picture 2" descr="Картинка 60 из 3267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305502"/>
            <a:ext cx="4857784" cy="40683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3000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1142976" y="785794"/>
            <a:ext cx="7500990" cy="2428892"/>
          </a:xfrm>
          <a:prstGeom prst="wedgeEllipseCallout">
            <a:avLst>
              <a:gd name="adj1" fmla="val -26399"/>
              <a:gd name="adj2" fmla="val 8125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«ГРАМОТЕ  УЧИТЬСЯ  - ВСЕГДА ПРИГОДИТЬСЯ</a:t>
            </a:r>
            <a:r>
              <a:rPr lang="ru-RU" sz="2800" b="1" i="1" dirty="0" smtClean="0">
                <a:solidFill>
                  <a:srgbClr val="FFFF00"/>
                </a:solidFill>
              </a:rPr>
              <a:t>»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214422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ПИШИ     КРАСИВО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214554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ПП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2500306"/>
            <a:ext cx="1214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РР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2428868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НН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64" y="2786058"/>
            <a:ext cx="1214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СС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3643314"/>
            <a:ext cx="1214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ЕЕ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3857628"/>
            <a:ext cx="1500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КК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4714884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Какое сочетание «лишнее»?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5429264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Запиши остальные сочетания в алфавитном порядке.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Picture 22" descr="27e23abd8d76f5386d67c9f57803b88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24725" y="3857628"/>
            <a:ext cx="1819275" cy="217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Минутка чистописания. Русский, Класс, Ванна, Грипп, Суббота, Аллея, Дрожжи.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642918"/>
            <a:ext cx="1152525" cy="10191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57488" y="3714752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ЖЖ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857356" y="1000108"/>
            <a:ext cx="614366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Жужжит жужелица,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Жужжит, кружится.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987" name="Picture 3" descr="Картинка 42 из 63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000372"/>
            <a:ext cx="3500462" cy="30003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28572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ПРОЧТИ СКОРОГОВОРКУ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290" y="1928802"/>
            <a:ext cx="3786214" cy="11887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РАЗМЫШЛЯЕМ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14282" y="785794"/>
            <a:ext cx="3286148" cy="107157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ЗАМЕЧАЕМ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86050" y="3286124"/>
            <a:ext cx="3643338" cy="134302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НАБЛЮДАЕМ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143504" y="5000636"/>
            <a:ext cx="3343292" cy="1200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ДЕЛАЕМ ВЫВОД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конечная звезда 1"/>
          <p:cNvSpPr/>
          <p:nvPr/>
        </p:nvSpPr>
        <p:spPr>
          <a:xfrm>
            <a:off x="214282" y="357166"/>
            <a:ext cx="2928958" cy="2643206"/>
          </a:xfrm>
          <a:prstGeom prst="star6">
            <a:avLst>
              <a:gd name="adj" fmla="val 35581"/>
              <a:gd name="hf" fmla="val 11547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«ПРОВЕРЯЙКА»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6-конечная звезда 4"/>
          <p:cNvSpPr/>
          <p:nvPr/>
        </p:nvSpPr>
        <p:spPr>
          <a:xfrm>
            <a:off x="5929322" y="214290"/>
            <a:ext cx="2928958" cy="2928958"/>
          </a:xfrm>
          <a:prstGeom prst="star6">
            <a:avLst>
              <a:gd name="adj" fmla="val 37079"/>
              <a:gd name="hf" fmla="val 11547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«ВСПОМИНАЙКА»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357158" y="3857628"/>
            <a:ext cx="3000396" cy="2700350"/>
          </a:xfrm>
          <a:prstGeom prst="star6">
            <a:avLst>
              <a:gd name="adj" fmla="val 36813"/>
              <a:gd name="hf" fmla="val 11547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«СЛОВОЗНАЙКА»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5857884" y="3857628"/>
            <a:ext cx="3128978" cy="2771788"/>
          </a:xfrm>
          <a:prstGeom prst="star6">
            <a:avLst>
              <a:gd name="adj" fmla="val 35906"/>
              <a:gd name="hf" fmla="val 11547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«УЗНАВАЙКА»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2571744"/>
            <a:ext cx="29289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Сварить, чайник, Яна,  петух, учительница, мороз, вдруг, зайцы, мост, коньки,  май,  ёжик, лисица.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785786" y="1142984"/>
            <a:ext cx="7286676" cy="171451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ПРАВИЛА ПЕРЕНОСА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285852" y="3143248"/>
            <a:ext cx="484632" cy="978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428992" y="3143248"/>
            <a:ext cx="484632" cy="978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357818" y="3071810"/>
            <a:ext cx="484632" cy="978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500958" y="3143248"/>
            <a:ext cx="484632" cy="978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4500570"/>
            <a:ext cx="2071702" cy="15716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отделяются от предшествую</a:t>
            </a:r>
          </a:p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букв.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71802" y="4572008"/>
            <a:ext cx="1357322" cy="14287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из одного слога не переносятся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4500570"/>
            <a:ext cx="1714512" cy="15001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переносятся по слогам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00826" y="4500570"/>
            <a:ext cx="2357454" cy="14287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На строке не </a:t>
            </a:r>
            <a:r>
              <a:rPr lang="ru-RU" b="1" dirty="0" smtClean="0">
                <a:solidFill>
                  <a:srgbClr val="002060"/>
                </a:solidFill>
              </a:rPr>
              <a:t>оставляется </a:t>
            </a:r>
            <a:r>
              <a:rPr lang="ru-RU" b="1" dirty="0">
                <a:solidFill>
                  <a:srgbClr val="002060"/>
                </a:solidFill>
              </a:rPr>
              <a:t>одна буква, даже если она обозначает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ult-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214686"/>
            <a:ext cx="3571880" cy="271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войная волна 3"/>
          <p:cNvSpPr/>
          <p:nvPr/>
        </p:nvSpPr>
        <p:spPr>
          <a:xfrm>
            <a:off x="500034" y="1500174"/>
            <a:ext cx="8358246" cy="1571636"/>
          </a:xfrm>
          <a:prstGeom prst="doubleWave">
            <a:avLst>
              <a:gd name="adj1" fmla="val 6250"/>
              <a:gd name="adj2" fmla="val 2936"/>
            </a:avLst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Постановка учебной задачи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907</TotalTime>
  <Words>639</Words>
  <Application>Microsoft Office PowerPoint</Application>
  <PresentationFormat>Экран (4:3)</PresentationFormat>
  <Paragraphs>144</Paragraphs>
  <Slides>26</Slides>
  <Notes>5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Презентация по русскому языку 2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русскому языку 2 класс</dc:title>
  <dc:creator>ПК</dc:creator>
  <cp:lastModifiedBy>ПК</cp:lastModifiedBy>
  <cp:revision>101</cp:revision>
  <dcterms:created xsi:type="dcterms:W3CDTF">2012-01-18T12:32:29Z</dcterms:created>
  <dcterms:modified xsi:type="dcterms:W3CDTF">2012-11-25T14:58:31Z</dcterms:modified>
</cp:coreProperties>
</file>