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61" r:id="rId5"/>
    <p:sldId id="264" r:id="rId6"/>
    <p:sldId id="262" r:id="rId7"/>
    <p:sldId id="259" r:id="rId8"/>
    <p:sldId id="260" r:id="rId9"/>
    <p:sldId id="258" r:id="rId10"/>
    <p:sldId id="266" r:id="rId11"/>
    <p:sldId id="263" r:id="rId12"/>
    <p:sldId id="270" r:id="rId13"/>
    <p:sldId id="27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28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03.10.2011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swater.co.uk/WATER_CYCLE_ILLUSTRATION_(WEB).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2290" name="Picture 2" descr="Истина в воде"/>
          <p:cNvPicPr>
            <a:picLocks noChangeAspect="1" noChangeArrowheads="1"/>
          </p:cNvPicPr>
          <p:nvPr/>
        </p:nvPicPr>
        <p:blipFill>
          <a:blip r:embed="rId2" cstate="print"/>
          <a:srcRect/>
          <a:stretch>
            <a:fillRect/>
          </a:stretch>
        </p:blipFill>
        <p:spPr bwMode="auto">
          <a:xfrm>
            <a:off x="899592" y="1052736"/>
            <a:ext cx="7416824" cy="5493945"/>
          </a:xfrm>
          <a:prstGeom prst="rect">
            <a:avLst/>
          </a:prstGeom>
          <a:noFill/>
        </p:spPr>
      </p:pic>
    </p:spTree>
  </p:cSld>
  <p:clrMapOvr>
    <a:masterClrMapping/>
  </p:clrMapOvr>
  <p:transition spd="slow" advClick="0" advTm="4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Вода — главный "строительный материал"</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Огурцы, салат  на   95 % состоят из воды;</a:t>
            </a:r>
          </a:p>
          <a:p>
            <a:r>
              <a:rPr lang="ru-RU" dirty="0" smtClean="0"/>
              <a:t>Помидоры, морковь, грибы – 90%; </a:t>
            </a:r>
          </a:p>
          <a:p>
            <a:r>
              <a:rPr lang="ru-RU" dirty="0" smtClean="0"/>
              <a:t>Груши, яблоки - 85 %;</a:t>
            </a:r>
          </a:p>
          <a:p>
            <a:r>
              <a:rPr lang="ru-RU" dirty="0" smtClean="0"/>
              <a:t>Картофель - 80 %;</a:t>
            </a:r>
          </a:p>
          <a:p>
            <a:r>
              <a:rPr lang="ru-RU" dirty="0" smtClean="0"/>
              <a:t>Рыба - 75 %;</a:t>
            </a:r>
          </a:p>
          <a:p>
            <a:r>
              <a:rPr lang="ru-RU" dirty="0" smtClean="0"/>
              <a:t>Медуза - 97–99 %;</a:t>
            </a:r>
          </a:p>
          <a:p>
            <a:r>
              <a:rPr lang="ru-RU" dirty="0" smtClean="0"/>
              <a:t>Человек  - 65–70 % (это означает, что в ученике 3-го </a:t>
            </a:r>
            <a:r>
              <a:rPr lang="ru-RU" dirty="0" smtClean="0"/>
              <a:t> </a:t>
            </a:r>
            <a:r>
              <a:rPr lang="ru-RU" dirty="0" smtClean="0"/>
              <a:t>класса весом 36 кг содержится 25 кг воды).</a:t>
            </a:r>
          </a:p>
          <a:p>
            <a:endParaRPr lang="ru-RU" dirty="0"/>
          </a:p>
        </p:txBody>
      </p:sp>
    </p:spTree>
  </p:cSld>
  <p:clrMapOvr>
    <a:masterClrMapping/>
  </p:clrMapOvr>
  <p:transition spd="slow" advClick="0" advTm="4000">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Вода — самое удивительное вещество на Земле </a:t>
            </a: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smtClean="0"/>
              <a:t>От воды зависит климат планеты. Геофизики утверждают, что Земля давно бы остыла и превратилась в безжизненный кусок камня, если бы не вода. Земная вода и поглощает, и возвращает очень много тепла и тем самым "выравнивает" климат. А от космического холода предохраняют Землю те молекулы воды, которые рассеяны в атмосфере — в облаках и в виде паров… без воды обойтись нельзя — это самое важное вещество на Земле.</a:t>
            </a:r>
            <a:endParaRPr lang="ru-RU" dirty="0"/>
          </a:p>
        </p:txBody>
      </p:sp>
    </p:spTree>
  </p:cSld>
  <p:clrMapOvr>
    <a:masterClrMapping/>
  </p:clrMapOvr>
  <p:transition spd="slow" advClick="0" advTm="4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Потребность человека в воде</a:t>
            </a:r>
            <a:endParaRPr lang="ru-RU" dirty="0"/>
          </a:p>
        </p:txBody>
      </p:sp>
      <p:sp>
        <p:nvSpPr>
          <p:cNvPr id="3" name="Содержимое 2"/>
          <p:cNvSpPr>
            <a:spLocks noGrp="1"/>
          </p:cNvSpPr>
          <p:nvPr>
            <p:ph idx="1"/>
          </p:nvPr>
        </p:nvSpPr>
        <p:spPr>
          <a:xfrm>
            <a:off x="457200" y="1600200"/>
            <a:ext cx="7355160" cy="4637112"/>
          </a:xfrm>
        </p:spPr>
        <p:txBody>
          <a:bodyPr/>
          <a:lstStyle/>
          <a:p>
            <a:pPr algn="just">
              <a:buNone/>
            </a:pPr>
            <a:r>
              <a:rPr lang="ru-RU" dirty="0" smtClean="0"/>
              <a:t>1 литр на 30 кг веса:</a:t>
            </a:r>
          </a:p>
          <a:p>
            <a:pPr algn="just">
              <a:buNone/>
            </a:pPr>
            <a:r>
              <a:rPr lang="ru-RU" dirty="0" smtClean="0"/>
              <a:t>это означает, что в ученику 3-го </a:t>
            </a:r>
          </a:p>
          <a:p>
            <a:pPr algn="just">
              <a:buNone/>
            </a:pPr>
            <a:r>
              <a:rPr lang="ru-RU" dirty="0" smtClean="0"/>
              <a:t>класса весом 36 кг требуется выпивать</a:t>
            </a:r>
          </a:p>
          <a:p>
            <a:pPr algn="just">
              <a:buNone/>
            </a:pPr>
            <a:r>
              <a:rPr lang="ru-RU" dirty="0" smtClean="0"/>
              <a:t>не менее 1-го литра 200 миллилитров</a:t>
            </a:r>
          </a:p>
          <a:p>
            <a:pPr algn="just">
              <a:buNone/>
            </a:pPr>
            <a:r>
              <a:rPr lang="ru-RU" dirty="0" smtClean="0"/>
              <a:t>воды в день.</a:t>
            </a:r>
            <a:endParaRPr lang="ru-RU" dirty="0"/>
          </a:p>
        </p:txBody>
      </p:sp>
    </p:spTree>
  </p:cSld>
  <p:clrMapOvr>
    <a:masterClrMapping/>
  </p:clrMapOvr>
  <p:transition spd="slow" advClick="0" advTm="400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lnSpcReduction="10000"/>
          </a:bodyPr>
          <a:lstStyle/>
          <a:p>
            <a:pPr algn="ctr">
              <a:buNone/>
            </a:pPr>
            <a:r>
              <a:rPr lang="ru-RU" dirty="0" smtClean="0"/>
              <a:t>ПЕЙТЕ ВОДУ!</a:t>
            </a:r>
          </a:p>
          <a:p>
            <a:pPr algn="ctr">
              <a:buNone/>
            </a:pPr>
            <a:endParaRPr lang="ru-RU" dirty="0" smtClean="0"/>
          </a:p>
          <a:p>
            <a:pPr algn="ctr">
              <a:buNone/>
            </a:pPr>
            <a:r>
              <a:rPr lang="ru-RU" dirty="0" smtClean="0"/>
              <a:t>БЕРЕГИТЕ ВОДУ!</a:t>
            </a:r>
          </a:p>
          <a:p>
            <a:pPr algn="ctr">
              <a:buNone/>
            </a:pPr>
            <a:endParaRPr lang="ru-RU" dirty="0" smtClean="0"/>
          </a:p>
          <a:p>
            <a:pPr algn="ctr">
              <a:buNone/>
            </a:pPr>
            <a:r>
              <a:rPr lang="ru-RU" dirty="0" smtClean="0"/>
              <a:t>ВОДА – ГЛАВНОЕ БОГАТСТВО ПРИРОДЫ!</a:t>
            </a:r>
          </a:p>
          <a:p>
            <a:pPr algn="ctr">
              <a:buNone/>
            </a:pPr>
            <a:endParaRPr lang="ru-RU" dirty="0" smtClean="0"/>
          </a:p>
          <a:p>
            <a:pPr>
              <a:buNone/>
            </a:pPr>
            <a:r>
              <a:rPr lang="ru-RU" dirty="0" smtClean="0"/>
              <a:t>Конституция – основной закон Российской Федерации - гласит: "Граждане России обязаны беречь природу, охранять её богатства".</a:t>
            </a:r>
          </a:p>
          <a:p>
            <a:pPr>
              <a:buNone/>
            </a:pPr>
            <a:endParaRPr lang="ru-RU" dirty="0" smtClean="0"/>
          </a:p>
          <a:p>
            <a:pPr>
              <a:buNone/>
            </a:pPr>
            <a:endParaRPr lang="ru-RU" dirty="0"/>
          </a:p>
        </p:txBody>
      </p:sp>
    </p:spTree>
  </p:cSld>
  <p:clrMapOvr>
    <a:masterClrMapping/>
  </p:clrMapOvr>
  <p:transition spd="slow" advClick="0" advTm="400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"Земля — планета поразительной голубизны"! </a:t>
            </a:r>
            <a:endParaRPr lang="ru-RU" dirty="0"/>
          </a:p>
        </p:txBody>
      </p:sp>
      <p:sp>
        <p:nvSpPr>
          <p:cNvPr id="3" name="Содержимое 2"/>
          <p:cNvSpPr>
            <a:spLocks noGrp="1"/>
          </p:cNvSpPr>
          <p:nvPr>
            <p:ph idx="1"/>
          </p:nvPr>
        </p:nvSpPr>
        <p:spPr/>
        <p:txBody>
          <a:bodyPr/>
          <a:lstStyle/>
          <a:p>
            <a:pPr algn="just">
              <a:buNone/>
            </a:pPr>
            <a:r>
              <a:rPr lang="ru-RU" dirty="0" smtClean="0"/>
              <a:t>Так говорят, возвращаясь из далёкого Космоса, все космонавты. </a:t>
            </a:r>
          </a:p>
          <a:p>
            <a:pPr algn="just">
              <a:buNone/>
            </a:pPr>
            <a:r>
              <a:rPr lang="ru-RU" dirty="0" smtClean="0"/>
              <a:t>Да и может ли наша планета выглядеть по–другому, если более 2/3 её поверхности занимают моря и океаны, ледники и озёра, реки, пруды и водохранилища.</a:t>
            </a:r>
            <a:endParaRPr lang="ru-RU" dirty="0"/>
          </a:p>
        </p:txBody>
      </p:sp>
    </p:spTree>
  </p:cSld>
  <p:clrMapOvr>
    <a:masterClrMapping/>
  </p:clrMapOvr>
  <p:transition spd="slow" advClick="0" advTm="4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smtClean="0"/>
          </a:p>
          <a:p>
            <a:endParaRPr lang="ru-RU" dirty="0" smtClean="0"/>
          </a:p>
          <a:p>
            <a:endParaRPr lang="ru-RU" dirty="0"/>
          </a:p>
        </p:txBody>
      </p:sp>
      <p:pic>
        <p:nvPicPr>
          <p:cNvPr id="25602" name="Picture 2" descr="C:\Users\BIN\Desktop\35411920_YEmulyator_deystvitelnosti.jpg"/>
          <p:cNvPicPr>
            <a:picLocks noChangeAspect="1" noChangeArrowheads="1"/>
          </p:cNvPicPr>
          <p:nvPr/>
        </p:nvPicPr>
        <p:blipFill>
          <a:blip r:embed="rId2" cstate="print"/>
          <a:srcRect/>
          <a:stretch>
            <a:fillRect/>
          </a:stretch>
        </p:blipFill>
        <p:spPr bwMode="auto">
          <a:xfrm>
            <a:off x="1475656" y="260648"/>
            <a:ext cx="6336704" cy="6336704"/>
          </a:xfrm>
          <a:prstGeom prst="rect">
            <a:avLst/>
          </a:prstGeom>
          <a:noFill/>
        </p:spPr>
      </p:pic>
    </p:spTree>
  </p:cSld>
  <p:clrMapOvr>
    <a:masterClrMapping/>
  </p:clrMapOvr>
  <p:transition spd="slow" advClick="0" advTm="4000">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Круговорот воды в природе</a:t>
            </a:r>
            <a:endParaRPr lang="ru-RU" dirty="0"/>
          </a:p>
        </p:txBody>
      </p:sp>
      <p:sp>
        <p:nvSpPr>
          <p:cNvPr id="3" name="Содержимое 2"/>
          <p:cNvSpPr>
            <a:spLocks noGrp="1"/>
          </p:cNvSpPr>
          <p:nvPr>
            <p:ph idx="1"/>
          </p:nvPr>
        </p:nvSpPr>
        <p:spPr>
          <a:noFill/>
        </p:spPr>
        <p:txBody>
          <a:bodyPr>
            <a:normAutofit fontScale="92500" lnSpcReduction="20000"/>
          </a:bodyPr>
          <a:lstStyle/>
          <a:p>
            <a:pPr algn="just"/>
            <a:r>
              <a:rPr lang="ru-RU" dirty="0" smtClean="0"/>
              <a:t>И все же, несмотря на кажущиеся безграничными запасы воды на Земле, более половины населения планеты испытывает на себе ее нехватку ежедневно. Но нельзя забывать, что спрос на воду растет очень быстро, а ее запасы остаются неизменными в течение миллионов лет. Вода на Земле просто совершает круговорот: сначала океаны испаряют воду в атмосферу, затем она выпадает на Землю в виде дождя, снега или росы.</a:t>
            </a:r>
            <a:endParaRPr lang="ru-RU" dirty="0"/>
          </a:p>
        </p:txBody>
      </p:sp>
    </p:spTree>
  </p:cSld>
  <p:clrMapOvr>
    <a:masterClrMapping/>
  </p:clrMapOvr>
  <p:transition spd="slow" advClick="0" advTm="400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Круговорот воды в природе </a:t>
            </a:r>
            <a:endParaRPr lang="ru-RU" dirty="0"/>
          </a:p>
        </p:txBody>
      </p:sp>
      <p:pic>
        <p:nvPicPr>
          <p:cNvPr id="4" name="Picture 2" descr="Картинка 5 из 4519">
            <a:hlinkClick r:id="rId2"/>
          </p:cNvPr>
          <p:cNvPicPr>
            <a:picLocks noGrp="1" noChangeAspect="1" noChangeArrowheads="1"/>
          </p:cNvPicPr>
          <p:nvPr>
            <p:ph idx="1"/>
          </p:nvPr>
        </p:nvPicPr>
        <p:blipFill>
          <a:blip r:embed="rId3" cstate="print"/>
          <a:srcRect/>
          <a:stretch>
            <a:fillRect/>
          </a:stretch>
        </p:blipFill>
        <p:spPr bwMode="auto">
          <a:xfrm>
            <a:off x="1187624" y="1461134"/>
            <a:ext cx="7056784" cy="5008523"/>
          </a:xfrm>
          <a:prstGeom prst="rect">
            <a:avLst/>
          </a:prstGeom>
          <a:noFill/>
        </p:spPr>
      </p:pic>
    </p:spTree>
  </p:cSld>
  <p:clrMapOvr>
    <a:masterClrMapping/>
  </p:clrMapOvr>
  <p:transition spd="slow" advClick="0" advTm="4000">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Круговорот воды в природе</a:t>
            </a:r>
            <a:endParaRPr lang="ru-RU" dirty="0"/>
          </a:p>
        </p:txBody>
      </p:sp>
      <p:sp>
        <p:nvSpPr>
          <p:cNvPr id="3" name="Содержимое 2"/>
          <p:cNvSpPr>
            <a:spLocks noGrp="1"/>
          </p:cNvSpPr>
          <p:nvPr>
            <p:ph idx="1"/>
          </p:nvPr>
        </p:nvSpPr>
        <p:spPr/>
        <p:txBody>
          <a:bodyPr/>
          <a:lstStyle/>
          <a:p>
            <a:pPr algn="just"/>
            <a:r>
              <a:rPr lang="ru-RU" dirty="0" smtClean="0"/>
              <a:t>Но, во-первых, дожди выпадают очень неравномерно, во-вторых, люди постоянно повреждают источники питьевой воды, в-третьих, неуклонно ухудшается экологическая ситуация. Так что проблема практического обеспечения водой всего населения земного шара по-прежнему остается нерешенной. </a:t>
            </a:r>
            <a:endParaRPr lang="ru-RU" dirty="0"/>
          </a:p>
        </p:txBody>
      </p:sp>
    </p:spTree>
  </p:cSld>
  <p:clrMapOvr>
    <a:masterClrMapping/>
  </p:clrMapOvr>
  <p:transition spd="slow" advClick="0" advTm="4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ВОДА В ДРЕВНОСТИ</a:t>
            </a:r>
            <a:endParaRPr lang="ru-RU" dirty="0"/>
          </a:p>
        </p:txBody>
      </p:sp>
      <p:sp>
        <p:nvSpPr>
          <p:cNvPr id="3" name="Содержимое 2"/>
          <p:cNvSpPr>
            <a:spLocks noGrp="1"/>
          </p:cNvSpPr>
          <p:nvPr>
            <p:ph idx="1"/>
          </p:nvPr>
        </p:nvSpPr>
        <p:spPr/>
        <p:txBody>
          <a:bodyPr>
            <a:normAutofit fontScale="92500" lnSpcReduction="10000"/>
          </a:bodyPr>
          <a:lstStyle/>
          <a:p>
            <a:pPr algn="just"/>
            <a:r>
              <a:rPr lang="ru-RU" dirty="0" smtClean="0"/>
              <a:t>Наши далекие предки очень хорошо понимали значение этой драгоценной жидкости — недаром вода была во многих уголках планеты объектом поклонения. В свое время великий Юлий Цезарь даже обещал прекратить войну, если египтяне согласятся указать ему источник Нила. Все ранние цивилизации зависели от наличия воды. Древние люди набирали и хранили воду во время паводков.</a:t>
            </a:r>
            <a:endParaRPr lang="ru-RU" dirty="0"/>
          </a:p>
        </p:txBody>
      </p:sp>
    </p:spTree>
  </p:cSld>
  <p:clrMapOvr>
    <a:masterClrMapping/>
  </p:clrMapOvr>
  <p:transition spd="slow" advClick="0" advTm="4000">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ВОДА СОВРЕМЕННАЯ</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Современные же обитатели большинства городов, используя воду как нечто само собой разумеющееся, зачастую просто не задумываются о ее значении. А ведь эта жидкость — самая рядовая по нашим понятиям, — создавая очертания гор и береговых линий, регулирует абсолютно всю живую окружающую среду и управляет практически всем нашим существованием. Ни для кого не секрет, что без воды ни один из нас не может прожить больше 6 дней.</a:t>
            </a:r>
            <a:endParaRPr lang="ru-RU" dirty="0"/>
          </a:p>
        </p:txBody>
      </p:sp>
    </p:spTree>
  </p:cSld>
  <p:clrMapOvr>
    <a:masterClrMapping/>
  </p:clrMapOvr>
  <p:transition spd="slow" advClick="0" advTm="400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ВОДА ВНЕЗЕМНАЯ</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Космическое пространство, а особенно Луна и Марс, также изучалось на предмет поиска воды. В процессе изучения выяснилось, что 3 миллиарда лет назад поверхность Марса покрывало огромное количество воды, но когда эта планета остыла, вода на ней замерзла. Недавно ученые НАСА открыли, что сейчас, возможно, глубокие внутренние марсианские источники топят этот лед, вызывая заметное </a:t>
            </a:r>
            <a:r>
              <a:rPr lang="ru-RU" dirty="0" err="1" smtClean="0"/>
              <a:t>пузырение</a:t>
            </a:r>
            <a:r>
              <a:rPr lang="ru-RU" dirty="0" smtClean="0"/>
              <a:t>, довольно близко подходящее к поверхности Марса.</a:t>
            </a:r>
            <a:endParaRPr lang="ru-RU" dirty="0"/>
          </a:p>
        </p:txBody>
      </p:sp>
    </p:spTree>
  </p:cSld>
  <p:clrMapOvr>
    <a:masterClrMapping/>
  </p:clrMapOvr>
  <p:transition spd="slow" advClick="0" advTm="4000">
    <p:pull dir="r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598</Words>
  <Application>Microsoft Office PowerPoint</Application>
  <PresentationFormat>Экран (4:3)</PresentationFormat>
  <Paragraphs>38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"Земля — планета поразительной голубизны"! </vt:lpstr>
      <vt:lpstr>Слайд 3</vt:lpstr>
      <vt:lpstr>Круговорот воды в природе</vt:lpstr>
      <vt:lpstr>Круговорот воды в природе </vt:lpstr>
      <vt:lpstr>Круговорот воды в природе</vt:lpstr>
      <vt:lpstr>ВОДА В ДРЕВНОСТИ</vt:lpstr>
      <vt:lpstr>ВОДА СОВРЕМЕННАЯ</vt:lpstr>
      <vt:lpstr>ВОДА ВНЕЗЕМНАЯ</vt:lpstr>
      <vt:lpstr>Вода — главный "строительный материал"</vt:lpstr>
      <vt:lpstr>Вода — самое удивительное вещество на Земле </vt:lpstr>
      <vt:lpstr>Потребность человека в воде</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NIB</dc:creator>
  <cp:lastModifiedBy>teacher</cp:lastModifiedBy>
  <cp:revision>26</cp:revision>
  <dcterms:created xsi:type="dcterms:W3CDTF">2011-10-01T10:02:23Z</dcterms:created>
  <dcterms:modified xsi:type="dcterms:W3CDTF">2011-10-03T07:39:35Z</dcterms:modified>
</cp:coreProperties>
</file>