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59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0" r:id="rId14"/>
    <p:sldId id="272" r:id="rId15"/>
    <p:sldId id="273" r:id="rId16"/>
    <p:sldId id="274" r:id="rId17"/>
    <p:sldId id="275" r:id="rId18"/>
    <p:sldId id="283" r:id="rId19"/>
    <p:sldId id="284" r:id="rId20"/>
    <p:sldId id="279" r:id="rId21"/>
    <p:sldId id="285" r:id="rId22"/>
    <p:sldId id="282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B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3300"/>
            </a:gs>
            <a:gs pos="50000">
              <a:srgbClr val="FF9900"/>
            </a:gs>
            <a:gs pos="100000">
              <a:srgbClr val="CC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72ADF0-B1E2-4D3B-8168-8A7A015A3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0284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714356"/>
            <a:ext cx="6643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Доброта – это солнце, которое согревает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душу человека. Всё хорошее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 человеке от солнца, а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всё лучшее в жизни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от человека и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его доброты.</a:t>
            </a:r>
          </a:p>
          <a:p>
            <a:pPr algn="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М.Пришвин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793037" cy="146208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 ОЦЕНИ СЕБЯ САМ 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Ответ: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/>
              <a:t>Доброта,   </a:t>
            </a:r>
            <a:r>
              <a:rPr lang="ru-RU" sz="2800" b="1" i="1" dirty="0"/>
              <a:t>зарождаясь в детстве </a:t>
            </a:r>
            <a:r>
              <a:rPr lang="ru-RU" sz="2800" b="1" i="1" dirty="0" smtClean="0"/>
              <a:t>,</a:t>
            </a:r>
            <a:endParaRPr lang="ru-RU" sz="2800" b="1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/>
              <a:t>с годами становится сильнее.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/>
              <a:t>зарождаясь </a:t>
            </a:r>
            <a:r>
              <a:rPr lang="ru-RU" sz="2800" b="1" i="1" dirty="0"/>
              <a:t>в детстве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>
                <a:solidFill>
                  <a:srgbClr val="F20E55"/>
                </a:solidFill>
              </a:rPr>
              <a:t>Дополнительное задание: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0000FF"/>
                </a:solidFill>
              </a:rPr>
              <a:t>измените предложение, поставив деепричастный оборот в начало и в конец предложения; расставьте знаки препинания.</a:t>
            </a:r>
            <a:r>
              <a:rPr lang="ru-RU" sz="2000" b="1" i="1" dirty="0"/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87675" y="2060575"/>
            <a:ext cx="27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,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380288" y="2060575"/>
            <a:ext cx="27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,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357422" y="1643050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786578" y="1571612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428860" y="2000240"/>
            <a:ext cx="42481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 flipV="1">
            <a:off x="500034" y="3022397"/>
            <a:ext cx="5715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Х</a:t>
            </a:r>
            <a:endParaRPr lang="ru-RU" sz="1400" dirty="0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1428728" y="3357562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428728" y="3286124"/>
            <a:ext cx="180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572000" y="37893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286116" y="342900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357291" y="3071810"/>
            <a:ext cx="10715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0" dirty="0"/>
              <a:t>когда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71472" y="4000504"/>
            <a:ext cx="42497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5" grpId="0" animBg="1"/>
      <p:bldP spid="12296" grpId="0" animBg="1"/>
      <p:bldP spid="122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 ОЦЕНИ СЕБЯ САМ 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Ответ</a:t>
            </a:r>
            <a:r>
              <a:rPr lang="ru-RU" sz="2800" b="1" dirty="0"/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dirty="0"/>
              <a:t>Зарождаясь в детстве, доброта</a:t>
            </a:r>
          </a:p>
          <a:p>
            <a:pPr>
              <a:buFont typeface="Wingdings" pitchFamily="2" charset="2"/>
              <a:buNone/>
            </a:pPr>
            <a:r>
              <a:rPr lang="ru-RU" b="1" i="1" dirty="0"/>
              <a:t>становится сильнее.</a:t>
            </a:r>
          </a:p>
          <a:p>
            <a:pPr>
              <a:buFont typeface="Wingdings" pitchFamily="2" charset="2"/>
              <a:buNone/>
            </a:pPr>
            <a:endParaRPr lang="ru-RU" b="1" i="1" dirty="0"/>
          </a:p>
          <a:p>
            <a:pPr>
              <a:buFont typeface="Wingdings" pitchFamily="2" charset="2"/>
              <a:buNone/>
            </a:pPr>
            <a:r>
              <a:rPr lang="ru-RU" b="1" i="1" dirty="0"/>
              <a:t>Доброта становится сильнее,</a:t>
            </a:r>
          </a:p>
          <a:p>
            <a:pPr>
              <a:buFont typeface="Wingdings" pitchFamily="2" charset="2"/>
              <a:buNone/>
            </a:pPr>
            <a:r>
              <a:rPr lang="ru-RU" b="1" i="1" dirty="0"/>
              <a:t> зарождаясь в детстве 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429256" y="1428736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71472" y="1428736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42910" y="2143116"/>
            <a:ext cx="482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71472" y="4000504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500694" y="3929066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642910" y="4500570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Вывод: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dirty="0">
                <a:solidFill>
                  <a:srgbClr val="F20E55"/>
                </a:solidFill>
              </a:rPr>
              <a:t>Деепричастие с зависимыми словами</a:t>
            </a:r>
            <a:r>
              <a:rPr lang="ru-RU" sz="2800" b="1" i="1" dirty="0">
                <a:solidFill>
                  <a:srgbClr val="0000FF"/>
                </a:solidFill>
              </a:rPr>
              <a:t> называется </a:t>
            </a:r>
            <a:r>
              <a:rPr lang="ru-RU" sz="2800" b="1" i="1" dirty="0">
                <a:solidFill>
                  <a:srgbClr val="F20E55"/>
                </a:solidFill>
              </a:rPr>
              <a:t>деепричастным оборотом</a:t>
            </a:r>
            <a:r>
              <a:rPr lang="ru-RU" sz="2800" b="1" i="1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ru-RU" sz="2800" b="1" i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dirty="0">
                <a:solidFill>
                  <a:srgbClr val="F20E55"/>
                </a:solidFill>
              </a:rPr>
              <a:t>Деепричастный оборот</a:t>
            </a:r>
            <a:r>
              <a:rPr lang="ru-RU" sz="2800" b="1" i="1" dirty="0">
                <a:solidFill>
                  <a:srgbClr val="0000FF"/>
                </a:solidFill>
              </a:rPr>
              <a:t>, как и одиночное деепричастие, обозначает добавочное действие, которое совершается тем же лицом, предметом или явлением, что и основное.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  <a:endParaRPr lang="ru-RU" sz="28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ru-RU" sz="28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dirty="0">
                <a:solidFill>
                  <a:srgbClr val="F20E55"/>
                </a:solidFill>
              </a:rPr>
              <a:t>Деепричастный оборот</a:t>
            </a:r>
            <a:r>
              <a:rPr lang="ru-RU" sz="2800" b="1" i="1" dirty="0">
                <a:solidFill>
                  <a:srgbClr val="0000FF"/>
                </a:solidFill>
              </a:rPr>
              <a:t> на письме всегда </a:t>
            </a:r>
            <a:r>
              <a:rPr lang="ru-RU" sz="2800" b="1" i="1" dirty="0">
                <a:solidFill>
                  <a:srgbClr val="F20E55"/>
                </a:solidFill>
              </a:rPr>
              <a:t>обособляется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201135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F5B05"/>
                </a:solidFill>
              </a:rPr>
              <a:t>УСТНО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Задание1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  найдите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словосочетание, в состав которого 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входит деепричастие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ru-RU" sz="2800" b="1" dirty="0" smtClean="0">
                <a:solidFill>
                  <a:srgbClr val="FF0000"/>
                </a:solidFill>
              </a:rPr>
              <a:t>Призывать </a:t>
            </a:r>
            <a:r>
              <a:rPr lang="ru-RU" sz="2800" b="1" dirty="0">
                <a:solidFill>
                  <a:srgbClr val="FF0000"/>
                </a:solidFill>
              </a:rPr>
              <a:t>к милосердию</a:t>
            </a:r>
            <a:r>
              <a:rPr lang="ru-RU" sz="2800" b="1" dirty="0" smtClean="0">
                <a:solidFill>
                  <a:srgbClr val="FF0000"/>
                </a:solidFill>
              </a:rPr>
              <a:t>;</a:t>
            </a:r>
          </a:p>
          <a:p>
            <a:pPr marL="609600" indent="-609600">
              <a:buFont typeface="Wingdings" pitchFamily="2" charset="2"/>
              <a:buAutoNum type="arabicParenR"/>
            </a:pPr>
            <a:endParaRPr lang="ru-RU" sz="2800" b="1" dirty="0">
              <a:solidFill>
                <a:srgbClr val="FF00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800" b="1" dirty="0">
                <a:solidFill>
                  <a:srgbClr val="FF0000"/>
                </a:solidFill>
              </a:rPr>
              <a:t>2) пуская в сердце</a:t>
            </a:r>
            <a:r>
              <a:rPr lang="ru-RU" sz="2800" b="1" dirty="0" smtClean="0">
                <a:solidFill>
                  <a:srgbClr val="FF0000"/>
                </a:solidFill>
              </a:rPr>
              <a:t>;</a:t>
            </a:r>
          </a:p>
          <a:p>
            <a:pPr marL="609600" indent="-609600">
              <a:buFont typeface="Wingdings" pitchFamily="2" charset="2"/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800" b="1" dirty="0">
                <a:solidFill>
                  <a:srgbClr val="FF0000"/>
                </a:solidFill>
              </a:rPr>
              <a:t>3) откликнувшийся на беду</a:t>
            </a:r>
            <a:r>
              <a:rPr lang="ru-RU" sz="2800" b="1" dirty="0" smtClean="0">
                <a:solidFill>
                  <a:srgbClr val="FF0000"/>
                </a:solidFill>
              </a:rPr>
              <a:t>;</a:t>
            </a:r>
          </a:p>
          <a:p>
            <a:pPr marL="609600" indent="-609600">
              <a:buFont typeface="Wingdings" pitchFamily="2" charset="2"/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800" b="1" dirty="0">
                <a:solidFill>
                  <a:srgbClr val="FF0000"/>
                </a:solidFill>
              </a:rPr>
              <a:t>4) воспитано с детства.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РАБОЧИЙ ЛИСТ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</a:rPr>
              <a:t/>
            </a:r>
            <a:br>
              <a:rPr lang="ru-RU" sz="2800" b="1" dirty="0" smtClean="0">
                <a:solidFill>
                  <a:srgbClr val="000099"/>
                </a:solidFill>
              </a:rPr>
            </a:br>
            <a:r>
              <a:rPr lang="ru-RU" sz="2800" b="1" dirty="0" smtClean="0">
                <a:solidFill>
                  <a:srgbClr val="000099"/>
                </a:solidFill>
              </a:rPr>
              <a:t>Задание 2:</a:t>
            </a:r>
            <a:r>
              <a:rPr lang="ru-RU" sz="2800" b="1" dirty="0" smtClean="0"/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выберите </a:t>
            </a:r>
            <a:r>
              <a:rPr lang="ru-RU" sz="2000" b="1" dirty="0">
                <a:solidFill>
                  <a:srgbClr val="0000FF"/>
                </a:solidFill>
              </a:rPr>
              <a:t>грамматически</a:t>
            </a:r>
            <a:r>
              <a:rPr lang="ru-RU" sz="2400" b="1" dirty="0">
                <a:solidFill>
                  <a:srgbClr val="0000FF"/>
                </a:solidFill>
              </a:rPr>
              <a:t> </a:t>
            </a:r>
            <a:r>
              <a:rPr lang="ru-RU" sz="2000" b="1" dirty="0">
                <a:solidFill>
                  <a:srgbClr val="0000FF"/>
                </a:solidFill>
              </a:rPr>
              <a:t>правильное</a:t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ru-RU" sz="2000" b="1" dirty="0">
                <a:solidFill>
                  <a:srgbClr val="0000FF"/>
                </a:solidFill>
              </a:rPr>
              <a:t>                           продолжение предложения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b="1" i="1" dirty="0">
                <a:solidFill>
                  <a:srgbClr val="FF0000"/>
                </a:solidFill>
              </a:rPr>
              <a:t>Отдавая тепло сердца ,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1) на душе появляется радость.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2) мир ответит тем же.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3) человек обретает душевную красоту.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4) возникают ростки светлых надежд.</a:t>
            </a:r>
          </a:p>
          <a:p>
            <a:pPr marL="609600" indent="-609600"/>
            <a:endParaRPr lang="ru-RU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00034" y="2214554"/>
            <a:ext cx="4897437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 ОЦЕНИ СЕБЯ САМ 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Ответ</a:t>
            </a:r>
            <a:r>
              <a:rPr lang="ru-RU" sz="2800" b="1" dirty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i="1" dirty="0"/>
              <a:t>Отдавая тепло сердца </a:t>
            </a:r>
            <a:r>
              <a:rPr lang="ru-RU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/>
              <a:t>человек обретает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/>
              <a:t>душевную красоту.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0034" y="1643050"/>
            <a:ext cx="6513513" cy="719137"/>
            <a:chOff x="748" y="1253"/>
            <a:chExt cx="4103" cy="453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748" y="1298"/>
              <a:ext cx="0" cy="31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4694" y="1253"/>
              <a:ext cx="0" cy="40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793" y="1706"/>
              <a:ext cx="385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694" y="1434"/>
              <a:ext cx="15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hlink"/>
                  </a:solidFill>
                </a:rPr>
                <a:t>,</a:t>
              </a:r>
              <a:endParaRPr lang="ru-RU" dirty="0">
                <a:solidFill>
                  <a:schemeClr val="hlink"/>
                </a:solidFill>
              </a:endParaRPr>
            </a:p>
          </p:txBody>
        </p:sp>
      </p:grp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42910" y="2928934"/>
            <a:ext cx="20161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857488" y="2928934"/>
            <a:ext cx="2663825" cy="142875"/>
            <a:chOff x="2200" y="2115"/>
            <a:chExt cx="1678" cy="90"/>
          </a:xfrm>
        </p:grpSpPr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200" y="2115"/>
              <a:ext cx="167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200" y="2205"/>
              <a:ext cx="167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РАБОЧИЙ ЛИСТ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Задание 3: </a:t>
            </a:r>
            <a:r>
              <a:rPr lang="ru-RU" sz="2000" b="1" dirty="0" smtClean="0"/>
              <a:t>к </a:t>
            </a:r>
            <a:r>
              <a:rPr lang="ru-RU" sz="2000" b="1" dirty="0"/>
              <a:t>данным деепричастиям</a:t>
            </a:r>
            <a:r>
              <a:rPr lang="ru-RU" sz="2400" b="1" dirty="0"/>
              <a:t> </a:t>
            </a:r>
            <a:r>
              <a:rPr lang="ru-RU" sz="2000" b="1" dirty="0"/>
              <a:t>подберите</a:t>
            </a:r>
            <a:br>
              <a:rPr lang="ru-RU" sz="2000" b="1" dirty="0"/>
            </a:br>
            <a:r>
              <a:rPr lang="ru-RU" sz="2000" b="1" dirty="0"/>
              <a:t>                       подходящие по смыслу слова и образуйте</a:t>
            </a:r>
            <a:br>
              <a:rPr lang="ru-RU" sz="2000" b="1" dirty="0"/>
            </a:br>
            <a:r>
              <a:rPr lang="ru-RU" sz="2000" b="1" dirty="0"/>
              <a:t>                       словосочетания (см. слова для справок</a:t>
            </a:r>
            <a:r>
              <a:rPr lang="ru-RU" sz="2000" b="1" dirty="0" smtClean="0"/>
              <a:t>).</a:t>
            </a:r>
            <a:endParaRPr lang="ru-RU" sz="20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800" b="1" i="1" dirty="0" smtClean="0"/>
          </a:p>
          <a:p>
            <a:pPr>
              <a:buFont typeface="Wingdings" pitchFamily="2" charset="2"/>
              <a:buNone/>
            </a:pPr>
            <a:r>
              <a:rPr lang="ru-RU" sz="2800" b="1" i="1" dirty="0" smtClean="0"/>
              <a:t>Появляясь</a:t>
            </a:r>
            <a:r>
              <a:rPr lang="ru-RU" sz="2800" b="1" i="1" dirty="0"/>
              <a:t>, наполняя, просачиваясь, сострадая, распространяясь</a:t>
            </a:r>
            <a:r>
              <a:rPr lang="ru-RU" sz="2800" b="1" i="1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ru-RU" sz="2800" b="1" i="1" dirty="0" smtClean="0"/>
          </a:p>
          <a:p>
            <a:pPr>
              <a:buFont typeface="Wingdings" pitchFamily="2" charset="2"/>
              <a:buNone/>
            </a:pPr>
            <a:endParaRPr lang="ru-RU" sz="2800" b="1" i="1" dirty="0"/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F20E55"/>
                </a:solidFill>
              </a:rPr>
              <a:t>Слова </a:t>
            </a:r>
            <a:r>
              <a:rPr lang="ru-RU" sz="2800" b="1" dirty="0">
                <a:solidFill>
                  <a:srgbClr val="F20E55"/>
                </a:solidFill>
              </a:rPr>
              <a:t>для справок:</a:t>
            </a:r>
            <a:r>
              <a:rPr lang="ru-RU" sz="2800" b="1" dirty="0"/>
              <a:t> </a:t>
            </a:r>
            <a:r>
              <a:rPr lang="ru-RU" sz="2800" b="1" i="1" dirty="0"/>
              <a:t>на свет, сердце ребёнка добротой, в грудь, ближнему, на многое.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 ОЦЕНИ СЕБЯ САМ 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Ответ</a:t>
            </a:r>
            <a:r>
              <a:rPr lang="ru-RU" sz="2800" b="1" dirty="0"/>
              <a:t>: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85860"/>
            <a:ext cx="8132763" cy="5214974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Появляясь на свет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наполняя сердце ребёнка добротой;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просачиваясь в грудь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сострадая ближнему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распространяясь на многое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/>
              <a:t>ДЕЕПРИЧАСТНЫЙ ОБОРОТ</a:t>
            </a:r>
            <a:endParaRPr lang="ru-RU" sz="2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РАБОЧИЙ ЛИСТ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4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и запишите предложения с образованными словосочетаниями так, чтобы у вас получился текст.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940444"/>
          </a:xfrm>
        </p:spPr>
        <p:txBody>
          <a:bodyPr/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! ОЦЕНИ СЕБЯ САМ !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Человек, появляясь на свет, имеет способность откликаться на чужую боль. Но эту способность необходимо развивать, наполняя сердце ребёнка добротой. Доброта, просачиваясь в грудь, вызывает радость и желание помочь близкому. Сострадая ближнему,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учится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любить. Любовь же, распространяясь на многое, даёт человеку новые силы и делает его мудрее.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857232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Деепричастный оборот. 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Запятые при деепричастном обороте.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 не только…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572000" y="333375"/>
            <a:ext cx="4572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Как бы жизнь не летела –</a:t>
            </a:r>
          </a:p>
          <a:p>
            <a:r>
              <a:rPr lang="ru-RU"/>
              <a:t>Дней своих на жалей,</a:t>
            </a:r>
          </a:p>
          <a:p>
            <a:r>
              <a:rPr lang="ru-RU"/>
              <a:t>Делай доброе дело </a:t>
            </a:r>
          </a:p>
          <a:p>
            <a:r>
              <a:rPr lang="ru-RU"/>
              <a:t>Ради счастья людей,</a:t>
            </a:r>
          </a:p>
          <a:p>
            <a:r>
              <a:rPr lang="ru-RU"/>
              <a:t>Чтобы сердце горело,</a:t>
            </a:r>
          </a:p>
          <a:p>
            <a:r>
              <a:rPr lang="ru-RU"/>
              <a:t>А не тлело во мгле,</a:t>
            </a:r>
          </a:p>
          <a:p>
            <a:r>
              <a:rPr lang="ru-RU"/>
              <a:t>Делай доброе дело –</a:t>
            </a:r>
          </a:p>
          <a:p>
            <a:r>
              <a:rPr lang="ru-RU"/>
              <a:t>Тем живём на земле.</a:t>
            </a:r>
          </a:p>
          <a:p>
            <a:endParaRPr lang="ru-RU"/>
          </a:p>
          <a:p>
            <a:r>
              <a:rPr lang="ru-RU"/>
              <a:t>                         А.Лесных.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187450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 b="0"/>
          </a:p>
        </p:txBody>
      </p:sp>
      <p:pic>
        <p:nvPicPr>
          <p:cNvPr id="27655" name="Picture 7" descr="Храм Христа Спасителя, Москв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 rot="20205085">
            <a:off x="-40393" y="794890"/>
            <a:ext cx="35929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FF"/>
                </a:solidFill>
              </a:rPr>
              <a:t>Твори добро на всей земле,</a:t>
            </a:r>
          </a:p>
          <a:p>
            <a:r>
              <a:rPr lang="ru-RU" i="1" dirty="0">
                <a:solidFill>
                  <a:srgbClr val="0000FF"/>
                </a:solidFill>
              </a:rPr>
              <a:t>Твори добро другим во благо</a:t>
            </a:r>
          </a:p>
          <a:p>
            <a:r>
              <a:rPr lang="ru-RU" i="1" dirty="0">
                <a:solidFill>
                  <a:srgbClr val="0000FF"/>
                </a:solidFill>
              </a:rPr>
              <a:t>Не за красивое спасибо,</a:t>
            </a:r>
          </a:p>
          <a:p>
            <a:r>
              <a:rPr lang="ru-RU" i="1" dirty="0">
                <a:solidFill>
                  <a:srgbClr val="0000FF"/>
                </a:solidFill>
              </a:rPr>
              <a:t>Услышавшего тебя рядом.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dirty="0" smtClean="0"/>
              <a:t>Самостоятельная работа с «Символ – тестами».</a:t>
            </a:r>
            <a:br>
              <a:rPr lang="ru-RU" dirty="0" smtClean="0"/>
            </a:br>
            <a:r>
              <a:rPr lang="ru-RU" dirty="0" smtClean="0"/>
              <a:t>Режим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САМОКОНТРОЛЬ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 2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сегодня на уроке мы повторяли и закрепляли знания о деепричастном обороте? Зачем вам это?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деепричастный оборот?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Какова синтаксическая роль деепричастного оборота ?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ли о деепричастном обороте мы сегодня говорили?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521497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Домашняя работа: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Параграф 27 + Ш.П. (пр.)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мини-сочинение на тему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«Твори добро на радость людям» с использованием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деепричастных оборотов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Упр. 166 –по заданию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совершенствовать умения и навыки в конструировании предложений с деепричастным оборотом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72480" cy="176371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Деепричастие-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самостоятельная часть речи,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обозначает добавочное действие при основном, выраженном глаголом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696200" cy="342582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4000" dirty="0" smtClean="0">
                <a:solidFill>
                  <a:srgbClr val="372BD5"/>
                </a:solidFill>
                <a:latin typeface="Times New Roman" pitchFamily="18" charset="0"/>
                <a:cs typeface="Times New Roman" pitchFamily="18" charset="0"/>
              </a:rPr>
              <a:t>Признаки глагола и наречия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4101" name="Line 11"/>
          <p:cNvSpPr>
            <a:spLocks noChangeShapeType="1"/>
          </p:cNvSpPr>
          <p:nvPr/>
        </p:nvSpPr>
        <p:spPr bwMode="auto">
          <a:xfrm>
            <a:off x="5508625" y="2852738"/>
            <a:ext cx="3587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14"/>
          <p:cNvSpPr>
            <a:spLocks noChangeShapeType="1"/>
          </p:cNvSpPr>
          <p:nvPr/>
        </p:nvSpPr>
        <p:spPr bwMode="auto">
          <a:xfrm flipH="1">
            <a:off x="3059113" y="2852738"/>
            <a:ext cx="4333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84213" y="3716338"/>
            <a:ext cx="3744911" cy="1784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совершенный и несовершенный вид;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управляет словами, как глагол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003800" y="3716338"/>
            <a:ext cx="3455988" cy="1784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изменяется;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является обстоятельством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7" grpId="0" animBg="1"/>
      <p:bldP spid="3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деепричастного оборота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72480" cy="415292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Деепричастие + зависимое слово =</a:t>
            </a:r>
          </a:p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деепричастный оборот</a:t>
            </a:r>
          </a:p>
          <a:p>
            <a:pPr algn="ctr" eaLnBrk="1" hangingPunct="1">
              <a:buFontTx/>
              <a:buNone/>
            </a:pPr>
            <a:endParaRPr lang="ru-RU" sz="4000" b="1" dirty="0" smtClean="0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40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._._._._._ </a:t>
            </a:r>
            <a:r>
              <a:rPr lang="en-US" sz="40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40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958166" cy="10445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УСТНО</a:t>
            </a:r>
            <a:r>
              <a:rPr lang="ru-RU" sz="3200" b="1" dirty="0" smtClean="0">
                <a:solidFill>
                  <a:srgbClr val="0F5B05"/>
                </a:solidFill>
                <a:latin typeface="Times New Roman" pitchFamily="18" charset="0"/>
                <a:cs typeface="Times New Roman" pitchFamily="18" charset="0"/>
              </a:rPr>
              <a:t> Составить  деепричастные обороты, обозначить зависимое слово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Заблестев</a:t>
            </a:r>
          </a:p>
          <a:p>
            <a:pPr eaLnBrk="1" hangingPunct="1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Кружась</a:t>
            </a:r>
          </a:p>
          <a:p>
            <a:pPr eaLnBrk="1" hangingPunct="1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Рисуя</a:t>
            </a:r>
          </a:p>
          <a:p>
            <a:pPr eaLnBrk="1" hangingPunct="1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Сверкая</a:t>
            </a:r>
          </a:p>
          <a:p>
            <a:pPr eaLnBrk="1" hangingPunct="1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Белея 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10080" cy="4525963"/>
          </a:xfrm>
        </p:spPr>
        <p:txBody>
          <a:bodyPr/>
          <a:lstStyle/>
          <a:p>
            <a:pPr eaLnBrk="1" hangingPunct="1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воздухе</a:t>
            </a:r>
          </a:p>
          <a:p>
            <a:pPr eaLnBrk="1" hangingPunct="1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солнце</a:t>
            </a:r>
          </a:p>
          <a:p>
            <a:pPr eaLnBrk="1" hangingPunct="1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снега</a:t>
            </a:r>
          </a:p>
          <a:p>
            <a:pPr eaLnBrk="1" hangingPunct="1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Узоры на стёклах</a:t>
            </a:r>
          </a:p>
          <a:p>
            <a:pPr eaLnBrk="1" hangingPunct="1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полях</a:t>
            </a:r>
          </a:p>
          <a:p>
            <a:pPr eaLnBrk="1" hangingPunct="1"/>
            <a:endParaRPr lang="ru-RU" sz="4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Оформление деепричастного оборота на письме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92375"/>
            <a:ext cx="7696200" cy="2994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Кружась в воздухе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F5B05"/>
                </a:solidFill>
                <a:latin typeface="Times New Roman" pitchFamily="18" charset="0"/>
                <a:cs typeface="Times New Roman" pitchFamily="18" charset="0"/>
              </a:rPr>
              <a:t>падали</a:t>
            </a:r>
            <a:r>
              <a:rPr lang="ru-RU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снежинки.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земле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ярко сверкая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F5B05"/>
                </a:solidFill>
                <a:latin typeface="Times New Roman" pitchFamily="18" charset="0"/>
                <a:cs typeface="Times New Roman" pitchFamily="18" charset="0"/>
              </a:rPr>
              <a:t>лежит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снег.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Ёлка </a:t>
            </a:r>
            <a:r>
              <a:rPr lang="ru-RU" dirty="0" smtClean="0">
                <a:solidFill>
                  <a:srgbClr val="0F5B05"/>
                </a:solidFill>
                <a:latin typeface="Times New Roman" pitchFamily="18" charset="0"/>
                <a:cs typeface="Times New Roman" pitchFamily="18" charset="0"/>
              </a:rPr>
              <a:t>украсила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заблестев огнями</a:t>
            </a: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 Деепричастный оборот относится к сказуемому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РАБОЧИЙ ЛИСТ  </a:t>
            </a:r>
            <a:r>
              <a:rPr lang="ru-RU" sz="2400" b="1" dirty="0" smtClean="0">
                <a:solidFill>
                  <a:srgbClr val="FF0000"/>
                </a:solidFill>
              </a:rPr>
              <a:t>Выделить </a:t>
            </a:r>
            <a:r>
              <a:rPr lang="ru-RU" sz="2400" b="1" dirty="0">
                <a:solidFill>
                  <a:srgbClr val="FF0000"/>
                </a:solidFill>
              </a:rPr>
              <a:t>грамматическую основу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                    </a:t>
            </a:r>
            <a:r>
              <a:rPr lang="ru-RU" sz="2400" dirty="0">
                <a:solidFill>
                  <a:srgbClr val="FF0000"/>
                </a:solidFill>
              </a:rPr>
              <a:t>  </a:t>
            </a:r>
            <a:r>
              <a:rPr lang="ru-RU" sz="2400" b="1" dirty="0">
                <a:solidFill>
                  <a:srgbClr val="FF0000"/>
                </a:solidFill>
              </a:rPr>
              <a:t>предложения 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определить, чем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                      выражены сказуемые.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852738"/>
            <a:ext cx="7772400" cy="3279775"/>
          </a:xfrm>
        </p:spPr>
        <p:txBody>
          <a:bodyPr/>
          <a:lstStyle/>
          <a:p>
            <a:r>
              <a:rPr lang="ru-RU" sz="4000" b="1" i="1"/>
              <a:t>Доброта зарождается</a:t>
            </a:r>
          </a:p>
          <a:p>
            <a:pPr>
              <a:buFont typeface="Wingdings" pitchFamily="2" charset="2"/>
              <a:buNone/>
            </a:pPr>
            <a:r>
              <a:rPr lang="ru-RU" sz="4000" b="1" i="1"/>
              <a:t>  в детстве и с годами становится сильнее.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 ОЦЕНИ СЕБЯ САМ 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Ответ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i="1" dirty="0"/>
              <a:t>Доброта зарождается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i="1" dirty="0"/>
              <a:t>в детстве и с годами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i="1" dirty="0"/>
              <a:t>становится сильнее.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rgbClr val="F20E55"/>
                </a:solidFill>
              </a:rPr>
              <a:t>Дополнительное задание:</a:t>
            </a:r>
            <a:r>
              <a:rPr lang="ru-RU" sz="2400" b="1" i="1" dirty="0">
                <a:solidFill>
                  <a:srgbClr val="0000FF"/>
                </a:solidFill>
              </a:rPr>
              <a:t> </a:t>
            </a:r>
            <a:endParaRPr lang="ru-RU" sz="2400" b="1" i="1" dirty="0" smtClean="0"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00FF"/>
                </a:solidFill>
              </a:rPr>
              <a:t>замените </a:t>
            </a:r>
            <a:r>
              <a:rPr lang="ru-RU" sz="2400" b="1" i="1" dirty="0">
                <a:solidFill>
                  <a:srgbClr val="0000FF"/>
                </a:solidFill>
              </a:rPr>
              <a:t>первый глагол деепричастием и выпишите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0000FF"/>
                </a:solidFill>
              </a:rPr>
              <a:t>    словосочетание с главным словом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0000FF"/>
                </a:solidFill>
              </a:rPr>
              <a:t>    деепричастием.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571604" y="2071678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43372" y="2143116"/>
            <a:ext cx="3384550" cy="142875"/>
            <a:chOff x="2381" y="1616"/>
            <a:chExt cx="2132" cy="90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2381" y="1616"/>
              <a:ext cx="2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381" y="1706"/>
              <a:ext cx="2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43042" y="3500438"/>
            <a:ext cx="5689600" cy="215900"/>
            <a:chOff x="793" y="2478"/>
            <a:chExt cx="3584" cy="136"/>
          </a:xfrm>
        </p:grpSpPr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793" y="2478"/>
              <a:ext cx="35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793" y="2614"/>
              <a:ext cx="35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theme/theme1.xml><?xml version="1.0" encoding="utf-8"?>
<a:theme xmlns:a="http://schemas.openxmlformats.org/drawingml/2006/main" name="prez-deeprichastie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prez-deeprichastie</Template>
  <TotalTime>156</TotalTime>
  <Words>520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prez-deeprichastie</vt:lpstr>
      <vt:lpstr>Слайд 1</vt:lpstr>
      <vt:lpstr>Слайд 2</vt:lpstr>
      <vt:lpstr> Задача:  совершенствовать умения и навыки в конструировании предложений с деепричастным оборотом </vt:lpstr>
      <vt:lpstr>Деепричастие- самостоятельная часть речи,  обозначает добавочное действие при основном, выраженном глаголом</vt:lpstr>
      <vt:lpstr>Образование  деепричастного оборота</vt:lpstr>
      <vt:lpstr>УСТНО Составить  деепричастные обороты, обозначить зависимое слово</vt:lpstr>
      <vt:lpstr>Оформление деепричастного оборота на письме</vt:lpstr>
      <vt:lpstr>РАБОЧИЙ ЛИСТ  Выделить грамматическую основу                       предложения и определить, чем                       выражены сказуемые.</vt:lpstr>
      <vt:lpstr>! ОЦЕНИ СЕБЯ САМ ! Ответ: </vt:lpstr>
      <vt:lpstr>! ОЦЕНИ СЕБЯ САМ ! Ответ: </vt:lpstr>
      <vt:lpstr>! ОЦЕНИ СЕБЯ САМ ! Ответ:</vt:lpstr>
      <vt:lpstr>Вывод:</vt:lpstr>
      <vt:lpstr>УСТНО  Задание1:        найдите словосочетание, в состав которого                       входит деепричастие.</vt:lpstr>
      <vt:lpstr>РАБОЧИЙ ЛИСТ  Задание 2: выберите грамматически правильное                            продолжение предложения</vt:lpstr>
      <vt:lpstr>! ОЦЕНИ СЕБЯ САМ ! Ответ:</vt:lpstr>
      <vt:lpstr>РАБОЧИЙ ЛИСТ  Задание 3: к данным деепричастиям подберите                        подходящие по смыслу слова и образуйте                        словосочетания (см. слова для справок).</vt:lpstr>
      <vt:lpstr>! ОЦЕНИ СЕБЯ САМ ! Ответ: </vt:lpstr>
      <vt:lpstr>РАБОЧИЙ ЛИСТ  Задание 4  Придумайте и запишите предложения с образованными словосочетаниями так, чтобы у вас получился текст.</vt:lpstr>
      <vt:lpstr>! ОЦЕНИ СЕБЯ САМ ! Человек, появляясь на свет, имеет способность откликаться на чужую боль. Но эту способность необходимо развивать, наполняя сердце ребёнка добротой. Доброта, просачиваясь в грудь, вызывает радость и желание помочь близкому. Сострадая ближнему, человек учится любить. Любовь же, распространяясь на многое, даёт человеку новые силы и делает его мудрее.</vt:lpstr>
      <vt:lpstr>Слайд 20</vt:lpstr>
      <vt:lpstr>Самостоятельная работа с «Символ – тестами». Режим  САМОКОНТРОЛЬ  F 2 </vt:lpstr>
      <vt:lpstr>Для чего сегодня на уроке мы повторяли и закрепляли знания о деепричастном обороте? Зачем вам это?  Что такое деепричастный оборот?   Какова синтаксическая роль деепричастного оборота ?   Только ли о деепричастном обороте мы сегодня говорили?   </vt:lpstr>
      <vt:lpstr>Домашняя работа:  Параграф 27 + Ш.П. (пр.) мини-сочинение на тему  «Твори добро на радость людям» с использованием деепричастных оборотов или  Упр. 166 –по заданию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Ktolhoo</dc:creator>
  <cp:lastModifiedBy>Ktolhoo</cp:lastModifiedBy>
  <cp:revision>18</cp:revision>
  <dcterms:created xsi:type="dcterms:W3CDTF">2012-11-21T14:42:36Z</dcterms:created>
  <dcterms:modified xsi:type="dcterms:W3CDTF">2012-11-23T06:24:09Z</dcterms:modified>
</cp:coreProperties>
</file>