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75" r:id="rId3"/>
    <p:sldId id="276" r:id="rId4"/>
    <p:sldId id="257" r:id="rId5"/>
    <p:sldId id="272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574E1-7ECE-4EA3-8CAB-58D824F9E447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EA6EA-376C-4751-9CA9-DC83059572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1563551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4704484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945315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6075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4642485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8336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04352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7356672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7334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8424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026867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F70A-FFC5-445B-A85E-C22F86BA230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72FD-BE2B-499E-8D18-BBEC5B9E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57554" y="3643314"/>
            <a:ext cx="5214974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142976" y="714356"/>
            <a:ext cx="7572396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6823" y="785794"/>
            <a:ext cx="76370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  <a:latin typeface="Georgia" pitchFamily="18" charset="0"/>
              </a:rPr>
              <a:t>Способы проверки </a:t>
            </a:r>
          </a:p>
          <a:p>
            <a:pPr algn="ctr"/>
            <a:r>
              <a:rPr lang="ru-RU" sz="3200" i="1" dirty="0" smtClean="0">
                <a:solidFill>
                  <a:srgbClr val="FFFF00"/>
                </a:solidFill>
                <a:latin typeface="Georgia" pitchFamily="18" charset="0"/>
              </a:rPr>
              <a:t>        безударных гласных в корне сло</a:t>
            </a:r>
            <a:r>
              <a:rPr lang="ru-RU" sz="3200" dirty="0" smtClean="0">
                <a:solidFill>
                  <a:srgbClr val="FFFF00"/>
                </a:solidFill>
                <a:latin typeface="Georgia" pitchFamily="18" charset="0"/>
              </a:rPr>
              <a:t>ва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Georgia" pitchFamily="18" charset="0"/>
              </a:rPr>
              <a:t>2 класс </a:t>
            </a:r>
            <a:endParaRPr lang="ru-RU" sz="32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3714752"/>
            <a:ext cx="4645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Подготовила учитель начальных классов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 МОУ «Средняя школа №3»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г</a:t>
            </a: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. Кимры, Тверской области</a:t>
            </a:r>
          </a:p>
          <a:p>
            <a:pPr algn="ctr"/>
            <a:r>
              <a:rPr lang="ru-RU" dirty="0" err="1" smtClean="0">
                <a:solidFill>
                  <a:srgbClr val="FFFF00"/>
                </a:solidFill>
                <a:latin typeface="Georgia" pitchFamily="18" charset="0"/>
              </a:rPr>
              <a:t>Банкирова</a:t>
            </a: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 Инна Юрьевна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332656"/>
            <a:ext cx="8499443" cy="11079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84994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Georgia" pitchFamily="18" charset="0"/>
              </a:rPr>
              <a:t>НАЗВАТЬ ЛАСКОВО</a:t>
            </a:r>
            <a:endParaRPr lang="ru-RU" sz="66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708919"/>
            <a:ext cx="73356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Georgia" pitchFamily="18" charset="0"/>
              </a:rPr>
              <a:t>К</a:t>
            </a:r>
            <a:r>
              <a:rPr lang="ru-RU" sz="8000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r>
              <a:rPr lang="ru-RU" sz="8000" dirty="0" smtClean="0">
                <a:latin typeface="Georgia" pitchFamily="18" charset="0"/>
              </a:rPr>
              <a:t>ТЫ-К</a:t>
            </a:r>
            <a:r>
              <a:rPr lang="ru-RU" sz="8000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r>
              <a:rPr lang="ru-RU" sz="8000" dirty="0" smtClean="0">
                <a:latin typeface="Georgia" pitchFamily="18" charset="0"/>
              </a:rPr>
              <a:t>ТИК</a:t>
            </a:r>
            <a:endParaRPr lang="ru-RU" sz="8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8117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00042"/>
            <a:ext cx="32147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ПЧ…ЛА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П…ТНО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ГН…ЗДО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ДВ…РЫ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М…СТЫ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Д…МА                  З…РНО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К…ЗА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З…МА</a:t>
            </a:r>
            <a:endParaRPr lang="ru-RU" sz="4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785794"/>
            <a:ext cx="285847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>К…ТЫ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>СТ…КЛО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>Р…КА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>П…ЧНОЙ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Georgia" pitchFamily="18" charset="0"/>
              </a:rPr>
              <a:t>Л…ЦО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0896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188640"/>
            <a:ext cx="8568952" cy="11079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773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Georgia" pitchFamily="18" charset="0"/>
              </a:rPr>
              <a:t>ИМ. ПРИЛ-ИМ.СУЩ</a:t>
            </a:r>
            <a:endParaRPr lang="ru-RU" sz="66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67112"/>
            <a:ext cx="92063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Georgia" pitchFamily="18" charset="0"/>
              </a:rPr>
              <a:t>З</a:t>
            </a:r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7200" dirty="0" smtClean="0">
                <a:latin typeface="Georgia" pitchFamily="18" charset="0"/>
              </a:rPr>
              <a:t>ЛЁНЫЙ-З</a:t>
            </a:r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7200" dirty="0" smtClean="0">
                <a:latin typeface="Georgia" pitchFamily="18" charset="0"/>
              </a:rPr>
              <a:t>ЛЕНЬ</a:t>
            </a:r>
            <a:endParaRPr lang="ru-RU" sz="7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03555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33137"/>
            <a:ext cx="3703258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ПР…ВДИВЫЙ</a:t>
            </a:r>
          </a:p>
          <a:p>
            <a:r>
              <a:rPr lang="ru-RU" sz="4000" dirty="0" smtClean="0">
                <a:latin typeface="Georgia" pitchFamily="18" charset="0"/>
              </a:rPr>
              <a:t>В…ШНЁВЫЙ</a:t>
            </a:r>
          </a:p>
          <a:p>
            <a:r>
              <a:rPr lang="ru-RU" sz="4000" dirty="0" smtClean="0">
                <a:latin typeface="Georgia" pitchFamily="18" charset="0"/>
              </a:rPr>
              <a:t>В…ЗГЛИВЫЙ</a:t>
            </a:r>
          </a:p>
          <a:p>
            <a:r>
              <a:rPr lang="ru-RU" sz="4000" dirty="0" smtClean="0">
                <a:latin typeface="Georgia" pitchFamily="18" charset="0"/>
              </a:rPr>
              <a:t>Д…ЛЁКИЙ</a:t>
            </a:r>
          </a:p>
          <a:p>
            <a:r>
              <a:rPr lang="ru-RU" sz="4000" dirty="0" smtClean="0">
                <a:latin typeface="Georgia" pitchFamily="18" charset="0"/>
              </a:rPr>
              <a:t>КР…КЛИВЫЙ</a:t>
            </a:r>
          </a:p>
          <a:p>
            <a:r>
              <a:rPr lang="ru-RU" sz="4000" dirty="0" smtClean="0">
                <a:latin typeface="Georgia" pitchFamily="18" charset="0"/>
              </a:rPr>
              <a:t>Л…СИНЫЙ</a:t>
            </a:r>
          </a:p>
          <a:p>
            <a:r>
              <a:rPr lang="ru-RU" sz="4000" dirty="0" smtClean="0">
                <a:latin typeface="Georgia" pitchFamily="18" charset="0"/>
              </a:rPr>
              <a:t>ЦВ…ТНОЙ</a:t>
            </a:r>
          </a:p>
          <a:p>
            <a:r>
              <a:rPr lang="ru-RU" sz="4000" dirty="0" smtClean="0">
                <a:latin typeface="Georgia" pitchFamily="18" charset="0"/>
              </a:rPr>
              <a:t>Ш…РСТЯНОЙ</a:t>
            </a:r>
          </a:p>
          <a:p>
            <a:r>
              <a:rPr lang="ru-RU" sz="4000" dirty="0" smtClean="0">
                <a:latin typeface="Georgia" pitchFamily="18" charset="0"/>
              </a:rPr>
              <a:t>П…ЛЕЗНЫЙ</a:t>
            </a:r>
          </a:p>
          <a:p>
            <a:r>
              <a:rPr lang="ru-RU" sz="4000" dirty="0" smtClean="0">
                <a:latin typeface="Georgia" pitchFamily="18" charset="0"/>
              </a:rPr>
              <a:t>Б…ГОВАЯ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428604"/>
            <a:ext cx="468109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Л…СНОЙ</a:t>
            </a:r>
          </a:p>
          <a:p>
            <a:r>
              <a:rPr lang="ru-RU" sz="4000" dirty="0" smtClean="0">
                <a:latin typeface="Georgia" pitchFamily="18" charset="0"/>
              </a:rPr>
              <a:t>СП…РТИВНЫЙ</a:t>
            </a:r>
          </a:p>
          <a:p>
            <a:r>
              <a:rPr lang="ru-RU" sz="4000" dirty="0" smtClean="0">
                <a:latin typeface="Georgia" pitchFamily="18" charset="0"/>
              </a:rPr>
              <a:t>В…ЗДУШНЙ</a:t>
            </a:r>
          </a:p>
          <a:p>
            <a:r>
              <a:rPr lang="ru-RU" sz="4000" dirty="0" smtClean="0">
                <a:latin typeface="Georgia" pitchFamily="18" charset="0"/>
              </a:rPr>
              <a:t>З…ЛЁНЫЙ</a:t>
            </a:r>
          </a:p>
          <a:p>
            <a:r>
              <a:rPr lang="ru-RU" sz="4000" dirty="0" smtClean="0">
                <a:latin typeface="Georgia" pitchFamily="18" charset="0"/>
              </a:rPr>
              <a:t>Д…ЖДЛИВЫЙ</a:t>
            </a:r>
          </a:p>
          <a:p>
            <a:r>
              <a:rPr lang="ru-RU" sz="4000" dirty="0" smtClean="0">
                <a:latin typeface="Georgia" pitchFamily="18" charset="0"/>
              </a:rPr>
              <a:t>СТР…ИТЕЛЬНЫЙ</a:t>
            </a:r>
            <a:endParaRPr lang="ru-RU" sz="4000" dirty="0" smtClean="0">
              <a:latin typeface="Georgia" pitchFamily="18" charset="0"/>
            </a:endParaRPr>
          </a:p>
          <a:p>
            <a:r>
              <a:rPr lang="ru-RU" sz="4000" dirty="0" smtClean="0">
                <a:latin typeface="Georgia" pitchFamily="18" charset="0"/>
              </a:rPr>
              <a:t>СТ…ЛЬНОЙ</a:t>
            </a:r>
          </a:p>
          <a:p>
            <a:r>
              <a:rPr lang="ru-RU" sz="4000" dirty="0" smtClean="0">
                <a:latin typeface="Georgia" pitchFamily="18" charset="0"/>
              </a:rPr>
              <a:t>…СЕННИЙ</a:t>
            </a:r>
          </a:p>
          <a:p>
            <a:r>
              <a:rPr lang="ru-RU" sz="4000" dirty="0" smtClean="0">
                <a:latin typeface="Georgia" pitchFamily="18" charset="0"/>
              </a:rPr>
              <a:t>ЗВ…РИНЫЙ</a:t>
            </a:r>
            <a:endParaRPr lang="ru-RU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0340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99203" y="368660"/>
            <a:ext cx="6968574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447055"/>
            <a:ext cx="6968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Georgia" pitchFamily="18" charset="0"/>
              </a:rPr>
              <a:t>ИМ.СУЩ-ИМ.ПРИЛ</a:t>
            </a:r>
            <a:endParaRPr lang="ru-RU" sz="5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894" y="2513608"/>
            <a:ext cx="87543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Georgia" pitchFamily="18" charset="0"/>
              </a:rPr>
              <a:t>ХР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6600" dirty="0" smtClean="0">
                <a:latin typeface="Georgia" pitchFamily="18" charset="0"/>
              </a:rPr>
              <a:t>БРЕЦ-ХР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6600" dirty="0" smtClean="0">
                <a:latin typeface="Georgia" pitchFamily="18" charset="0"/>
              </a:rPr>
              <a:t>БРЫЙ</a:t>
            </a:r>
            <a:endParaRPr lang="ru-RU" sz="6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90810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330411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Ч…РНОТА</a:t>
            </a:r>
          </a:p>
          <a:p>
            <a:r>
              <a:rPr lang="ru-RU" sz="4000" dirty="0" smtClean="0">
                <a:latin typeface="Georgia" pitchFamily="18" charset="0"/>
              </a:rPr>
              <a:t>Б…ЛИЗНА</a:t>
            </a:r>
          </a:p>
          <a:p>
            <a:r>
              <a:rPr lang="ru-RU" sz="4000" dirty="0" smtClean="0">
                <a:latin typeface="Georgia" pitchFamily="18" charset="0"/>
              </a:rPr>
              <a:t>Ж…ЛТИЗНА</a:t>
            </a:r>
          </a:p>
          <a:p>
            <a:r>
              <a:rPr lang="ru-RU" sz="4000" dirty="0" smtClean="0">
                <a:latin typeface="Georgia" pitchFamily="18" charset="0"/>
              </a:rPr>
              <a:t>Т…МНОТА</a:t>
            </a:r>
          </a:p>
          <a:p>
            <a:r>
              <a:rPr lang="ru-RU" sz="4000" dirty="0" smtClean="0">
                <a:latin typeface="Georgia" pitchFamily="18" charset="0"/>
              </a:rPr>
              <a:t>Д…БРОТА</a:t>
            </a:r>
          </a:p>
          <a:p>
            <a:r>
              <a:rPr lang="ru-RU" sz="4000" dirty="0" smtClean="0">
                <a:latin typeface="Georgia" pitchFamily="18" charset="0"/>
              </a:rPr>
              <a:t>ХР…БЕЦ</a:t>
            </a:r>
          </a:p>
          <a:p>
            <a:endParaRPr lang="ru-RU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2419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8424936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8635" y="554777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ГЛАГОЛ-СУЩЕСТВИТЕЛЬНОЕ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564904"/>
            <a:ext cx="67425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Georgia" pitchFamily="18" charset="0"/>
              </a:rPr>
              <a:t>Л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6600" dirty="0" smtClean="0">
                <a:latin typeface="Georgia" pitchFamily="18" charset="0"/>
              </a:rPr>
              <a:t>ПИЛ-Л</a:t>
            </a:r>
            <a:r>
              <a:rPr lang="ru-RU" sz="6600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6600" dirty="0" smtClean="0">
                <a:latin typeface="Georgia" pitchFamily="18" charset="0"/>
              </a:rPr>
              <a:t>ПКА</a:t>
            </a:r>
            <a:endParaRPr lang="ru-RU" sz="6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54859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374814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Г…СТИТЬ</a:t>
            </a:r>
          </a:p>
          <a:p>
            <a:r>
              <a:rPr lang="ru-RU" sz="4000" dirty="0" smtClean="0">
                <a:latin typeface="Georgia" pitchFamily="18" charset="0"/>
              </a:rPr>
              <a:t>ПРИХ…ДИТЬ</a:t>
            </a:r>
          </a:p>
          <a:p>
            <a:r>
              <a:rPr lang="ru-RU" sz="4000" dirty="0" smtClean="0">
                <a:latin typeface="Georgia" pitchFamily="18" charset="0"/>
              </a:rPr>
              <a:t>ЗАЛ…ДЕНЕТЬ</a:t>
            </a:r>
          </a:p>
          <a:p>
            <a:r>
              <a:rPr lang="ru-RU" sz="4000" dirty="0" smtClean="0">
                <a:latin typeface="Georgia" pitchFamily="18" charset="0"/>
              </a:rPr>
              <a:t>ВЫМ…ЗАТЬ</a:t>
            </a:r>
          </a:p>
          <a:p>
            <a:r>
              <a:rPr lang="ru-RU" sz="4000" dirty="0" smtClean="0">
                <a:latin typeface="Georgia" pitchFamily="18" charset="0"/>
              </a:rPr>
              <a:t>СВ…СТЕТЬ</a:t>
            </a:r>
          </a:p>
          <a:p>
            <a:r>
              <a:rPr lang="ru-RU" sz="4000" dirty="0" smtClean="0">
                <a:latin typeface="Georgia" pitchFamily="18" charset="0"/>
              </a:rPr>
              <a:t>В…ЗЖАТЬ</a:t>
            </a:r>
          </a:p>
          <a:p>
            <a:r>
              <a:rPr lang="ru-RU" sz="4000" dirty="0" smtClean="0">
                <a:latin typeface="Georgia" pitchFamily="18" charset="0"/>
              </a:rPr>
              <a:t>ОХР…НЯТЬ</a:t>
            </a:r>
          </a:p>
          <a:p>
            <a:r>
              <a:rPr lang="ru-RU" sz="4000" dirty="0" smtClean="0">
                <a:latin typeface="Georgia" pitchFamily="18" charset="0"/>
              </a:rPr>
              <a:t>СМ…ТРЕТЬ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428604"/>
            <a:ext cx="347723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ЗВ…НИТЬ</a:t>
            </a:r>
          </a:p>
          <a:p>
            <a:r>
              <a:rPr lang="ru-RU" sz="4000" dirty="0" smtClean="0">
                <a:latin typeface="Georgia" pitchFamily="18" charset="0"/>
              </a:rPr>
              <a:t>Г…РЕВАТЬ</a:t>
            </a:r>
          </a:p>
          <a:p>
            <a:r>
              <a:rPr lang="ru-RU" sz="4000" dirty="0" smtClean="0">
                <a:latin typeface="Georgia" pitchFamily="18" charset="0"/>
              </a:rPr>
              <a:t>ПОБ…ДИТЬ</a:t>
            </a:r>
          </a:p>
          <a:p>
            <a:r>
              <a:rPr lang="ru-RU" sz="4000" dirty="0" smtClean="0">
                <a:latin typeface="Georgia" pitchFamily="18" charset="0"/>
              </a:rPr>
              <a:t>ПОД…РИТЬ</a:t>
            </a:r>
          </a:p>
          <a:p>
            <a:r>
              <a:rPr lang="ru-RU" sz="4000" dirty="0" smtClean="0">
                <a:latin typeface="Georgia" pitchFamily="18" charset="0"/>
              </a:rPr>
              <a:t>ПЛЯСАТЬ</a:t>
            </a:r>
          </a:p>
          <a:p>
            <a:r>
              <a:rPr lang="ru-RU" sz="4000" dirty="0" smtClean="0">
                <a:latin typeface="Georgia" pitchFamily="18" charset="0"/>
              </a:rPr>
              <a:t>Т…НЦЕВАТЬ</a:t>
            </a:r>
          </a:p>
          <a:p>
            <a:r>
              <a:rPr lang="ru-RU" sz="4000" dirty="0" smtClean="0">
                <a:latin typeface="Georgia" pitchFamily="18" charset="0"/>
              </a:rPr>
              <a:t>К…ЧАТЬ</a:t>
            </a:r>
          </a:p>
          <a:p>
            <a:r>
              <a:rPr lang="ru-RU" sz="4000" dirty="0" smtClean="0">
                <a:latin typeface="Georgia" pitchFamily="18" charset="0"/>
              </a:rPr>
              <a:t>СТОРОЖИТЬ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617438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404664"/>
            <a:ext cx="7920880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ГЛАГ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724343"/>
            <a:ext cx="801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ГЛАГОЛ(ПРОШ.ВР)-ГЛАГОЛ(НАСТ.ВР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9223" y="2348880"/>
            <a:ext cx="8345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Georgia" pitchFamily="18" charset="0"/>
              </a:rPr>
              <a:t>БР</a:t>
            </a:r>
            <a:r>
              <a:rPr lang="ru-RU" sz="7200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7200" dirty="0" smtClean="0">
                <a:latin typeface="Georgia" pitchFamily="18" charset="0"/>
              </a:rPr>
              <a:t>ДИЛ-БР</a:t>
            </a:r>
            <a:r>
              <a:rPr lang="ru-RU" sz="7200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7200" dirty="0" smtClean="0">
                <a:latin typeface="Georgia" pitchFamily="18" charset="0"/>
              </a:rPr>
              <a:t>ДИТ</a:t>
            </a:r>
            <a:endParaRPr lang="ru-RU" sz="7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0361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0"/>
            <a:ext cx="6322565" cy="7817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Georgia" pitchFamily="18" charset="0"/>
              </a:rPr>
              <a:t>СК…КАЛ      </a:t>
            </a:r>
            <a:r>
              <a:rPr lang="ru-RU" sz="4400" dirty="0" smtClean="0">
                <a:latin typeface="Georgia" pitchFamily="18" charset="0"/>
              </a:rPr>
              <a:t> Д…РИЛ     </a:t>
            </a:r>
          </a:p>
          <a:p>
            <a:r>
              <a:rPr lang="ru-RU" sz="4400" dirty="0" smtClean="0">
                <a:latin typeface="Georgia" pitchFamily="18" charset="0"/>
              </a:rPr>
              <a:t>Н…СИЛ       СПР…СИЛ</a:t>
            </a:r>
          </a:p>
          <a:p>
            <a:r>
              <a:rPr lang="ru-RU" sz="4400" dirty="0" smtClean="0">
                <a:latin typeface="Georgia" pitchFamily="18" charset="0"/>
              </a:rPr>
              <a:t>ХВ…ЛИЛ      Т…ЩИЛ</a:t>
            </a:r>
          </a:p>
          <a:p>
            <a:r>
              <a:rPr lang="ru-RU" sz="4400" dirty="0" smtClean="0">
                <a:latin typeface="Georgia" pitchFamily="18" charset="0"/>
              </a:rPr>
              <a:t>Ц…НИЛ</a:t>
            </a:r>
          </a:p>
          <a:p>
            <a:r>
              <a:rPr lang="ru-RU" sz="4400" dirty="0" smtClean="0">
                <a:latin typeface="Georgia" pitchFamily="18" charset="0"/>
              </a:rPr>
              <a:t>П…ХАЛ   </a:t>
            </a:r>
          </a:p>
          <a:p>
            <a:r>
              <a:rPr lang="ru-RU" sz="4400" dirty="0" smtClean="0">
                <a:latin typeface="Georgia" pitchFamily="18" charset="0"/>
              </a:rPr>
              <a:t>УТ…НУЛ</a:t>
            </a:r>
          </a:p>
          <a:p>
            <a:r>
              <a:rPr lang="ru-RU" sz="4400" dirty="0" smtClean="0">
                <a:latin typeface="Georgia" pitchFamily="18" charset="0"/>
              </a:rPr>
              <a:t>ЗАП…ХЛО </a:t>
            </a:r>
          </a:p>
          <a:p>
            <a:r>
              <a:rPr lang="ru-RU" sz="4400" dirty="0" smtClean="0">
                <a:latin typeface="Georgia" pitchFamily="18" charset="0"/>
              </a:rPr>
              <a:t>ПОТ…НУЛ</a:t>
            </a:r>
          </a:p>
          <a:p>
            <a:endParaRPr lang="ru-RU" sz="4400" dirty="0" smtClean="0">
              <a:latin typeface="Georgia" pitchFamily="18" charset="0"/>
            </a:endParaRPr>
          </a:p>
          <a:p>
            <a:endParaRPr lang="ru-RU" sz="4400" dirty="0" smtClean="0">
              <a:latin typeface="Georgia" pitchFamily="18" charset="0"/>
            </a:endParaRPr>
          </a:p>
          <a:p>
            <a:endParaRPr lang="ru-RU" sz="44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99645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79712" y="692696"/>
            <a:ext cx="5400600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79712" y="836712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Georgia" pitchFamily="18" charset="0"/>
              </a:rPr>
              <a:t>ЕД.Ч-МН.Ч</a:t>
            </a:r>
            <a:endParaRPr lang="ru-RU" sz="72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2468563"/>
            <a:ext cx="83645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555308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287129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Georgia" pitchFamily="18" charset="0"/>
              </a:rPr>
              <a:t>З…МЛЯ    </a:t>
            </a:r>
          </a:p>
          <a:p>
            <a:r>
              <a:rPr lang="ru-RU" sz="4400" dirty="0" smtClean="0">
                <a:latin typeface="Georgia" pitchFamily="18" charset="0"/>
              </a:rPr>
              <a:t>В…ДА</a:t>
            </a:r>
          </a:p>
          <a:p>
            <a:r>
              <a:rPr lang="ru-RU" sz="4400" dirty="0" smtClean="0">
                <a:latin typeface="Georgia" pitchFamily="18" charset="0"/>
              </a:rPr>
              <a:t>З…МА</a:t>
            </a:r>
          </a:p>
          <a:p>
            <a:r>
              <a:rPr lang="ru-RU" sz="4400" dirty="0" smtClean="0">
                <a:latin typeface="Georgia" pitchFamily="18" charset="0"/>
              </a:rPr>
              <a:t>СТ…НА</a:t>
            </a:r>
          </a:p>
          <a:p>
            <a:r>
              <a:rPr lang="ru-RU" sz="4400" dirty="0" smtClean="0">
                <a:latin typeface="Georgia" pitchFamily="18" charset="0"/>
              </a:rPr>
              <a:t>В…СНА</a:t>
            </a:r>
          </a:p>
          <a:p>
            <a:r>
              <a:rPr lang="ru-RU" sz="4400" dirty="0" smtClean="0">
                <a:latin typeface="Georgia" pitchFamily="18" charset="0"/>
              </a:rPr>
              <a:t>Р…КА</a:t>
            </a:r>
          </a:p>
          <a:p>
            <a:r>
              <a:rPr lang="ru-RU" sz="4400" dirty="0" smtClean="0">
                <a:latin typeface="Georgia" pitchFamily="18" charset="0"/>
              </a:rPr>
              <a:t>ТР…ВА</a:t>
            </a:r>
          </a:p>
          <a:p>
            <a:r>
              <a:rPr lang="ru-RU" sz="4400" dirty="0" smtClean="0">
                <a:latin typeface="Georgia" pitchFamily="18" charset="0"/>
              </a:rPr>
              <a:t>К…ЗА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271582"/>
            <a:ext cx="292895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Georgia" pitchFamily="18" charset="0"/>
              </a:rPr>
              <a:t>СТР…НА</a:t>
            </a:r>
          </a:p>
          <a:p>
            <a:r>
              <a:rPr lang="ru-RU" sz="4400" dirty="0" smtClean="0">
                <a:latin typeface="Georgia" pitchFamily="18" charset="0"/>
              </a:rPr>
              <a:t>…ВЦА</a:t>
            </a:r>
          </a:p>
          <a:p>
            <a:r>
              <a:rPr lang="ru-RU" sz="4400" dirty="0" smtClean="0">
                <a:latin typeface="Georgia" pitchFamily="18" charset="0"/>
              </a:rPr>
              <a:t>СК…ЛА</a:t>
            </a:r>
          </a:p>
          <a:p>
            <a:r>
              <a:rPr lang="ru-RU" sz="4400" dirty="0" smtClean="0">
                <a:latin typeface="Georgia" pitchFamily="18" charset="0"/>
              </a:rPr>
              <a:t>Г…РА</a:t>
            </a:r>
          </a:p>
          <a:p>
            <a:r>
              <a:rPr lang="ru-RU" sz="4400" dirty="0" smtClean="0">
                <a:latin typeface="Georgia" pitchFamily="18" charset="0"/>
              </a:rPr>
              <a:t>Р…СА </a:t>
            </a:r>
          </a:p>
          <a:p>
            <a:r>
              <a:rPr lang="ru-RU" sz="4400" dirty="0" smtClean="0">
                <a:latin typeface="Georgia" pitchFamily="18" charset="0"/>
              </a:rPr>
              <a:t>ТР…ПА</a:t>
            </a:r>
          </a:p>
          <a:p>
            <a:r>
              <a:rPr lang="ru-RU" sz="4400" dirty="0" smtClean="0">
                <a:latin typeface="Georgia" pitchFamily="18" charset="0"/>
              </a:rPr>
              <a:t>К…СА</a:t>
            </a:r>
          </a:p>
          <a:p>
            <a:r>
              <a:rPr lang="ru-RU" sz="4400" dirty="0" smtClean="0">
                <a:latin typeface="Georgia" pitchFamily="18" charset="0"/>
              </a:rPr>
              <a:t>П…СЬМО</a:t>
            </a: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12429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19672" y="281876"/>
            <a:ext cx="6468437" cy="11079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281876"/>
            <a:ext cx="6468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atin typeface="Georgia" pitchFamily="18" charset="0"/>
              </a:rPr>
              <a:t>МН.Ч  -   ЕД.Ч</a:t>
            </a:r>
            <a:endParaRPr lang="ru-RU" sz="66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940" y="2878087"/>
            <a:ext cx="6885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Georgia" pitchFamily="18" charset="0"/>
              </a:rPr>
              <a:t>СЛ</a:t>
            </a:r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r>
              <a:rPr lang="ru-RU" sz="7200" dirty="0" smtClean="0">
                <a:latin typeface="Georgia" pitchFamily="18" charset="0"/>
              </a:rPr>
              <a:t>НЫ-СЛ</a:t>
            </a:r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r>
              <a:rPr lang="ru-RU" sz="7200" dirty="0" smtClean="0">
                <a:latin typeface="Georgia" pitchFamily="18" charset="0"/>
              </a:rPr>
              <a:t>Н</a:t>
            </a:r>
            <a:endParaRPr lang="ru-RU" sz="7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209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3570" y="642918"/>
            <a:ext cx="2900153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СЛ…ВА</a:t>
            </a:r>
          </a:p>
          <a:p>
            <a:r>
              <a:rPr lang="ru-RU" sz="4800" dirty="0" smtClean="0">
                <a:latin typeface="Georgia" pitchFamily="18" charset="0"/>
              </a:rPr>
              <a:t>ЦВ..ТЫ</a:t>
            </a:r>
          </a:p>
          <a:p>
            <a:r>
              <a:rPr lang="ru-RU" sz="4800" dirty="0" smtClean="0">
                <a:latin typeface="Georgia" pitchFamily="18" charset="0"/>
              </a:rPr>
              <a:t>ГР…БЫ</a:t>
            </a:r>
          </a:p>
          <a:p>
            <a:r>
              <a:rPr lang="ru-RU" sz="4800" dirty="0" smtClean="0">
                <a:latin typeface="Georgia" pitchFamily="18" charset="0"/>
              </a:rPr>
              <a:t>ГР…ЧИ</a:t>
            </a:r>
          </a:p>
          <a:p>
            <a:r>
              <a:rPr lang="ru-RU" sz="4800" dirty="0" smtClean="0">
                <a:latin typeface="Georgia" pitchFamily="18" charset="0"/>
              </a:rPr>
              <a:t>М…ХА</a:t>
            </a:r>
          </a:p>
          <a:p>
            <a:r>
              <a:rPr lang="ru-RU" sz="4800" dirty="0" smtClean="0">
                <a:latin typeface="Georgia" pitchFamily="18" charset="0"/>
              </a:rPr>
              <a:t>Н…ЖИ</a:t>
            </a:r>
          </a:p>
          <a:p>
            <a:r>
              <a:rPr lang="ru-RU" sz="4800" dirty="0" smtClean="0">
                <a:latin typeface="Georgia" pitchFamily="18" charset="0"/>
              </a:rPr>
              <a:t>Х…ЛОДА</a:t>
            </a:r>
          </a:p>
          <a:p>
            <a:r>
              <a:rPr lang="ru-RU" sz="4800" dirty="0" smtClean="0">
                <a:latin typeface="Georgia" pitchFamily="18" charset="0"/>
              </a:rPr>
              <a:t>Д…ЛА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785794"/>
            <a:ext cx="3159839" cy="4515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ЗВ…РЬКИ</a:t>
            </a:r>
          </a:p>
          <a:p>
            <a:r>
              <a:rPr lang="ru-RU" sz="4800" dirty="0" smtClean="0">
                <a:latin typeface="Georgia" pitchFamily="18" charset="0"/>
              </a:rPr>
              <a:t>М…СТЫ</a:t>
            </a:r>
          </a:p>
          <a:p>
            <a:r>
              <a:rPr lang="ru-RU" sz="4800" dirty="0" smtClean="0">
                <a:latin typeface="Georgia" pitchFamily="18" charset="0"/>
              </a:rPr>
              <a:t>Р…ДЫ</a:t>
            </a:r>
          </a:p>
          <a:p>
            <a:r>
              <a:rPr lang="ru-RU" sz="4800" dirty="0" smtClean="0">
                <a:latin typeface="Georgia" pitchFamily="18" charset="0"/>
              </a:rPr>
              <a:t>П…СЬМО</a:t>
            </a: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 smtClean="0">
              <a:latin typeface="Georgia" pitchFamily="18" charset="0"/>
            </a:endParaRPr>
          </a:p>
          <a:p>
            <a:endParaRPr lang="ru-RU" sz="4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60110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1800" y="620688"/>
            <a:ext cx="26642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55776" y="485325"/>
            <a:ext cx="324036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Georgia" pitchFamily="18" charset="0"/>
              </a:rPr>
              <a:t>Е - Ё</a:t>
            </a:r>
            <a:endParaRPr lang="ru-RU" sz="88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161" y="3513832"/>
            <a:ext cx="89098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Georgia" pitchFamily="18" charset="0"/>
              </a:rPr>
              <a:t>ЗВ</a:t>
            </a:r>
            <a:r>
              <a:rPr lang="ru-RU" sz="8000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8000" dirty="0" smtClean="0">
                <a:latin typeface="Georgia" pitchFamily="18" charset="0"/>
              </a:rPr>
              <a:t>ЗДА-ЗВ</a:t>
            </a:r>
            <a:r>
              <a:rPr lang="ru-RU" sz="8000" dirty="0" smtClean="0">
                <a:solidFill>
                  <a:srgbClr val="C00000"/>
                </a:solidFill>
                <a:latin typeface="Georgia" pitchFamily="18" charset="0"/>
              </a:rPr>
              <a:t>Ё</a:t>
            </a:r>
            <a:r>
              <a:rPr lang="ru-RU" sz="8000" dirty="0" smtClean="0">
                <a:latin typeface="Georgia" pitchFamily="18" charset="0"/>
              </a:rPr>
              <a:t>ЗДЫ</a:t>
            </a:r>
            <a:endParaRPr lang="ru-RU" sz="8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965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1335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ПЧ…ЛА                                  ЗВ…ЗДА</a:t>
            </a:r>
          </a:p>
          <a:p>
            <a:r>
              <a:rPr lang="ru-RU" sz="3600" dirty="0" smtClean="0">
                <a:latin typeface="Georgia" pitchFamily="18" charset="0"/>
              </a:rPr>
              <a:t>ГН…ЗДО                               ОЗ…РО</a:t>
            </a:r>
          </a:p>
          <a:p>
            <a:r>
              <a:rPr lang="ru-RU" sz="3600" dirty="0" smtClean="0">
                <a:latin typeface="Georgia" pitchFamily="18" charset="0"/>
              </a:rPr>
              <a:t>В…СЛО                                  СТ…КЛО</a:t>
            </a:r>
          </a:p>
          <a:p>
            <a:r>
              <a:rPr lang="ru-RU" sz="3600" dirty="0" smtClean="0">
                <a:latin typeface="Georgia" pitchFamily="18" charset="0"/>
              </a:rPr>
              <a:t>Т…ПЛО                                  В…ДРО</a:t>
            </a:r>
          </a:p>
          <a:p>
            <a:r>
              <a:rPr lang="ru-RU" sz="3600" dirty="0" smtClean="0">
                <a:latin typeface="Georgia" pitchFamily="18" charset="0"/>
              </a:rPr>
              <a:t>Ж…ЛТЕТЬ                          Т…МНОТА</a:t>
            </a:r>
          </a:p>
          <a:p>
            <a:r>
              <a:rPr lang="ru-RU" sz="3600" dirty="0" smtClean="0">
                <a:latin typeface="Georgia" pitchFamily="18" charset="0"/>
              </a:rPr>
              <a:t>М…ДОВЫЙ                         Ч…РНЕТЬ</a:t>
            </a:r>
          </a:p>
          <a:p>
            <a:r>
              <a:rPr lang="ru-RU" sz="3600" dirty="0" smtClean="0">
                <a:latin typeface="Georgia" pitchFamily="18" charset="0"/>
              </a:rPr>
              <a:t>Т…ПЛЕТЬ</a:t>
            </a:r>
          </a:p>
          <a:p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3900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11760" y="287509"/>
            <a:ext cx="3960440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1760" y="287509"/>
            <a:ext cx="4022255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Georgia" pitchFamily="18" charset="0"/>
              </a:rPr>
              <a:t>КОРЕНЬ</a:t>
            </a:r>
            <a:endParaRPr lang="ru-RU" sz="7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92896"/>
            <a:ext cx="85651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Georgia" pitchFamily="18" charset="0"/>
              </a:rPr>
              <a:t>САД</a:t>
            </a:r>
            <a:r>
              <a:rPr lang="ru-RU" sz="8000" dirty="0" smtClean="0">
                <a:latin typeface="Georgia" pitchFamily="18" charset="0"/>
              </a:rPr>
              <a:t>ОВНИК-</a:t>
            </a:r>
            <a:r>
              <a:rPr lang="ru-RU" sz="8000" dirty="0" smtClean="0">
                <a:solidFill>
                  <a:srgbClr val="C00000"/>
                </a:solidFill>
                <a:latin typeface="Georgia" pitchFamily="18" charset="0"/>
              </a:rPr>
              <a:t>САД</a:t>
            </a:r>
            <a:endParaRPr lang="ru-RU" sz="80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9436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329449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К…ТЁНОК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 Л…СНОЙ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СВ…СТУН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СН…ГОВИК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В…ЧЕРНИЙ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Л…НТЯЙ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ГР…БНОЙ 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В…РХУШКА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ЗВ…РЁК   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СВ…ТИТЬ  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ГР…ЗНУЛЯ   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БЛ…НОК   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72066" y="117693"/>
            <a:ext cx="322395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К…РМИТЬ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С…ЛИТЬ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С…РИТЬ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Ш…ГАТЬ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КР…ЧАТЬ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СТ…НАТЬ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СВ…СТЕТЬ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Б…ЙЦЫ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К…ФЕЙНИК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СТ…ЛОВАЯ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Б…ЛЬНИЦА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Г…СТИНИЦА</a:t>
            </a:r>
            <a:endParaRPr lang="ru-RU" sz="3600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7261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195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19</cp:revision>
  <dcterms:created xsi:type="dcterms:W3CDTF">2012-11-23T09:15:13Z</dcterms:created>
  <dcterms:modified xsi:type="dcterms:W3CDTF">2012-11-24T18:06:22Z</dcterms:modified>
</cp:coreProperties>
</file>