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52" r:id="rId1"/>
  </p:sldMasterIdLst>
  <p:notesMasterIdLst>
    <p:notesMasterId r:id="rId24"/>
  </p:notesMasterIdLst>
  <p:sldIdLst>
    <p:sldId id="267" r:id="rId2"/>
    <p:sldId id="268" r:id="rId3"/>
    <p:sldId id="286" r:id="rId4"/>
    <p:sldId id="260" r:id="rId5"/>
    <p:sldId id="269" r:id="rId6"/>
    <p:sldId id="270" r:id="rId7"/>
    <p:sldId id="271" r:id="rId8"/>
    <p:sldId id="272" r:id="rId9"/>
    <p:sldId id="273" r:id="rId10"/>
    <p:sldId id="275" r:id="rId11"/>
    <p:sldId id="274" r:id="rId12"/>
    <p:sldId id="285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7" r:id="rId21"/>
    <p:sldId id="263" r:id="rId22"/>
    <p:sldId id="288" r:id="rId23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ОМ" initials="Д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4" autoAdjust="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B3485-84EC-465C-AB94-B1E23E3F6E02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94615A-102A-442E-9EA5-EA7010FAF8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 dir="in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023B581-6D0D-4084-A79A-532A228F0735}" type="datetimeFigureOut">
              <a:rPr lang="ru-RU" smtClean="0"/>
              <a:pPr/>
              <a:t>16.05.2012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AAF8BA6-1D64-4205-8CA5-1CC204070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53" r:id="rId1"/>
    <p:sldLayoutId id="2147484454" r:id="rId2"/>
    <p:sldLayoutId id="2147484455" r:id="rId3"/>
    <p:sldLayoutId id="2147484456" r:id="rId4"/>
    <p:sldLayoutId id="2147484457" r:id="rId5"/>
    <p:sldLayoutId id="2147484458" r:id="rId6"/>
    <p:sldLayoutId id="2147484459" r:id="rId7"/>
    <p:sldLayoutId id="2147484460" r:id="rId8"/>
    <p:sldLayoutId id="2147484461" r:id="rId9"/>
    <p:sldLayoutId id="2147484462" r:id="rId10"/>
    <p:sldLayoutId id="2147484463" r:id="rId11"/>
  </p:sldLayoutIdLst>
  <p:transition spd="slow">
    <p:zoom dir="in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417266"/>
          </a:xfrm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Прозвенел уже звонок,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Начинается урок.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на парте все в порядке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Ручки, книжки и тетрадки.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Ножки – вместе,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Спинки – ровно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 к уроку все готово!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472518" cy="420282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               «ЛИШНЕЕ СЛОВО»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1.спешишь,бродила,носили;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2.дышать, слышать, ТОНУТЬ; 3.пролетел,полёт, вылетел. 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3059812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714620"/>
            <a:ext cx="850112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ОСТАНОВКА </a:t>
            </a:r>
          </a:p>
          <a:p>
            <a:endParaRPr lang="ru-RU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</a:rPr>
              <a:t> «ПРОВЕРЯЙКА»         </a:t>
            </a:r>
          </a:p>
          <a:p>
            <a:endParaRPr lang="ru-RU" sz="4000" dirty="0" smtClean="0"/>
          </a:p>
          <a:p>
            <a:endParaRPr lang="ru-RU" sz="4000" dirty="0" smtClean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914400" y="285728"/>
            <a:ext cx="7772400" cy="2263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endParaRPr lang="ru-RU" sz="2800" dirty="0"/>
          </a:p>
        </p:txBody>
      </p:sp>
      <p:pic>
        <p:nvPicPr>
          <p:cNvPr id="4" name="Содержимое 5" descr="39358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0"/>
            <a:ext cx="8715404" cy="6715148"/>
          </a:xfrm>
        </p:spPr>
      </p:pic>
      <p:sp>
        <p:nvSpPr>
          <p:cNvPr id="5" name="Прямоугольник 4"/>
          <p:cNvSpPr/>
          <p:nvPr/>
        </p:nvSpPr>
        <p:spPr>
          <a:xfrm>
            <a:off x="928662" y="785794"/>
            <a:ext cx="73581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10000"/>
                  </a:schemeClr>
                </a:solidFill>
              </a:rPr>
              <a:t>Чудный месяц май. В тенистом и влажном лесу растет ландыш. Все мы любим этот нежный цветок с тонким запахом. Приятно смотреть на белые колокольчики. Ландыш - редкий подарок весны.</a:t>
            </a:r>
            <a:endParaRPr lang="ru-RU" sz="40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4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2743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</a:rPr>
              <a:t>«ИСПРАВЛЯЙКА»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ПИСЬМО  ОТ  НЕЗНАЙКИ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idx="4294967295"/>
          </p:nvPr>
        </p:nvSpPr>
        <p:spPr>
          <a:xfrm>
            <a:off x="785813" y="1784350"/>
            <a:ext cx="8358187" cy="45720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    </a:t>
            </a:r>
            <a:r>
              <a:rPr lang="ru-RU" sz="2000" dirty="0" smtClean="0"/>
              <a:t>ДАРОГИЕ  РИБЯТА!</a:t>
            </a:r>
          </a:p>
          <a:p>
            <a:pPr>
              <a:buNone/>
            </a:pPr>
            <a:r>
              <a:rPr lang="ru-RU" sz="2000" dirty="0" smtClean="0"/>
              <a:t> </a:t>
            </a:r>
            <a:r>
              <a:rPr lang="ru-RU" sz="2800" dirty="0" smtClean="0"/>
              <a:t>М</a:t>
            </a:r>
            <a:r>
              <a:rPr lang="ru-RU" sz="2000" dirty="0" smtClean="0"/>
              <a:t>НЕ   НРАВЯТЬСЯ  ВАШЫ  ИГРЫ  НО  Я НИЧЕГО  НЕЗНАЮ </a:t>
            </a:r>
          </a:p>
          <a:p>
            <a:pPr>
              <a:buNone/>
            </a:pPr>
            <a:r>
              <a:rPr lang="ru-RU" sz="2000" dirty="0" smtClean="0"/>
              <a:t> ПРО ГЛАГОЛ.</a:t>
            </a:r>
            <a:r>
              <a:rPr lang="ru-RU" sz="2800" dirty="0" smtClean="0"/>
              <a:t>П</a:t>
            </a:r>
            <a:r>
              <a:rPr lang="ru-RU" sz="2000" dirty="0" smtClean="0"/>
              <a:t>АМАГИТЕ МНЕ,ПОЖАЛУЙСТА, ВЫПОЛНИТЬ ЗАДАНИЯ. </a:t>
            </a:r>
            <a:r>
              <a:rPr lang="ru-RU" sz="2800" dirty="0" smtClean="0"/>
              <a:t>К</a:t>
            </a:r>
            <a:r>
              <a:rPr lang="ru-RU" sz="2000" dirty="0" smtClean="0"/>
              <a:t>АК ХАРАШО КОГДА МНОГО </a:t>
            </a:r>
          </a:p>
          <a:p>
            <a:pPr>
              <a:buNone/>
            </a:pPr>
            <a:r>
              <a:rPr lang="ru-RU" sz="2000" dirty="0" smtClean="0"/>
              <a:t>                 ЗНАЕШ! </a:t>
            </a:r>
          </a:p>
          <a:p>
            <a:pPr>
              <a:buNone/>
            </a:pPr>
            <a:r>
              <a:rPr lang="ru-RU" sz="2000" dirty="0" smtClean="0"/>
              <a:t>                                       НЕЗНАЙКА </a:t>
            </a:r>
            <a:endParaRPr lang="ru-RU" sz="2000" dirty="0"/>
          </a:p>
        </p:txBody>
      </p:sp>
      <p:pic>
        <p:nvPicPr>
          <p:cNvPr id="13" name="Picture 9" descr="Картинка 3 из 64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3429000"/>
            <a:ext cx="201295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7028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8800" dirty="0" smtClean="0">
                <a:solidFill>
                  <a:schemeClr val="tx2">
                    <a:lumMod val="75000"/>
                  </a:schemeClr>
                </a:solidFill>
              </a:rPr>
              <a:t> «ОТДЫХАЙКА»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059944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</a:t>
            </a: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</a:rPr>
              <a:t>«ДУМАЙКА»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5274390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Образуйте от данных слов глаголы 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            неопределённой формы 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Зелёный  -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Нарядный -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Чёрный -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Метла  -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Печёный -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Морозный -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 Переплёт –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4885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</a:t>
            </a:r>
            <a:br>
              <a:rPr lang="ru-RU" dirty="0" smtClean="0"/>
            </a:br>
            <a:r>
              <a:rPr lang="ru-RU" dirty="0" smtClean="0"/>
              <a:t>   </a:t>
            </a:r>
            <a: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  <a:b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  <a:t> «ЗАПОМИНАЙКА»</a:t>
            </a:r>
            <a:endParaRPr lang="ru-RU" sz="7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12064"/>
            <a:ext cx="8572528" cy="5488704"/>
          </a:xfrm>
        </p:spPr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r>
              <a:rPr lang="ru-RU" b="1" dirty="0" smtClean="0"/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Определите спряжение глаголов,  выделите окончания. 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Поспеш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– людей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насмеш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…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ш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Кто вперёд смотр…т, тот далеко вид…т. 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Правда в огне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не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гор…т и в воде  (не) тон…т.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63158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Интересная часть речи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 русском языке живет.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Кто что делает расскажет: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Чертит, пишет иль поет,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Вышивает или пашет,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Или забивает гол,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Варит, жарит, моет , чистит-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Все расскажет нам глагол !!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Он лицо имеет, время, 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Вид  ,конечно, и спряженье,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 не слишком он «высовывается»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С другими частями речи согласовывается!</a:t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4609158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Поспеш</a:t>
            </a:r>
            <a:r>
              <a:rPr lang="ru-RU" dirty="0" err="1" smtClean="0">
                <a:solidFill>
                  <a:srgbClr val="FF0000"/>
                </a:solidFill>
              </a:rPr>
              <a:t>И</a:t>
            </a:r>
            <a:r>
              <a:rPr lang="ru-RU" dirty="0" err="1" smtClean="0">
                <a:solidFill>
                  <a:schemeClr val="tx1"/>
                </a:solidFill>
              </a:rPr>
              <a:t>ш</a:t>
            </a:r>
            <a:r>
              <a:rPr lang="ru-RU" dirty="0" err="1" smtClean="0">
                <a:solidFill>
                  <a:srgbClr val="FF0000"/>
                </a:solidFill>
              </a:rPr>
              <a:t>Ь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> – людей </a:t>
            </a:r>
            <a:r>
              <a:rPr lang="ru-RU" dirty="0" err="1" smtClean="0">
                <a:solidFill>
                  <a:schemeClr val="tx1"/>
                </a:solidFill>
              </a:rPr>
              <a:t>насмеш</a:t>
            </a:r>
            <a:r>
              <a:rPr lang="ru-RU" dirty="0" err="1" smtClean="0">
                <a:solidFill>
                  <a:srgbClr val="FF0000"/>
                </a:solidFill>
              </a:rPr>
              <a:t>И</a:t>
            </a:r>
            <a:r>
              <a:rPr lang="ru-RU" dirty="0" err="1" smtClean="0">
                <a:solidFill>
                  <a:schemeClr val="tx1"/>
                </a:solidFill>
              </a:rPr>
              <a:t>ш</a:t>
            </a:r>
            <a:r>
              <a:rPr lang="ru-RU" dirty="0" err="1" smtClean="0">
                <a:solidFill>
                  <a:srgbClr val="FF0000"/>
                </a:solidFill>
              </a:rPr>
              <a:t>Ь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Кто вперёд смотр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т</a:t>
            </a:r>
            <a:r>
              <a:rPr lang="ru-RU" dirty="0" smtClean="0">
                <a:solidFill>
                  <a:srgbClr val="FF0000"/>
                </a:solidFill>
              </a:rPr>
              <a:t> (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, тот далеко вид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т.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Правда в огне </a:t>
            </a:r>
            <a:r>
              <a:rPr lang="ru-RU" dirty="0" smtClean="0">
                <a:solidFill>
                  <a:srgbClr val="FF0000"/>
                </a:solidFill>
              </a:rPr>
              <a:t>не</a:t>
            </a:r>
            <a:r>
              <a:rPr lang="ru-RU" dirty="0" smtClean="0">
                <a:solidFill>
                  <a:schemeClr val="tx1"/>
                </a:solidFill>
              </a:rPr>
              <a:t> гор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>
                <a:solidFill>
                  <a:schemeClr val="tx1"/>
                </a:solidFill>
              </a:rPr>
              <a:t>т</a:t>
            </a:r>
            <a:r>
              <a:rPr lang="ru-RU" dirty="0" smtClean="0">
                <a:solidFill>
                  <a:srgbClr val="FF0000"/>
                </a:solidFill>
              </a:rPr>
              <a:t> (</a:t>
            </a:r>
            <a:r>
              <a:rPr lang="en-US" dirty="0" smtClean="0">
                <a:solidFill>
                  <a:srgbClr val="FF0000"/>
                </a:solidFill>
              </a:rPr>
              <a:t>II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 и в воде  </a:t>
            </a:r>
            <a:r>
              <a:rPr lang="ru-RU" dirty="0" smtClean="0">
                <a:solidFill>
                  <a:srgbClr val="FF0000"/>
                </a:solidFill>
              </a:rPr>
              <a:t>не</a:t>
            </a:r>
            <a:r>
              <a:rPr lang="ru-RU" dirty="0" smtClean="0">
                <a:solidFill>
                  <a:schemeClr val="tx1"/>
                </a:solidFill>
              </a:rPr>
              <a:t> тон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>
                <a:solidFill>
                  <a:schemeClr val="tx1"/>
                </a:solidFill>
              </a:rPr>
              <a:t>т</a:t>
            </a:r>
            <a:r>
              <a:rPr lang="ru-RU" dirty="0" smtClean="0">
                <a:solidFill>
                  <a:srgbClr val="FF0000"/>
                </a:solidFill>
              </a:rPr>
              <a:t> (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2357430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38186" y="1928802"/>
            <a:ext cx="5857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43116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498863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ОСТАНОВКА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7300" dirty="0" smtClean="0">
                <a:solidFill>
                  <a:schemeClr val="tx2">
                    <a:lumMod val="75000"/>
                  </a:schemeClr>
                </a:solidFill>
              </a:rPr>
              <a:t>«ЗАПОМИНАЙКА»</a:t>
            </a:r>
            <a:endParaRPr lang="ru-RU" sz="73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1285860"/>
            <a:ext cx="7242048" cy="378621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СПАСИБО ЗА УРОК!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ЖЕЛАЮ    УДАЧИ!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ЗАОЧНОЕ ПУТЕШЕСТВИЕ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« ГОРОД </a:t>
            </a:r>
          </a:p>
          <a:p>
            <a:r>
              <a:rPr lang="ru-RU" sz="4000" dirty="0" smtClean="0"/>
              <a:t>ГЛАГОЛЬСК»</a:t>
            </a:r>
          </a:p>
          <a:p>
            <a:endParaRPr lang="ru-RU" sz="4000" dirty="0"/>
          </a:p>
        </p:txBody>
      </p:sp>
      <p:pic>
        <p:nvPicPr>
          <p:cNvPr id="6" name="Рисунок 5" descr="Закат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2486" r="12486"/>
          <a:stretch>
            <a:fillRect/>
          </a:stretch>
        </p:blipFill>
        <p:spPr/>
      </p:pic>
    </p:spTree>
  </p:cSld>
  <p:clrMapOvr>
    <a:masterClrMapping/>
  </p:clrMapOvr>
  <p:transition spd="slow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     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МАРШРУТНЫЙ ЛИСТ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5643578"/>
            <a:ext cx="4143404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cs typeface="Times New Roman" pitchFamily="18" charset="0"/>
              </a:rPr>
              <a:t>Вспоминаем</a:t>
            </a:r>
            <a:endParaRPr lang="ru-RU" sz="2400" u="sng" dirty="0" smtClean="0">
              <a:solidFill>
                <a:srgbClr val="00B0F0"/>
              </a:solidFill>
            </a:endParaRPr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Время , число , род, спряжение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57422" y="4572008"/>
            <a:ext cx="4643470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0" hangingPunct="0"/>
            <a:r>
              <a:rPr lang="ru-RU" sz="2400" b="1" i="1" u="sng" dirty="0" smtClean="0">
                <a:ln w="50800"/>
                <a:solidFill>
                  <a:schemeClr val="bg1">
                    <a:shade val="50000"/>
                  </a:schemeClr>
                </a:solidFill>
                <a:cs typeface="Times New Roman" pitchFamily="18" charset="0"/>
              </a:rPr>
              <a:t>Закрепляем  умения определять:</a:t>
            </a:r>
            <a:endParaRPr lang="ru-RU" sz="2400" b="1" u="sng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algn="ctr" eaLnBrk="0" hangingPunct="0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cs typeface="Times New Roman" pitchFamily="18" charset="0"/>
              </a:rPr>
              <a:t>Время   число 	 род  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  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cs typeface="Times New Roman" pitchFamily="18" charset="0"/>
              </a:rPr>
              <a:t>спряжение 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14744" y="3571876"/>
            <a:ext cx="4143404" cy="1000132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cs typeface="Times New Roman" pitchFamily="18" charset="0"/>
              </a:rPr>
              <a:t>Проверяю сам</a:t>
            </a:r>
            <a:endParaRPr lang="ru-RU" sz="2400" u="sng" dirty="0" smtClean="0">
              <a:solidFill>
                <a:srgbClr val="00B0F0"/>
              </a:solidFill>
            </a:endParaRPr>
          </a:p>
          <a:p>
            <a:pPr algn="ctr" eaLnBrk="0" hangingPunct="0"/>
            <a:r>
              <a:rPr lang="ru-RU" b="1" i="1" dirty="0" smtClean="0">
                <a:cs typeface="Times New Roman" pitchFamily="18" charset="0"/>
              </a:rPr>
              <a:t>свои умения определять:</a:t>
            </a:r>
            <a:endParaRPr lang="ru-RU" sz="700" dirty="0" smtClean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Время , число ,род , спряжение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500562" y="2428868"/>
            <a:ext cx="3786214" cy="11430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cs typeface="Times New Roman" pitchFamily="18" charset="0"/>
              </a:rPr>
              <a:t> </a:t>
            </a:r>
            <a:endParaRPr lang="ru-RU" sz="800" b="1" dirty="0" smtClean="0">
              <a:ln w="50800"/>
              <a:solidFill>
                <a:schemeClr val="bg1">
                  <a:shade val="50000"/>
                </a:schemeClr>
              </a:solidFill>
            </a:endParaRPr>
          </a:p>
          <a:p>
            <a:pPr eaLnBrk="0" hangingPunct="0"/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i="1" u="sng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Проверяет учитель</a:t>
            </a:r>
          </a:p>
          <a:p>
            <a:pPr eaLnBrk="0" hangingPunct="0"/>
            <a:r>
              <a:rPr lang="ru-RU" b="1" i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мои умения   определять:</a:t>
            </a:r>
            <a:endParaRPr lang="ru-RU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</a:endParaRPr>
          </a:p>
          <a:p>
            <a:pPr algn="ctr" eaLnBrk="0" hangingPunct="0"/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</a:rPr>
              <a:t>Время , ч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исло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</a:rPr>
              <a:t>, 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</a:rPr>
              <a:t> ,</a:t>
            </a:r>
            <a:r>
              <a:rPr lang="ru-RU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00694" y="1428736"/>
            <a:ext cx="3500462" cy="100013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smtClean="0">
                <a:cs typeface="Times New Roman" pitchFamily="18" charset="0"/>
              </a:rPr>
              <a:t>Подводим  итоги </a:t>
            </a:r>
          </a:p>
          <a:p>
            <a:pPr algn="ctr"/>
            <a:r>
              <a:rPr lang="ru-RU" sz="2400" b="1" u="sng" dirty="0" smtClean="0">
                <a:cs typeface="Times New Roman" pitchFamily="18" charset="0"/>
              </a:rPr>
              <a:t>работы </a:t>
            </a:r>
            <a:endParaRPr lang="ru-RU" sz="2400" u="sng" dirty="0" smtClean="0">
              <a:solidFill>
                <a:srgbClr val="00B0F0"/>
              </a:solidFill>
            </a:endParaRPr>
          </a:p>
          <a:p>
            <a:pPr algn="ctr" eaLnBrk="0" hangingPunct="0"/>
            <a:endParaRPr lang="ru-RU" sz="700" dirty="0" smtClean="0"/>
          </a:p>
        </p:txBody>
      </p:sp>
      <p:sp>
        <p:nvSpPr>
          <p:cNvPr id="15" name="Выгнутая вверх стрелка 14"/>
          <p:cNvSpPr/>
          <p:nvPr/>
        </p:nvSpPr>
        <p:spPr>
          <a:xfrm>
            <a:off x="928662" y="4714884"/>
            <a:ext cx="1285884" cy="71438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2357422" y="3714752"/>
            <a:ext cx="1143008" cy="857256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3500430" y="2643182"/>
            <a:ext cx="857256" cy="6429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верх стрелка 17"/>
          <p:cNvSpPr/>
          <p:nvPr/>
        </p:nvSpPr>
        <p:spPr>
          <a:xfrm>
            <a:off x="4786314" y="1571612"/>
            <a:ext cx="571504" cy="64294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5" grpId="0" animBg="1"/>
      <p:bldP spid="6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КАРТА УСПЕШНОСТИ  РАБОТЫ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786058"/>
          <a:ext cx="7715303" cy="195612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49515"/>
                <a:gridCol w="1007899"/>
                <a:gridCol w="1028707"/>
                <a:gridCol w="1690019"/>
                <a:gridCol w="1175665"/>
                <a:gridCol w="1763498"/>
              </a:tblGrid>
              <a:tr h="97806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ВРЕМЯ</a:t>
                      </a:r>
                      <a:br>
                        <a:rPr lang="ru-RU" sz="1400" dirty="0" smtClean="0"/>
                      </a:br>
                      <a:r>
                        <a:rPr lang="ru-RU" sz="1400" dirty="0" smtClean="0"/>
                        <a:t>ГЛАГОЛА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    ЛИЦО</a:t>
                      </a:r>
                    </a:p>
                    <a:p>
                      <a:r>
                        <a:rPr lang="ru-RU" sz="1400" dirty="0" smtClean="0"/>
                        <a:t>ГЛАГОЛА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ВИД</a:t>
                      </a:r>
                    </a:p>
                    <a:p>
                      <a:r>
                        <a:rPr lang="ru-RU" sz="1400" dirty="0" smtClean="0"/>
                        <a:t>ГЛАГОЛА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НЕОПРЕДЕЛЕННАЯ</a:t>
                      </a:r>
                    </a:p>
                    <a:p>
                      <a:r>
                        <a:rPr lang="ru-RU" sz="1200" dirty="0" smtClean="0"/>
                        <a:t>форма глагола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СПРЯЖЕНИЕ</a:t>
                      </a:r>
                    </a:p>
                    <a:p>
                      <a:r>
                        <a:rPr lang="ru-RU" sz="1200" baseline="0" dirty="0" smtClean="0"/>
                        <a:t>     </a:t>
                      </a:r>
                      <a:r>
                        <a:rPr lang="ru-RU" sz="1200" dirty="0" smtClean="0"/>
                        <a:t>ГЛАГОЛА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МОРФОЛОГИЧЕСКИЙ</a:t>
                      </a:r>
                    </a:p>
                    <a:p>
                      <a:r>
                        <a:rPr lang="ru-RU" sz="1200" baseline="0" dirty="0" smtClean="0"/>
                        <a:t> РАЗБОР</a:t>
                      </a:r>
                      <a:r>
                        <a:rPr lang="ru-RU" sz="1200" dirty="0" smtClean="0"/>
                        <a:t> </a:t>
                      </a:r>
                      <a:endParaRPr lang="ru-RU" sz="1200" dirty="0"/>
                    </a:p>
                  </a:txBody>
                  <a:tcPr/>
                </a:tc>
              </a:tr>
              <a:tr h="9780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Овал 5"/>
          <p:cNvSpPr/>
          <p:nvPr/>
        </p:nvSpPr>
        <p:spPr>
          <a:xfrm>
            <a:off x="1714480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643174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000496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429256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929454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642910" y="4071942"/>
            <a:ext cx="285752" cy="485772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1071538" y="5286388"/>
            <a:ext cx="285752" cy="285752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071538" y="5715016"/>
            <a:ext cx="285752" cy="28575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571604" y="528638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отлично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571604" y="571501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хорошо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1071538" y="6215082"/>
            <a:ext cx="285752" cy="35719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1571604" y="62150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плохо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357166"/>
            <a:ext cx="7772400" cy="50006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</a:t>
            </a:r>
            <a:br>
              <a:rPr lang="ru-RU" dirty="0" smtClean="0"/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ОСТАНОВКА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</a:rPr>
              <a:t>«СЛОВОЗНАЙКА»</a:t>
            </a:r>
            <a:r>
              <a:rPr lang="ru-RU" sz="9600" dirty="0" smtClean="0"/>
              <a:t/>
            </a:r>
            <a:br>
              <a:rPr lang="ru-RU" sz="9600" dirty="0" smtClean="0"/>
            </a:br>
            <a:endParaRPr lang="ru-RU" sz="9600" dirty="0"/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943880" cy="3345564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ПРЕЗЕНТАЦИЯ –</a:t>
            </a:r>
            <a:b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 представление.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143116"/>
            <a:ext cx="80010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071678"/>
            <a:ext cx="8501122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0" dirty="0" smtClean="0"/>
              <a:t>  </a:t>
            </a:r>
          </a:p>
          <a:p>
            <a:r>
              <a:rPr lang="ru-RU" sz="7200" dirty="0" smtClean="0">
                <a:solidFill>
                  <a:schemeClr val="tx2">
                    <a:lumMod val="75000"/>
                  </a:schemeClr>
                </a:solidFill>
              </a:rPr>
              <a:t>«ВСПОМИНАЙКА»</a:t>
            </a:r>
            <a:endParaRPr lang="ru-RU" sz="7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5345828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8000" dirty="0" smtClean="0">
                <a:solidFill>
                  <a:schemeClr val="tx2">
                    <a:lumMod val="75000"/>
                  </a:schemeClr>
                </a:solidFill>
              </a:rPr>
              <a:t>«ВЫБИРАЙКА»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2571744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ОСТАНОВКА</a:t>
            </a:r>
          </a:p>
        </p:txBody>
      </p:sp>
    </p:spTree>
  </p:cSld>
  <p:clrMapOvr>
    <a:masterClrMapping/>
  </p:clrMapOvr>
  <p:transition spd="slow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1047</TotalTime>
  <Words>198</Words>
  <Application>Microsoft Office PowerPoint</Application>
  <PresentationFormat>Экран (4:3)</PresentationFormat>
  <Paragraphs>66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Изящная</vt:lpstr>
      <vt:lpstr> Прозвенел уже звонок, Начинается урок.  И на парте все в порядке Ручки, книжки и тетрадки. Ножки – вместе, Спинки – ровно И к уроку все готово! </vt:lpstr>
      <vt:lpstr>Интересная часть речи В русском языке живет. Кто что делает расскажет: Чертит, пишет иль поет, Вышивает или пашет, Или забивает гол, Варит, жарит, моет , чистит- Все расскажет нам глагол !! Он лицо имеет, время,  Вид  ,конечно, и спряженье, И не слишком он «высовывается» С другими частями речи согласовывается!   </vt:lpstr>
      <vt:lpstr>ЗАОЧНОЕ ПУТЕШЕСТВИЕ</vt:lpstr>
      <vt:lpstr>       МАРШРУТНЫЙ ЛИСТ </vt:lpstr>
      <vt:lpstr>  КАРТА УСПЕШНОСТИ  РАБОТЫ</vt:lpstr>
      <vt:lpstr>          ОСТАНОВКА   «СЛОВОЗНАЙКА» </vt:lpstr>
      <vt:lpstr>     ПРЕЗЕНТАЦИЯ –  представление.  </vt:lpstr>
      <vt:lpstr>  </vt:lpstr>
      <vt:lpstr>       «ВЫБИРАЙКА» </vt:lpstr>
      <vt:lpstr>               «ЛИШНЕЕ СЛОВО» 1.спешишь,бродила,носили; 2.дышать, слышать, ТОНУТЬ; 3.пролетел,полёт, вылетел.  </vt:lpstr>
      <vt:lpstr> </vt:lpstr>
      <vt:lpstr> </vt:lpstr>
      <vt:lpstr>        ОСТАНОВКА   «ИСПРАВЛЯЙКА»</vt:lpstr>
      <vt:lpstr>    ПИСЬМО  ОТ  НЕЗНАЙКИ</vt:lpstr>
      <vt:lpstr>    ОСТАНОВКА    «ОТДЫХАЙКА»</vt:lpstr>
      <vt:lpstr>     ОСТАНОВКА       «ДУМАЙКА»</vt:lpstr>
      <vt:lpstr>  Образуйте от данных слов глаголы                 неопределённой формы     Зелёный  -    Нарядный -    Чёрный -   Метла  -    Печёный -    Морозный -    Переплёт –      </vt:lpstr>
      <vt:lpstr>        ОСТАНОВКА   «ЗАПОМИНАЙКА»</vt:lpstr>
      <vt:lpstr> Определите спряжение глаголов,  выделите окончания.    Поспеш…ш – людей насмеш…ш. Кто вперёд смотр…т, тот далеко вид…т.  Правда в огне (не) гор…т и в воде  (не) тон…т.  </vt:lpstr>
      <vt:lpstr>ПоспешИшЬ(II)  – людей насмешИшЬ.(II)  Кто вперёд смотрит (II), тот далеко видит. (II)  Правда в огне не горит (II) и в воде  не тонет (I).</vt:lpstr>
      <vt:lpstr>       ОСТАНОВКА    «ЗАПОМИНАЙКА»</vt:lpstr>
      <vt:lpstr>СПАСИБО ЗА УРОК!   ЖЕЛАЮ    УДАЧИ!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– ПРОЕКТ </dc:title>
  <dc:creator>ДОМ</dc:creator>
  <cp:lastModifiedBy>ДОМ</cp:lastModifiedBy>
  <cp:revision>104</cp:revision>
  <dcterms:created xsi:type="dcterms:W3CDTF">2012-05-05T18:36:04Z</dcterms:created>
  <dcterms:modified xsi:type="dcterms:W3CDTF">2012-05-16T15:12:51Z</dcterms:modified>
</cp:coreProperties>
</file>