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3" r:id="rId5"/>
    <p:sldId id="267" r:id="rId6"/>
    <p:sldId id="264" r:id="rId7"/>
    <p:sldId id="258" r:id="rId8"/>
    <p:sldId id="265" r:id="rId9"/>
    <p:sldId id="260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9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86;&#1085;&#1082;&#1091;&#1088;&#1089;\&#1080;&#1089;&#1087;&#1088;&#1072;&#1074;&#1100;%20&#1086;&#1096;&#1080;&#1073;&#1082;&#1080;.wav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86;&#1085;&#1082;&#1091;&#1088;&#1089;\&#1085;&#1072;&#1081;&#1076;&#1080;.wav" TargetMode="Externa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gif"/><Relationship Id="rId5" Type="http://schemas.openxmlformats.org/officeDocument/2006/relationships/image" Target="../media/image14.gif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86;&#1085;&#1082;&#1091;&#1088;&#1089;\&#1074;&#1089;&#1090;&#1072;&#1074;&#1100;%20&#1087;&#1088;&#1086;&#1087;&#1091;&#1097;&#1077;&#1085;&#1085;&#1099;&#1077;%20&#1073;&#1091;&#1082;&#1074;&#1099;.wav" TargetMode="Externa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34846" y="620688"/>
            <a:ext cx="1521371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Игровые упражнения</a:t>
            </a:r>
          </a:p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по русскому языку на тему:</a:t>
            </a:r>
          </a:p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«Правописание слов с парным </a:t>
            </a:r>
          </a:p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согласным».</a:t>
            </a:r>
          </a:p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класс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7971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Выполнила учитель начальных классов </a:t>
            </a:r>
          </a:p>
          <a:p>
            <a:pPr algn="ctr"/>
            <a:r>
              <a:rPr lang="ru-RU" sz="2400" dirty="0" smtClean="0"/>
              <a:t>ГБОУ СОШ №1167 г.Москвы </a:t>
            </a:r>
          </a:p>
          <a:p>
            <a:pPr algn="ctr"/>
            <a:r>
              <a:rPr lang="ru-RU" sz="2400" dirty="0" err="1" smtClean="0"/>
              <a:t>Щавелева</a:t>
            </a:r>
            <a:r>
              <a:rPr lang="ru-RU" sz="2400" dirty="0" smtClean="0"/>
              <a:t> Е.А.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волшебная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>
            <a:hlinkClick r:id="" action="ppaction://hlinkshowjump?jump=nextslide">
              <a:snd r:embed="rId3" name="chimes.wav"/>
            </a:hlinkClick>
            <a:hlinkHover r:id="" action="ppaction://hlinkshowjump?jump=nextslide">
              <a:snd r:embed="rId3" name="chimes.wav"/>
            </a:hlinkHover>
          </p:cNvPr>
          <p:cNvSpPr txBox="1"/>
          <p:nvPr/>
        </p:nvSpPr>
        <p:spPr>
          <a:xfrm>
            <a:off x="4860032" y="5486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скаска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сильный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168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дожть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уские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сапошки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глаткая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5091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дорошка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исправь ошиб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волшебная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486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ска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сильный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>
            <a:hlinkHover r:id="" action="ppaction://hlinkshowjump?jump=nextslide">
              <a:snd r:embed="rId2" name="chimes.wav"/>
            </a:hlinkHover>
          </p:cNvPr>
          <p:cNvSpPr txBox="1"/>
          <p:nvPr/>
        </p:nvSpPr>
        <p:spPr>
          <a:xfrm>
            <a:off x="3275856" y="19168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дожть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уские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сапошки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глаткая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5091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дорошка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волшебная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486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ска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сильный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168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дож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hlinkClick r:id="" action="ppaction://hlinkshowjump?jump=nextslide"/>
            <a:hlinkHover r:id="" action="ppaction://hlinkshowjump?jump=nextslide">
              <a:snd r:embed="rId2" name="chimes.wav"/>
            </a:hlinkHover>
          </p:cNvPr>
          <p:cNvSpPr txBox="1"/>
          <p:nvPr/>
        </p:nvSpPr>
        <p:spPr>
          <a:xfrm>
            <a:off x="1763688" y="328498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уские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сапошки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глаткая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5091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дорошка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волшебная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486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ска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сильный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168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дож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кие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hlinkHover r:id="" action="ppaction://hlinkshowjump?jump=nextslide">
              <a:snd r:embed="rId2" name="chimes.wav"/>
            </a:hlinkHover>
          </p:cNvPr>
          <p:cNvSpPr txBox="1"/>
          <p:nvPr/>
        </p:nvSpPr>
        <p:spPr>
          <a:xfrm>
            <a:off x="3851920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сапошки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глаткая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5091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дорошка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волшебная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486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ска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сильный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168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дож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кие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сапо</a:t>
            </a:r>
            <a:r>
              <a:rPr lang="ru-RU" sz="4800" b="1" dirty="0" smtClean="0">
                <a:solidFill>
                  <a:srgbClr val="C00000"/>
                </a:solidFill>
              </a:rPr>
              <a:t>ж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>
            <a:hlinkHover r:id="" action="ppaction://hlinkshowjump?jump=nextslide">
              <a:snd r:embed="rId2" name="chimes.wav"/>
            </a:hlinkHover>
          </p:cNvPr>
          <p:cNvSpPr txBox="1"/>
          <p:nvPr/>
        </p:nvSpPr>
        <p:spPr>
          <a:xfrm>
            <a:off x="467544" y="450912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глаткая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5091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дорошка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волшебная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486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ска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сильный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168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дож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кие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сапо</a:t>
            </a:r>
            <a:r>
              <a:rPr lang="ru-RU" sz="4800" b="1" dirty="0" smtClean="0">
                <a:solidFill>
                  <a:srgbClr val="C00000"/>
                </a:solidFill>
              </a:rPr>
              <a:t>ж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гла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hlinkHover r:id="" action="ppaction://hlinkshowjump?jump=nextslide">
              <a:snd r:embed="rId2" name="chimes.wav"/>
            </a:hlinkHover>
          </p:cNvPr>
          <p:cNvSpPr txBox="1"/>
          <p:nvPr/>
        </p:nvSpPr>
        <p:spPr>
          <a:xfrm>
            <a:off x="2987824" y="45091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дорошка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волшебная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486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ска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сильный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168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дож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кие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сапо</a:t>
            </a:r>
            <a:r>
              <a:rPr lang="ru-RU" sz="4800" b="1" dirty="0" smtClean="0">
                <a:solidFill>
                  <a:srgbClr val="C00000"/>
                </a:solidFill>
              </a:rPr>
              <a:t>ж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гла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5091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доро</a:t>
            </a:r>
            <a:r>
              <a:rPr lang="ru-RU" sz="4800" b="1" dirty="0" smtClean="0">
                <a:solidFill>
                  <a:srgbClr val="C00000"/>
                </a:solidFill>
              </a:rPr>
              <a:t>ж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1475656" y="1484784"/>
            <a:ext cx="2016224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час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лако 2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995936" y="620688"/>
            <a:ext cx="2016224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бант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Облако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995936" y="3284984"/>
            <a:ext cx="3024336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карандаш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лако 4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6660232" y="1844824"/>
            <a:ext cx="2016224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сапог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лако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39552" y="3429000"/>
            <a:ext cx="2304256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рюкзак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найд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-0.06597 0.01944 -0.11493 0.06828 -0.11493 0.10763 C -0.11493 0.14351 -0.06701 0.17037 -0.00295 0.17037 C 0.06094 0.17037 0.11493 0.14351 0.11493 0.10763 C 0.11493 0.06828 0.05903 0.05879 -0.00503 0.08495 C -0.06805 0.11458 -0.11493 0.16365 -0.11493 0.1993 C -0.11493 0.23564 -0.06597 0.26527 -0.00295 0.26527 C 0.06094 0.26527 0.11493 0.23564 0.11493 0.1993 C 0.11493 0.16365 0.05903 0.15393 -0.00399 0.17986 C -0.06805 0.20601 -0.11493 0.25509 -0.11493 0.29143 C -0.11493 0.33055 -0.06597 0.36018 -0.00208 0.36018 C 0.06094 0.36018 0.11493 0.33055 0.11493 0.29143 C 0.11493 0.25856 0.05903 0.24884 -0.00399 0.27152 C -0.06701 0.29791 -0.11493 0.35 -0.11493 0.38634 C -0.11493 0.42245 -0.06493 0.45185 -0.00208 0.45185 C 0.06302 0.45185 0.11493 0.42245 0.11493 0.38634 C 0.11493 0.35 0.06007 0.34004 -0.00295 0.36643 C -0.06597 0.39282 -0.11493 0.44236 -0.11493 0.47777 C -0.11493 0.51736 -0.06493 0.54328 -0.00104 0.54328 C 0.06302 0.54328 0.11493 0.51365 0.11493 0.47777 C 0.11493 0.44236 0.06007 0.43194 -0.00295 0.4581 C -0.06597 0.48402 -0.11493 0.53726 -0.11493 0.56944 C -0.11493 0.60601 -0.06406 0.63495 -0.00104 0.63495 C 0.06302 0.63495 0.11493 0.60601 0.11493 0.56944 C 0.11493 0.53726 0.06094 0.52685 -0.00295 0.55 C -0.06597 0.57638 -0.11493 0.62847 -0.11493 0.66435 C -0.11493 0.69745 -0.06406 0.72986 -1.66667E-6 0.72986 C 0.06406 0.72986 0.11493 0.70092 0.11493 0.66435 C 0.11493 0.62847 0.06094 0.61898 -0.00208 0.64537 C -0.06493 0.67129 -0.11597 0.72037 -0.11493 0.75671 C -0.11406 0.79236 -0.06406 0.81898 -1.66667E-6 0.81898 C 0.06406 0.81898 0.11493 0.78912 0.11493 0.75301 C 0.11493 0.72037 0.06302 0.71041 -1.66667E-6 0.74027 " pathEditMode="relative" rAng="0" ptsTypes="ffffffffffffffff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4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2555776" y="620688"/>
            <a:ext cx="2016224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стриж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лако 2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67544" y="2420888"/>
            <a:ext cx="2016224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хлеб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Облако 3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1979712" y="4149080"/>
            <a:ext cx="2016224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мороз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лако 4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220072" y="2852936"/>
            <a:ext cx="2232248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жираф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лако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796136" y="548680"/>
            <a:ext cx="2016224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герб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C -0.06597 0.01481 -0.11493 0.05185 -0.11493 0.08148 C -0.11493 0.10856 -0.06701 0.1287 -0.00295 0.1287 C 0.06094 0.1287 0.11493 0.10856 0.11493 0.08148 C 0.11493 0.05185 0.05903 0.04444 -0.00503 0.06435 C -0.06805 0.08657 -0.11493 0.12384 -0.11493 0.15092 C -0.11493 0.17847 -0.06597 0.20069 -0.00295 0.20069 C 0.06094 0.20069 0.11493 0.17847 0.11493 0.15092 C 0.11493 0.12384 0.05903 0.11643 -0.00399 0.13634 C -0.06805 0.15578 -0.11493 0.19305 -0.11493 0.2206 C -0.11493 0.25023 -0.06597 0.27268 -0.00208 0.27268 C 0.06094 0.27268 0.11493 0.25023 0.11493 0.2206 C 0.11493 0.1956 0.05903 0.18819 -0.00399 0.20555 C -0.06701 0.22546 -0.11493 0.26481 -0.11493 0.29236 C -0.11493 0.31944 -0.06493 0.34189 -0.00208 0.34189 C 0.06302 0.34189 0.11493 0.31944 0.11493 0.29236 C 0.11493 0.26481 0.06007 0.2574 -0.00295 0.27731 C -0.06597 0.29699 -0.11493 0.33472 -0.11493 0.3618 C -0.11493 0.39143 -0.06493 0.41111 -0.00104 0.41111 C 0.06302 0.41111 0.11493 0.38889 0.11493 0.3618 C 0.11493 0.33472 0.06007 0.32662 -0.00295 0.34652 C -0.06597 0.36643 -0.11493 0.40648 -0.11493 0.43102 C -0.11493 0.45856 -0.06406 0.48032 -0.00104 0.48032 C 0.06302 0.48032 0.11493 0.45856 0.11493 0.43102 C 0.11493 0.40648 0.06094 0.39861 -0.00295 0.41643 C -0.06597 0.43611 -0.11493 0.47569 -0.11493 0.50277 C -0.11493 0.52777 -0.06406 0.55231 -1.94444E-6 0.55231 C 0.06406 0.55231 0.11493 0.53032 0.11493 0.50277 C 0.11493 0.47569 0.06094 0.46828 -0.00208 0.48819 C -0.06493 0.50787 -0.11597 0.54514 -0.11493 0.57268 C -0.11406 0.59977 -0.06406 0.61967 -1.94444E-6 0.61967 C 0.06406 0.61967 0.11493 0.59699 0.11493 0.5699 C 0.11493 0.54514 0.06302 0.5375 -1.94444E-6 0.56018 " pathEditMode="relative" rAng="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DS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284984"/>
            <a:ext cx="3841012" cy="2659162"/>
          </a:xfrm>
          <a:prstGeom prst="rect">
            <a:avLst/>
          </a:prstGeom>
        </p:spPr>
      </p:pic>
      <p:pic>
        <p:nvPicPr>
          <p:cNvPr id="4" name="Рисунок 3" descr="143592089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32656"/>
            <a:ext cx="952500" cy="742950"/>
          </a:xfrm>
          <a:prstGeom prst="rect">
            <a:avLst/>
          </a:prstGeom>
        </p:spPr>
      </p:pic>
      <p:pic>
        <p:nvPicPr>
          <p:cNvPr id="5" name="Рисунок 4" descr="animacionnaja-kartinka-babochk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789040"/>
            <a:ext cx="1822286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152404">
            <a:off x="914679" y="1558205"/>
            <a:ext cx="6018497" cy="136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Молодец !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" name="Рисунок 7" descr="nasekomoe-21ппорб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3068960"/>
            <a:ext cx="1390650" cy="1009650"/>
          </a:xfrm>
          <a:prstGeom prst="rect">
            <a:avLst/>
          </a:prstGeom>
        </p:spPr>
      </p:pic>
      <p:pic>
        <p:nvPicPr>
          <p:cNvPr id="9" name="Рисунок 8" descr="nasekomoe-6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620688"/>
            <a:ext cx="1788790" cy="1788790"/>
          </a:xfrm>
          <a:prstGeom prst="rect">
            <a:avLst/>
          </a:prstGeom>
        </p:spPr>
      </p:pic>
      <p:pic>
        <p:nvPicPr>
          <p:cNvPr id="10" name="Рисунок 9" descr="143592089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2492896"/>
            <a:ext cx="952500" cy="742950"/>
          </a:xfrm>
          <a:prstGeom prst="rect">
            <a:avLst/>
          </a:prstGeom>
        </p:spPr>
      </p:pic>
      <p:pic>
        <p:nvPicPr>
          <p:cNvPr id="11" name="Рисунок 10" descr="143592089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0"/>
            <a:ext cx="952500" cy="74295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94431" y="630888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888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гара_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1052736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ж</a:t>
            </a:r>
            <a:endParaRPr lang="ru-RU" sz="6600" b="1" dirty="0"/>
          </a:p>
        </p:txBody>
      </p:sp>
      <p:sp>
        <p:nvSpPr>
          <p:cNvPr id="15" name="TextBox 14">
            <a:hlinkClick r:id="" action="ppaction://noaction">
              <a:snd r:embed="rId5" name="laser.wav"/>
            </a:hlinkClick>
          </p:cNvPr>
          <p:cNvSpPr txBox="1"/>
          <p:nvPr/>
        </p:nvSpPr>
        <p:spPr>
          <a:xfrm>
            <a:off x="6084168" y="306896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/>
              <a:t>ш</a:t>
            </a:r>
            <a:endParaRPr lang="ru-RU" sz="6600" b="1" dirty="0"/>
          </a:p>
        </p:txBody>
      </p:sp>
      <p:pic>
        <p:nvPicPr>
          <p:cNvPr id="6" name="вставь пропущенные букв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5319E-6 L -0.35052 0.13969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572000" cy="81253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Тип урока:</a:t>
            </a:r>
            <a:r>
              <a:rPr lang="ru-RU" dirty="0" smtClean="0"/>
              <a:t> Закрепление знаний и способов деятельности.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Цели урока: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Образовательные:</a:t>
            </a:r>
            <a:r>
              <a:rPr lang="ru-RU" dirty="0" smtClean="0"/>
              <a:t> учить различать на слух звонкие и глухие согласные; добиваться от детей осознания необходимости проверки как звонких, так и глухих согласных; обобщить знания о  различных способах проверки парных согласных в корне; закреплять умения давать характеристики звуков, знания об изученных орфограммах; формировать навык грамотного письма.</a:t>
            </a:r>
          </a:p>
          <a:p>
            <a:r>
              <a:rPr lang="ru-RU" i="1" dirty="0" smtClean="0"/>
              <a:t>Развивающие: </a:t>
            </a:r>
            <a:r>
              <a:rPr lang="ru-RU" dirty="0" smtClean="0"/>
              <a:t>развивать мыслительные операции, устную и письменную речь учащихся, развивать фонематический слух; работать над культурой речи учащихся, учить чётко и правильно выражать свои мысли.</a:t>
            </a:r>
          </a:p>
          <a:p>
            <a:r>
              <a:rPr lang="ru-RU" i="1" dirty="0" smtClean="0"/>
              <a:t>Воспитательные: </a:t>
            </a:r>
            <a:r>
              <a:rPr lang="ru-RU" dirty="0" smtClean="0"/>
              <a:t>воспитывать потребность в знаниях, воспитывать умение работать в коллективе, в парах, воспитывать чувства взаимопомощи, взаимоотношения. </a:t>
            </a:r>
          </a:p>
          <a:p>
            <a:r>
              <a:rPr lang="ru-RU" b="1" dirty="0" smtClean="0"/>
              <a:t>Оборудование:</a:t>
            </a:r>
            <a:r>
              <a:rPr lang="ru-RU" dirty="0" smtClean="0"/>
              <a:t>  таблица «Парные звонкие и глухие согласные», сигнальные веера с парными согласными, табличка со словом «автобус»; опорные слова для составления схем, картинки «автобус», карточки с заданиями для работы в группах, ИКТ.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03648" y="98072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гараж-  гаражи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prodazha-garazh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564904"/>
            <a:ext cx="4320480" cy="3240360"/>
          </a:xfrm>
          <a:prstGeom prst="rect">
            <a:avLst/>
          </a:prstGeom>
        </p:spPr>
      </p:pic>
      <p:pic>
        <p:nvPicPr>
          <p:cNvPr id="5" name="Рисунок 4" descr="61634302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356992"/>
            <a:ext cx="2286000" cy="304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03848" y="1988840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48264" y="2132856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48264" y="1988840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28184" y="1988840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2852936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спор_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5220072" y="4149080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д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412776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т</a:t>
            </a:r>
            <a:endParaRPr lang="ru-RU" sz="66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0518E-7 L -0.25973 0.2025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0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erobics_lady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89040"/>
            <a:ext cx="1362075" cy="1362075"/>
          </a:xfrm>
          <a:prstGeom prst="rect">
            <a:avLst/>
          </a:prstGeom>
        </p:spPr>
      </p:pic>
      <p:pic>
        <p:nvPicPr>
          <p:cNvPr id="4" name="Рисунок 3" descr="aerobics_lady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620688"/>
            <a:ext cx="1428750" cy="1304925"/>
          </a:xfrm>
          <a:prstGeom prst="rect">
            <a:avLst/>
          </a:prstGeom>
        </p:spPr>
      </p:pic>
      <p:pic>
        <p:nvPicPr>
          <p:cNvPr id="5" name="Рисунок 4" descr="aerobics_lady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25144"/>
            <a:ext cx="1362075" cy="1362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132856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chemeClr val="accent4">
                    <a:lumMod val="50000"/>
                  </a:schemeClr>
                </a:solidFill>
              </a:rPr>
              <a:t>спорт-спортивный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3808" y="3140968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08104" y="328498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08104" y="3140968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6056" y="3140968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4716016" y="4149080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ж</a:t>
            </a:r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12474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/>
              <a:t>ш</a:t>
            </a:r>
            <a:endParaRPr lang="ru-RU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492896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шала_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3071E-6 L -0.20868 0.1988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шалаш-  шалаши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19872" y="1772816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36296" y="1772816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236296" y="1916832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88224" y="1772816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067633b013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4680181" cy="3510136"/>
          </a:xfrm>
          <a:prstGeom prst="rect">
            <a:avLst/>
          </a:prstGeom>
        </p:spPr>
      </p:pic>
      <p:pic>
        <p:nvPicPr>
          <p:cNvPr id="15" name="Рисунок 14" descr="534619319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420888"/>
            <a:ext cx="942975" cy="1038225"/>
          </a:xfrm>
          <a:prstGeom prst="rect">
            <a:avLst/>
          </a:prstGeom>
        </p:spPr>
      </p:pic>
      <p:pic>
        <p:nvPicPr>
          <p:cNvPr id="16" name="Рисунок 15" descr="143592089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64704"/>
            <a:ext cx="952500" cy="742950"/>
          </a:xfrm>
          <a:prstGeom prst="rect">
            <a:avLst/>
          </a:prstGeom>
        </p:spPr>
      </p:pic>
      <p:pic>
        <p:nvPicPr>
          <p:cNvPr id="17" name="Рисунок 16" descr="534619319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284984"/>
            <a:ext cx="942975" cy="1038225"/>
          </a:xfrm>
          <a:prstGeom prst="rect">
            <a:avLst/>
          </a:prstGeom>
        </p:spPr>
      </p:pic>
      <p:pic>
        <p:nvPicPr>
          <p:cNvPr id="18" name="Рисунок 17" descr="143592089.jpg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60648"/>
            <a:ext cx="952500" cy="742950"/>
          </a:xfrm>
          <a:prstGeom prst="rect">
            <a:avLst/>
          </a:prstGeom>
        </p:spPr>
      </p:pic>
      <p:pic>
        <p:nvPicPr>
          <p:cNvPr id="19" name="Рисунок 18" descr="143592089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581128"/>
            <a:ext cx="952500" cy="7429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2492896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Поез_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58112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/>
              <a:t>д</a:t>
            </a:r>
            <a:endParaRPr lang="ru-RU" sz="6600" b="1" dirty="0"/>
          </a:p>
        </p:txBody>
      </p:sp>
      <p:sp>
        <p:nvSpPr>
          <p:cNvPr id="11" name="TextBox 10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5292080" y="1340768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т</a:t>
            </a:r>
            <a:endParaRPr lang="ru-RU" sz="66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1041 L -0.3151 -0.311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5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861048"/>
            <a:ext cx="2700136" cy="1602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556792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поезд- поезда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47864" y="2636912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940152" y="2636912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44208" y="2636912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44208" y="2852936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143592089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56992"/>
            <a:ext cx="952500" cy="742950"/>
          </a:xfrm>
          <a:prstGeom prst="rect">
            <a:avLst/>
          </a:prstGeom>
        </p:spPr>
      </p:pic>
      <p:pic>
        <p:nvPicPr>
          <p:cNvPr id="9" name="Рисунок 8" descr="143592089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908720"/>
            <a:ext cx="952500" cy="742950"/>
          </a:xfrm>
          <a:prstGeom prst="rect">
            <a:avLst/>
          </a:prstGeom>
        </p:spPr>
      </p:pic>
      <p:pic>
        <p:nvPicPr>
          <p:cNvPr id="10" name="Рисунок 9" descr="534619319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4664"/>
            <a:ext cx="942975" cy="103822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130</Words>
  <Application>Microsoft Office PowerPoint</Application>
  <PresentationFormat>Экран (4:3)</PresentationFormat>
  <Paragraphs>97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Щавелева</cp:lastModifiedBy>
  <cp:revision>65</cp:revision>
  <dcterms:created xsi:type="dcterms:W3CDTF">2012-02-03T15:02:53Z</dcterms:created>
  <dcterms:modified xsi:type="dcterms:W3CDTF">2012-11-27T11:49:25Z</dcterms:modified>
</cp:coreProperties>
</file>