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7048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Савичева Оксана Николаевна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Учитель </a:t>
            </a:r>
            <a:r>
              <a:rPr lang="ru-RU" sz="3200" b="1" dirty="0">
                <a:solidFill>
                  <a:srgbClr val="C00000"/>
                </a:solidFill>
              </a:rPr>
              <a:t>начальных классов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МБОУ  « СОШ  с. </a:t>
            </a:r>
            <a:r>
              <a:rPr lang="ru-RU" sz="3200" b="1" dirty="0" err="1">
                <a:solidFill>
                  <a:srgbClr val="C00000"/>
                </a:solidFill>
              </a:rPr>
              <a:t>Тавтиманово</a:t>
            </a:r>
            <a:r>
              <a:rPr lang="ru-RU" sz="3200" b="1" dirty="0">
                <a:solidFill>
                  <a:srgbClr val="C00000"/>
                </a:solidFill>
              </a:rPr>
              <a:t>» муниципального </a:t>
            </a:r>
            <a:r>
              <a:rPr lang="ru-RU" sz="3200" b="1" dirty="0" smtClean="0">
                <a:solidFill>
                  <a:srgbClr val="C00000"/>
                </a:solidFill>
              </a:rPr>
              <a:t>района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Иглинский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район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у</a:t>
            </a:r>
            <a:r>
              <a:rPr lang="ru-RU" sz="3200" b="1" dirty="0" smtClean="0">
                <a:solidFill>
                  <a:srgbClr val="C00000"/>
                </a:solidFill>
              </a:rPr>
              <a:t>рок русского языка</a:t>
            </a: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Тема:</a:t>
            </a:r>
            <a:r>
              <a:rPr lang="ru-RU" sz="3200" b="1" dirty="0">
                <a:solidFill>
                  <a:srgbClr val="FF0000"/>
                </a:solidFill>
              </a:rPr>
              <a:t> Три склонения 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имён существительных. Упражнения в определении склонения имён существительных.</a:t>
            </a:r>
          </a:p>
        </p:txBody>
      </p:sp>
    </p:spTree>
    <p:extLst>
      <p:ext uri="{BB962C8B-B14F-4D97-AF65-F5344CB8AC3E}">
        <p14:creationId xmlns:p14="http://schemas.microsoft.com/office/powerpoint/2010/main" val="254831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urizm.lib.ru/img/c/chuksin_n/kostroma/kos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620000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15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ovoport.ru/ovosh/morkov/morkov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17698"/>
            <a:ext cx="3385170" cy="559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29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ukrainemade.com/_product/50/49223/full-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53" y="764704"/>
            <a:ext cx="410445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01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6712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/>
              <a:t>Домашнее </a:t>
            </a:r>
            <a:r>
              <a:rPr lang="ru-RU" sz="4800" b="1" dirty="0" smtClean="0"/>
              <a:t>задание</a:t>
            </a:r>
          </a:p>
          <a:p>
            <a:endParaRPr lang="ru-RU" sz="4800" dirty="0"/>
          </a:p>
          <a:p>
            <a:r>
              <a:rPr lang="ru-RU" sz="4800" b="1" dirty="0"/>
              <a:t>Стр. 88-89 правило, упр. 167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32460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768" y="15660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20331" y="2057591"/>
            <a:ext cx="703225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6"/>
                </a:solidFill>
              </a:rPr>
              <a:t>стена, сверло, озеро;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37141" y="2545740"/>
            <a:ext cx="6800388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</a:rPr>
              <a:t>скворец, парта, звонок;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55753" y="2851853"/>
            <a:ext cx="5881418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accent5">
                    <a:lumMod val="75000"/>
                  </a:schemeClr>
                </a:solidFill>
              </a:rPr>
              <a:t>автобус, ночь, печь;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39614" y="3068960"/>
            <a:ext cx="584839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92D050"/>
                </a:solidFill>
              </a:rPr>
              <a:t>девочка, папа, стол;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59632" y="4115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259632" y="4115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92748" y="3395320"/>
            <a:ext cx="462133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7030A0"/>
                </a:solidFill>
              </a:rPr>
              <a:t>икра, небо, нос;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92748" y="3776846"/>
            <a:ext cx="684424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ракета, баран, конфета;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092748" y="3782431"/>
            <a:ext cx="592174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осень, книга, школа;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937141" y="980728"/>
            <a:ext cx="7698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66"/>
                </a:solidFill>
              </a:rPr>
              <a:t>Выпиши лишнее слово</a:t>
            </a:r>
          </a:p>
        </p:txBody>
      </p:sp>
    </p:spTree>
    <p:extLst>
      <p:ext uri="{BB962C8B-B14F-4D97-AF65-F5344CB8AC3E}">
        <p14:creationId xmlns:p14="http://schemas.microsoft.com/office/powerpoint/2010/main" val="331781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decel="100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build="allAtOnce"/>
      <p:bldP spid="8" grpId="0" build="allAtOnce"/>
      <p:bldP spid="9" grpId="0" build="allAtOnce"/>
      <p:bldP spid="12" grpId="0" build="allAtOnce"/>
      <p:bldP spid="13" grpId="0" build="allAtOnce"/>
      <p:bldP spid="1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7"/>
            <a:ext cx="77048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Calibri" pitchFamily="34" charset="0"/>
                <a:cs typeface="Calibri" pitchFamily="34" charset="0"/>
              </a:rPr>
              <a:t>Расставьте </a:t>
            </a:r>
            <a:r>
              <a:rPr lang="ru-RU" sz="4400" dirty="0">
                <a:latin typeface="Calibri" pitchFamily="34" charset="0"/>
                <a:cs typeface="Calibri" pitchFamily="34" charset="0"/>
              </a:rPr>
              <a:t>слова в нужном </a:t>
            </a:r>
            <a:r>
              <a:rPr lang="ru-RU" sz="4400" dirty="0" smtClean="0">
                <a:latin typeface="Calibri" pitchFamily="34" charset="0"/>
                <a:cs typeface="Calibri" pitchFamily="34" charset="0"/>
              </a:rPr>
              <a:t>порядке, как </a:t>
            </a:r>
            <a:r>
              <a:rPr lang="ru-RU" sz="4400" dirty="0">
                <a:latin typeface="Calibri" pitchFamily="34" charset="0"/>
                <a:cs typeface="Calibri" pitchFamily="34" charset="0"/>
              </a:rPr>
              <a:t>определить склонение </a:t>
            </a:r>
            <a:r>
              <a:rPr lang="ru-RU" sz="4400" dirty="0" smtClean="0">
                <a:latin typeface="Calibri" pitchFamily="34" charset="0"/>
                <a:cs typeface="Calibri" pitchFamily="34" charset="0"/>
              </a:rPr>
              <a:t>сущ. </a:t>
            </a:r>
            <a:r>
              <a:rPr lang="ru-RU" sz="4400" dirty="0">
                <a:latin typeface="Calibri" pitchFamily="34" charset="0"/>
                <a:cs typeface="Calibri" pitchFamily="34" charset="0"/>
              </a:rPr>
              <a:t>в </a:t>
            </a:r>
            <a:r>
              <a:rPr lang="ru-RU" sz="4400" dirty="0" err="1" smtClean="0">
                <a:latin typeface="Calibri" pitchFamily="34" charset="0"/>
                <a:cs typeface="Calibri" pitchFamily="34" charset="0"/>
              </a:rPr>
              <a:t>им.п</a:t>
            </a:r>
            <a:r>
              <a:rPr lang="ru-RU" sz="4400" dirty="0">
                <a:latin typeface="Calibri" pitchFamily="34" charset="0"/>
                <a:cs typeface="Calibri" pitchFamily="34" charset="0"/>
              </a:rPr>
              <a:t>. ед. </a:t>
            </a:r>
            <a:r>
              <a:rPr lang="ru-RU" sz="4400" dirty="0" smtClean="0">
                <a:latin typeface="Calibri" pitchFamily="34" charset="0"/>
                <a:cs typeface="Calibri" pitchFamily="34" charset="0"/>
              </a:rPr>
              <a:t>ч. :</a:t>
            </a:r>
            <a:endParaRPr lang="ru-RU" sz="4400" dirty="0">
              <a:latin typeface="Calibri" pitchFamily="34" charset="0"/>
              <a:cs typeface="Calibri" pitchFamily="34" charset="0"/>
            </a:endParaRPr>
          </a:p>
          <a:p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244111" y="3650893"/>
            <a:ext cx="31423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склонение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4221088"/>
            <a:ext cx="31438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окончание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8224" y="5301207"/>
            <a:ext cx="12234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род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3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462 -0.13102 L -0.59462 -0.381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67 0.1 L -0.1467 -0.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524 0.04861 L 0.43524 0.048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9969" y="1165394"/>
            <a:ext cx="115212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конь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30624" y="1220246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вода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4125473" y="1220246"/>
            <a:ext cx="914400" cy="457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Юра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02424" y="1220246"/>
            <a:ext cx="122413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земля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9969" y="2073160"/>
            <a:ext cx="103998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дочь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2060848"/>
            <a:ext cx="113042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море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2062785"/>
            <a:ext cx="144016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дядя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7292" y="2062785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стол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640" y="98072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813322" y="3657973"/>
            <a:ext cx="7417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Что общего между этими словами?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79969" y="2852937"/>
            <a:ext cx="2107855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солнышко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86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5071895"/>
            <a:ext cx="100811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конь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30624" y="5058606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вода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3815113" y="5058606"/>
            <a:ext cx="914400" cy="457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Юра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93196" y="5058606"/>
            <a:ext cx="122413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земля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60232" y="5058606"/>
            <a:ext cx="103998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дочь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28181" y="5720680"/>
            <a:ext cx="113042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море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5720680"/>
            <a:ext cx="120185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дядя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64699" y="5719433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стол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640" y="98072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573209"/>
              </p:ext>
            </p:extLst>
          </p:nvPr>
        </p:nvGraphicFramePr>
        <p:xfrm>
          <a:off x="755577" y="1397000"/>
          <a:ext cx="75608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520280"/>
                <a:gridCol w="252028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87089" y="1796509"/>
            <a:ext cx="133663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</a:rPr>
              <a:t>Сущ. </a:t>
            </a:r>
            <a:r>
              <a:rPr lang="ru-RU" sz="2000" b="1" dirty="0" smtClean="0">
                <a:solidFill>
                  <a:srgbClr val="00B050"/>
                </a:solidFill>
              </a:rPr>
              <a:t>ж. р. </a:t>
            </a:r>
            <a:r>
              <a:rPr lang="ru-RU" sz="2000" b="1" dirty="0">
                <a:solidFill>
                  <a:srgbClr val="00B050"/>
                </a:solidFill>
              </a:rPr>
              <a:t>–а, -я</a:t>
            </a:r>
          </a:p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141133" y="1835520"/>
            <a:ext cx="1216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B050"/>
                </a:solidFill>
              </a:rPr>
              <a:t>Сущ.м.р</a:t>
            </a:r>
            <a:r>
              <a:rPr lang="ru-RU" b="1" dirty="0">
                <a:solidFill>
                  <a:srgbClr val="00B050"/>
                </a:solidFill>
              </a:rPr>
              <a:t>. </a:t>
            </a:r>
            <a:r>
              <a:rPr lang="ru-RU" b="1" dirty="0" smtClean="0">
                <a:solidFill>
                  <a:srgbClr val="00B050"/>
                </a:solidFill>
              </a:rPr>
              <a:t>        –а  ,  -</a:t>
            </a:r>
            <a:r>
              <a:rPr lang="ru-RU" b="1" dirty="0">
                <a:solidFill>
                  <a:srgbClr val="00B050"/>
                </a:solidFill>
              </a:rPr>
              <a:t>я</a:t>
            </a:r>
            <a:endParaRPr lang="ru-RU" dirty="0">
              <a:solidFill>
                <a:srgbClr val="00B050"/>
              </a:solidFill>
            </a:endParaRPr>
          </a:p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348754" y="1807811"/>
            <a:ext cx="1245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Сущ.м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р.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60969" y="1772814"/>
            <a:ext cx="1179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Сущ.ср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–о , -е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5946163" y="1834776"/>
            <a:ext cx="24529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Сущ. ж. р. с</a:t>
            </a:r>
            <a:r>
              <a:rPr lang="ru-RU" b="1" dirty="0" smtClean="0">
                <a:solidFill>
                  <a:srgbClr val="00B0F0"/>
                </a:solidFill>
              </a:rPr>
              <a:t> мягким 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знаком на конце</a:t>
            </a:r>
            <a:endParaRPr lang="ru-RU" dirty="0">
              <a:solidFill>
                <a:srgbClr val="00B0F0"/>
              </a:solidFill>
            </a:endParaRPr>
          </a:p>
          <a:p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736832" y="2157941"/>
            <a:ext cx="156561" cy="18392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004989"/>
              </p:ext>
            </p:extLst>
          </p:nvPr>
        </p:nvGraphicFramePr>
        <p:xfrm>
          <a:off x="1691680" y="2151797"/>
          <a:ext cx="324036" cy="365760"/>
        </p:xfrm>
        <a:graphic>
          <a:graphicData uri="http://schemas.openxmlformats.org/drawingml/2006/table">
            <a:tbl>
              <a:tblPr/>
              <a:tblGrid>
                <a:gridCol w="324036"/>
              </a:tblGrid>
              <a:tr h="2221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745057"/>
              </p:ext>
            </p:extLst>
          </p:nvPr>
        </p:nvGraphicFramePr>
        <p:xfrm>
          <a:off x="1288473" y="2157941"/>
          <a:ext cx="291953" cy="365760"/>
        </p:xfrm>
        <a:graphic>
          <a:graphicData uri="http://schemas.openxmlformats.org/drawingml/2006/table">
            <a:tbl>
              <a:tblPr/>
              <a:tblGrid>
                <a:gridCol w="291953"/>
              </a:tblGrid>
              <a:tr h="288032">
                <a:tc>
                  <a:txBody>
                    <a:bodyPr/>
                    <a:lstStyle/>
                    <a:p>
                      <a:r>
                        <a:rPr lang="ru-RU" dirty="0" smtClean="0"/>
                        <a:t>    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060746"/>
              </p:ext>
            </p:extLst>
          </p:nvPr>
        </p:nvGraphicFramePr>
        <p:xfrm>
          <a:off x="2267744" y="2205848"/>
          <a:ext cx="262880" cy="365760"/>
        </p:xfrm>
        <a:graphic>
          <a:graphicData uri="http://schemas.openxmlformats.org/drawingml/2006/table">
            <a:tbl>
              <a:tblPr/>
              <a:tblGrid>
                <a:gridCol w="262880"/>
              </a:tblGrid>
              <a:tr h="1385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00613"/>
              </p:ext>
            </p:extLst>
          </p:nvPr>
        </p:nvGraphicFramePr>
        <p:xfrm>
          <a:off x="2749522" y="2193360"/>
          <a:ext cx="342442" cy="365760"/>
        </p:xfrm>
        <a:graphic>
          <a:graphicData uri="http://schemas.openxmlformats.org/drawingml/2006/table">
            <a:tbl>
              <a:tblPr/>
              <a:tblGrid>
                <a:gridCol w="342442"/>
              </a:tblGrid>
              <a:tr h="152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4946073" y="2092036"/>
          <a:ext cx="304800" cy="365760"/>
        </p:xfrm>
        <a:graphic>
          <a:graphicData uri="http://schemas.openxmlformats.org/drawingml/2006/table">
            <a:tbl>
              <a:tblPr/>
              <a:tblGrid>
                <a:gridCol w="304800"/>
              </a:tblGrid>
              <a:tr h="3463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747658"/>
              </p:ext>
            </p:extLst>
          </p:nvPr>
        </p:nvGraphicFramePr>
        <p:xfrm>
          <a:off x="5380140" y="2113561"/>
          <a:ext cx="304800" cy="365760"/>
        </p:xfrm>
        <a:graphic>
          <a:graphicData uri="http://schemas.openxmlformats.org/drawingml/2006/table">
            <a:tbl>
              <a:tblPr/>
              <a:tblGrid>
                <a:gridCol w="304800"/>
              </a:tblGrid>
              <a:tr h="304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96247" y="1314665"/>
            <a:ext cx="2561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склонение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8754" y="1350060"/>
            <a:ext cx="23921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Il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склонение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000868" y="1350060"/>
            <a:ext cx="22435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Ill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склонение</a:t>
            </a:r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17332" y="5711258"/>
            <a:ext cx="1883060" cy="466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солнышко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08 -0.10509 L -0.18108 -0.35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719 -0.02106 L -0.46719 -0.271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86 -0.1155 L -0.17986 -0.36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43 -0.11759 L 0.05243 -0.367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57 -0.2118 L -0.16857 -0.46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68 -0.02292 L 0.21268 -0.27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13 -0.21203 L 0.15313 -0.462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99 -0.1169 L -0.20399 -0.366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0.10509 L -0.00173 -0.3550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" grpId="0"/>
      <p:bldP spid="12" grpId="0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iptip.ru/base_prod/img/kapusta_belokochann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64719"/>
            <a:ext cx="6768752" cy="572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7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fw.org.ua/uploads/posts/2009-05/1243014479_p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20688"/>
            <a:ext cx="4790492" cy="568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55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aglamheyat.az/wp-content/uploads/%D1%8F%D0%B1%D0%BB%D0%BE%D0%BA%D0%B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87301"/>
            <a:ext cx="6322303" cy="569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17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oldiering.ru/other/geralgika/russia/other/medal_veteran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20688"/>
            <a:ext cx="3018848" cy="556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24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tudent.progmeistars.lv/2011_06%20Dvorjanov/images/m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23" y="1124744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28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thumb/a/ae/Koe_in_weiland_bij_Gorssel.JPG/275px-Koe_in_weiland_bij_Gorss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24" y="544193"/>
            <a:ext cx="7599800" cy="572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96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344</TotalTime>
  <Words>188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24</cp:revision>
  <dcterms:created xsi:type="dcterms:W3CDTF">2012-11-18T05:01:24Z</dcterms:created>
  <dcterms:modified xsi:type="dcterms:W3CDTF">2012-11-27T12:16:33Z</dcterms:modified>
</cp:coreProperties>
</file>