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24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quarter" idx="10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9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Согласные звонкие и глухие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537604" cy="47752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Шил-пыл</a:t>
            </a:r>
            <a:r>
              <a:rPr lang="ru-RU" dirty="0" smtClean="0"/>
              <a:t> у </a:t>
            </a:r>
            <a:r>
              <a:rPr lang="ru-RU" dirty="0" err="1" smtClean="0"/>
              <a:t>папужги</a:t>
            </a:r>
            <a:r>
              <a:rPr lang="ru-RU" dirty="0" smtClean="0"/>
              <a:t> </a:t>
            </a:r>
            <a:r>
              <a:rPr lang="ru-RU" dirty="0" err="1" smtClean="0"/>
              <a:t>зереньгий</a:t>
            </a:r>
            <a:r>
              <a:rPr lang="ru-RU" dirty="0" smtClean="0"/>
              <a:t> </a:t>
            </a:r>
            <a:r>
              <a:rPr lang="ru-RU" dirty="0" err="1" smtClean="0"/>
              <a:t>гослиг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       Роза              шкаф             компьютер</a:t>
            </a:r>
            <a:endParaRPr lang="ru-RU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23765">
            <a:off x="336788" y="1051143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857232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/>
          <a:srcRect r="1923" b="9769"/>
          <a:stretch>
            <a:fillRect/>
          </a:stretch>
        </p:blipFill>
        <p:spPr bwMode="auto">
          <a:xfrm>
            <a:off x="6099653" y="1213265"/>
            <a:ext cx="2643206" cy="191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857364"/>
            <a:ext cx="5000660" cy="4365636"/>
          </a:xfrm>
        </p:spPr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V</a:t>
            </a:r>
            <a:r>
              <a:rPr lang="ru-RU" sz="4000" dirty="0" smtClean="0"/>
              <a:t>» - знаю</a:t>
            </a:r>
          </a:p>
          <a:p>
            <a:r>
              <a:rPr lang="ru-RU" sz="4000" dirty="0" smtClean="0"/>
              <a:t>«+» - новое</a:t>
            </a:r>
          </a:p>
          <a:p>
            <a:r>
              <a:rPr lang="ru-RU" sz="4000" dirty="0" smtClean="0"/>
              <a:t>«?» - есть вопросы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Лабораторная работа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0500" y="1447800"/>
          <a:ext cx="8596341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18"/>
                <a:gridCol w="1785950"/>
                <a:gridCol w="1776436"/>
                <a:gridCol w="1933264"/>
                <a:gridCol w="150527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 Math"/>
                          <a:ea typeface="Calibri"/>
                          <a:cs typeface="Times New Roman"/>
                        </a:rPr>
                        <a:t>II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 Math"/>
                          <a:ea typeface="Calibri"/>
                          <a:cs typeface="Times New Roman"/>
                        </a:rPr>
                        <a:t>III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 Math"/>
                          <a:ea typeface="Calibri"/>
                          <a:cs typeface="Times New Roman"/>
                        </a:rPr>
                        <a:t>IV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 Math"/>
                          <a:ea typeface="Calibri"/>
                          <a:cs typeface="Times New Roman"/>
                        </a:rPr>
                        <a:t>V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алмаз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baseline="0" dirty="0" smtClean="0">
                          <a:latin typeface="Cambria Math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посадка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baseline="0" dirty="0" smtClean="0">
                          <a:latin typeface="Cambria Math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молотьба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dirty="0" smtClean="0">
                          <a:latin typeface="Cambria Math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 вокзал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baseline="0" dirty="0" smtClean="0">
                          <a:latin typeface="Cambria Math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проезжал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baseline="0" dirty="0" smtClean="0">
                          <a:latin typeface="Cambria Math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улыбается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baseline="0" dirty="0" smtClean="0">
                          <a:latin typeface="Cambria Math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аллея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baseline="0" dirty="0" smtClean="0">
                          <a:latin typeface="Cambria Math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грамматика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baseline="0" dirty="0" smtClean="0">
                          <a:latin typeface="Cambria Math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 Math"/>
                          <a:ea typeface="Calibri"/>
                          <a:cs typeface="Times New Roman"/>
                        </a:rPr>
                        <a:t>сердце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 Math"/>
                          <a:ea typeface="Calibri"/>
                          <a:cs typeface="Times New Roman"/>
                        </a:rPr>
                        <a:t>солнце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Лабораторная работа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0500" y="1447800"/>
          <a:ext cx="8596341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18"/>
                <a:gridCol w="1785950"/>
                <a:gridCol w="1776436"/>
                <a:gridCol w="1933264"/>
                <a:gridCol w="150527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 Math"/>
                          <a:ea typeface="Calibri"/>
                          <a:cs typeface="Times New Roman"/>
                        </a:rPr>
                        <a:t>II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 Math"/>
                          <a:ea typeface="Calibri"/>
                          <a:cs typeface="Times New Roman"/>
                        </a:rPr>
                        <a:t>III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 Math"/>
                          <a:ea typeface="Calibri"/>
                          <a:cs typeface="Times New Roman"/>
                        </a:rPr>
                        <a:t>IV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 Math"/>
                          <a:ea typeface="Calibri"/>
                          <a:cs typeface="Times New Roman"/>
                        </a:rPr>
                        <a:t>V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алмаз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[c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посадка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молотьба 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dirty="0" err="1">
                          <a:latin typeface="Cambria Math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 вокзал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проезжал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ж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улыбается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dirty="0" err="1">
                          <a:latin typeface="Cambria Math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аллея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000" dirty="0" smtClean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грамматика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2000" dirty="0">
                          <a:latin typeface="Cambria Math"/>
                          <a:ea typeface="Calibri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Cambria Math"/>
                          <a:ea typeface="Calibri"/>
                          <a:cs typeface="Times New Roman"/>
                        </a:rPr>
                        <a:t>серДце</a:t>
                      </a:r>
                      <a:endParaRPr lang="ru-RU" sz="2000" dirty="0" smtClean="0">
                        <a:latin typeface="Cambria Math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Cambria Math"/>
                          <a:ea typeface="Calibri"/>
                          <a:cs typeface="Times New Roman"/>
                        </a:rPr>
                        <a:t>солНце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Calibri"/>
                          <a:cs typeface="Times New Roman"/>
                        </a:rPr>
                        <a:t>оглушение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Calibri"/>
                          <a:cs typeface="Times New Roman"/>
                        </a:rPr>
                        <a:t>озвончение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Слияние родственных звуков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Слияние одинаковых звуков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Выпадение звука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Calibri"/>
                          <a:cs typeface="Times New Roman"/>
                        </a:rPr>
                        <a:t>сомнительные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Calibri"/>
                          <a:cs typeface="Times New Roman"/>
                        </a:rPr>
                        <a:t>непроизносимые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Просьба, спортсмен, рюкзак, увлекаться, окрестный, </a:t>
            </a:r>
            <a:r>
              <a:rPr lang="ru-RU" dirty="0" err="1" smtClean="0"/>
              <a:t>и́зредка</a:t>
            </a:r>
            <a:r>
              <a:rPr lang="ru-RU" dirty="0" smtClean="0"/>
              <a:t>, опасный, родство, класс, баллада.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err="1" smtClean="0"/>
              <a:t>Счас</a:t>
            </a:r>
            <a:r>
              <a:rPr lang="ru-RU" i="1" dirty="0" smtClean="0"/>
              <a:t>(?)лив учитель, если </a:t>
            </a:r>
            <a:r>
              <a:rPr lang="ru-RU" i="1" dirty="0" err="1" smtClean="0"/>
              <a:t>кла</a:t>
            </a:r>
            <a:r>
              <a:rPr lang="ru-RU" i="1" dirty="0" smtClean="0"/>
              <a:t>(с, </a:t>
            </a:r>
            <a:r>
              <a:rPr lang="ru-RU" i="1" dirty="0" err="1" smtClean="0"/>
              <a:t>сс</a:t>
            </a:r>
            <a:r>
              <a:rPr lang="ru-RU" i="1" dirty="0" smtClean="0"/>
              <a:t>)</a:t>
            </a:r>
            <a:r>
              <a:rPr lang="ru-RU" i="1" dirty="0" err="1" smtClean="0"/>
              <a:t>ное</a:t>
            </a:r>
            <a:r>
              <a:rPr lang="ru-RU" i="1" dirty="0" smtClean="0"/>
              <a:t>  </a:t>
            </a:r>
            <a:r>
              <a:rPr lang="ru-RU" i="1" dirty="0" err="1" smtClean="0"/>
              <a:t>соо...щество</a:t>
            </a:r>
            <a:r>
              <a:rPr lang="ru-RU" i="1" dirty="0" smtClean="0"/>
              <a:t> чу(?)</a:t>
            </a:r>
            <a:r>
              <a:rPr lang="ru-RU" i="1" dirty="0" err="1" smtClean="0"/>
              <a:t>ствует</a:t>
            </a:r>
            <a:r>
              <a:rPr lang="ru-RU" i="1" dirty="0" smtClean="0"/>
              <a:t> </a:t>
            </a:r>
            <a:r>
              <a:rPr lang="ru-RU" i="1" dirty="0" err="1" smtClean="0"/>
              <a:t>гра</a:t>
            </a:r>
            <a:r>
              <a:rPr lang="ru-RU" i="1" dirty="0" smtClean="0"/>
              <a:t>(м, мм)аттику.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Домашнее задание: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 §56; привести 2-3 примера на каждый звуковой процесс (см. лаб.раб.)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Тема Offic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275</TotalTime>
  <Words>173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Тема13</vt:lpstr>
      <vt:lpstr>Согласные звонкие и глухие</vt:lpstr>
      <vt:lpstr>Слайд 2</vt:lpstr>
      <vt:lpstr> </vt:lpstr>
      <vt:lpstr>Слайд 4</vt:lpstr>
      <vt:lpstr>Лабораторная работа</vt:lpstr>
      <vt:lpstr>Лабораторная работа</vt:lpstr>
      <vt:lpstr>Словарный диктант</vt:lpstr>
      <vt:lpstr>Слайд 8</vt:lpstr>
      <vt:lpstr> 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27</cp:revision>
  <dcterms:modified xsi:type="dcterms:W3CDTF">2012-12-10T12:22:15Z</dcterms:modified>
</cp:coreProperties>
</file>