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73" r:id="rId9"/>
    <p:sldId id="263" r:id="rId10"/>
    <p:sldId id="265" r:id="rId11"/>
    <p:sldId id="275" r:id="rId12"/>
    <p:sldId id="266" r:id="rId13"/>
    <p:sldId id="277" r:id="rId14"/>
    <p:sldId id="278" r:id="rId15"/>
    <p:sldId id="279" r:id="rId16"/>
    <p:sldId id="287" r:id="rId17"/>
    <p:sldId id="285" r:id="rId18"/>
    <p:sldId id="280" r:id="rId19"/>
    <p:sldId id="281" r:id="rId20"/>
    <p:sldId id="282" r:id="rId21"/>
    <p:sldId id="283" r:id="rId22"/>
    <p:sldId id="284" r:id="rId23"/>
    <p:sldId id="271" r:id="rId24"/>
    <p:sldId id="274" r:id="rId25"/>
    <p:sldId id="269" r:id="rId26"/>
    <p:sldId id="268" r:id="rId27"/>
    <p:sldId id="286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4900" b="1" dirty="0" smtClean="0">
                <a:solidFill>
                  <a:srgbClr val="0070C0"/>
                </a:solidFill>
              </a:rPr>
              <a:t>Бинарный урок</a:t>
            </a:r>
            <a:br>
              <a:rPr lang="ru-RU" sz="4900" b="1" dirty="0" smtClean="0">
                <a:solidFill>
                  <a:srgbClr val="0070C0"/>
                </a:solidFill>
              </a:rPr>
            </a:br>
            <a:r>
              <a:rPr lang="ru-RU" sz="4900" b="1" dirty="0" smtClean="0">
                <a:solidFill>
                  <a:srgbClr val="0070C0"/>
                </a:solidFill>
              </a:rPr>
              <a:t>русского и английского языка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>
                <a:solidFill>
                  <a:srgbClr val="0070C0"/>
                </a:solidFill>
              </a:rPr>
              <a:t>на тему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«Имя прилагательное»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Match the adjectives and the nouns and write word combinations: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ADJECTIVES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Frosty, bare, blue, cold, white, pretty, strong, deep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NOUNS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…  days,  …  snowflakes,  ... snow,  …  drifts, …. sky,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…    trees</a:t>
            </a:r>
            <a:r>
              <a:rPr lang="ru-RU" dirty="0" smtClean="0"/>
              <a:t>,  … </a:t>
            </a:r>
            <a:r>
              <a:rPr lang="en-US" dirty="0" smtClean="0"/>
              <a:t>wind</a:t>
            </a:r>
            <a:r>
              <a:rPr lang="ru-RU" dirty="0" smtClean="0"/>
              <a:t>, …</a:t>
            </a:r>
            <a:r>
              <a:rPr lang="en-US" dirty="0" smtClean="0"/>
              <a:t>   weather.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Эпитеты в английском языке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Эпитеты – выразительное средство, основанное на выделении качества и признака…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Deep river- </a:t>
            </a:r>
            <a:r>
              <a:rPr lang="ru-RU" dirty="0" smtClean="0">
                <a:solidFill>
                  <a:schemeClr val="tx2"/>
                </a:solidFill>
              </a:rPr>
              <a:t>глубокая  река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Deep feeling- </a:t>
            </a:r>
            <a:r>
              <a:rPr lang="ru-RU" dirty="0" smtClean="0">
                <a:solidFill>
                  <a:schemeClr val="tx2"/>
                </a:solidFill>
              </a:rPr>
              <a:t>глубокие чувства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Буквенный диктант (Н или НН?)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558924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AutoNum type="arabicPeriod"/>
            </a:pPr>
            <a:r>
              <a:rPr lang="ru-RU" sz="3800" b="1" dirty="0" smtClean="0"/>
              <a:t>торжественный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800" b="1" dirty="0" smtClean="0"/>
              <a:t> ледяной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800" b="1" dirty="0" smtClean="0"/>
              <a:t>туманный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sz="3800" b="1" dirty="0" smtClean="0"/>
              <a:t>ветреный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законный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организационный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лебединый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кожаный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стеклянный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ru-RU" sz="3800" b="1" dirty="0" smtClean="0"/>
              <a:t>соколиный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/>
          </a:p>
          <a:p>
            <a:pPr marL="514350" lvl="0" indent="-514350">
              <a:buAutoNum type="arabicPeriod"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323850" y="404664"/>
            <a:ext cx="8496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 smtClean="0">
                <a:solidFill>
                  <a:schemeClr val="tx2"/>
                </a:solidFill>
              </a:rPr>
              <a:t>Способы </a:t>
            </a:r>
            <a:r>
              <a:rPr lang="ru-RU" sz="3200" b="1" dirty="0">
                <a:solidFill>
                  <a:schemeClr val="tx2"/>
                </a:solidFill>
              </a:rPr>
              <a:t>образования </a:t>
            </a:r>
            <a:r>
              <a:rPr lang="ru-RU" sz="3200" b="1" dirty="0" smtClean="0">
                <a:solidFill>
                  <a:schemeClr val="tx2"/>
                </a:solidFill>
              </a:rPr>
              <a:t>прилагательных в английской речи: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59632" y="3453543"/>
            <a:ext cx="1223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Noun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797175" y="3429000"/>
            <a:ext cx="504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+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348038" y="3429000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Suffix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66850" y="4692650"/>
            <a:ext cx="1296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Verb</a:t>
            </a:r>
            <a:endParaRPr lang="ru-RU" sz="3200" b="1">
              <a:solidFill>
                <a:schemeClr val="tx2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14638" y="473075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+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328988" y="469265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tx2"/>
                </a:solidFill>
              </a:rPr>
              <a:t>Suffix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733925" y="3429000"/>
            <a:ext cx="3673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</a:rPr>
              <a:t>= А</a:t>
            </a:r>
            <a:r>
              <a:rPr lang="en-US" sz="3200" b="1" dirty="0" err="1">
                <a:solidFill>
                  <a:schemeClr val="tx2"/>
                </a:solidFill>
              </a:rPr>
              <a:t>djective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759325" y="4724400"/>
            <a:ext cx="3028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</a:rPr>
              <a:t>= А</a:t>
            </a:r>
            <a:r>
              <a:rPr lang="en-US" sz="3200" b="1" dirty="0" err="1">
                <a:solidFill>
                  <a:schemeClr val="tx2"/>
                </a:solidFill>
              </a:rPr>
              <a:t>djective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0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4" grpId="0"/>
      <p:bldP spid="3085" grpId="0"/>
      <p:bldP spid="3086" grpId="0"/>
      <p:bldP spid="3087" grpId="0"/>
      <p:bldP spid="30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331913" y="8366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995488" y="1401763"/>
            <a:ext cx="5889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197" name="Group 101"/>
          <p:cNvGraphicFramePr>
            <a:graphicFrameLocks noGrp="1"/>
          </p:cNvGraphicFramePr>
          <p:nvPr/>
        </p:nvGraphicFramePr>
        <p:xfrm>
          <a:off x="468313" y="1196975"/>
          <a:ext cx="8280400" cy="4135439"/>
        </p:xfrm>
        <a:graphic>
          <a:graphicData uri="http://schemas.openxmlformats.org/drawingml/2006/table">
            <a:tbl>
              <a:tblPr/>
              <a:tblGrid>
                <a:gridCol w="2070100"/>
                <a:gridCol w="2070100"/>
                <a:gridCol w="2070100"/>
                <a:gridCol w="2070100"/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Suffix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Noun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Adjective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9" name="Text Box 55"/>
          <p:cNvSpPr txBox="1">
            <a:spLocks noChangeArrowheads="1"/>
          </p:cNvSpPr>
          <p:nvPr/>
        </p:nvSpPr>
        <p:spPr bwMode="auto">
          <a:xfrm>
            <a:off x="468313" y="2276475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2627313" y="19891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quality</a:t>
            </a:r>
            <a:endParaRPr lang="ru-RU" b="1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4716463" y="1989138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comfort</a:t>
            </a:r>
            <a:endParaRPr lang="ru-RU" b="1"/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732588" y="200501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comfortable</a:t>
            </a:r>
            <a:endParaRPr lang="ru-RU" b="1"/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539750" y="2630488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ese</a:t>
            </a:r>
            <a:endParaRPr lang="ru-RU" b="1"/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2593975" y="2619375"/>
            <a:ext cx="197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nationality</a:t>
            </a:r>
            <a:endParaRPr lang="ru-RU" b="1"/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4716463" y="26368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China</a:t>
            </a:r>
            <a:endParaRPr lang="ru-RU" b="1"/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6804025" y="2636838"/>
            <a:ext cx="1800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Chinese</a:t>
            </a:r>
            <a:endParaRPr lang="ru-RU" b="1"/>
          </a:p>
        </p:txBody>
      </p:sp>
      <p:sp>
        <p:nvSpPr>
          <p:cNvPr id="7227" name="Text Box 64"/>
          <p:cNvSpPr txBox="1">
            <a:spLocks noChangeArrowheads="1"/>
          </p:cNvSpPr>
          <p:nvPr/>
        </p:nvSpPr>
        <p:spPr bwMode="auto">
          <a:xfrm flipH="1">
            <a:off x="373063" y="285750"/>
            <a:ext cx="84248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003366"/>
                </a:solidFill>
                <a:latin typeface="Monotype Corsiva" pitchFamily="66" charset="0"/>
              </a:rPr>
              <a:t>Noun + Suffix</a:t>
            </a:r>
            <a:endParaRPr lang="ru-RU" sz="54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sp>
        <p:nvSpPr>
          <p:cNvPr id="7228" name="Text Box 65"/>
          <p:cNvSpPr txBox="1">
            <a:spLocks noChangeArrowheads="1"/>
          </p:cNvSpPr>
          <p:nvPr/>
        </p:nvSpPr>
        <p:spPr bwMode="auto">
          <a:xfrm>
            <a:off x="4840288" y="32321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7229" name="Text Box 75"/>
          <p:cNvSpPr txBox="1">
            <a:spLocks noChangeArrowheads="1"/>
          </p:cNvSpPr>
          <p:nvPr/>
        </p:nvSpPr>
        <p:spPr bwMode="auto">
          <a:xfrm>
            <a:off x="468313" y="206057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able</a:t>
            </a:r>
            <a:endParaRPr lang="ru-RU"/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468313" y="30686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ful</a:t>
            </a:r>
            <a:endParaRPr lang="ru-RU"/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2555875" y="30686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Having a lot</a:t>
            </a:r>
            <a:endParaRPr lang="ru-RU" b="1"/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4643438" y="3068638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respect</a:t>
            </a:r>
            <a:endParaRPr lang="ru-RU"/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6715125" y="30861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respectful</a:t>
            </a:r>
            <a:endParaRPr lang="ru-RU" b="1"/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468313" y="35004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ical</a:t>
            </a:r>
            <a:endParaRPr lang="ru-RU"/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2555875" y="35004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Relating to</a:t>
            </a:r>
            <a:endParaRPr lang="ru-RU" b="1"/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4643438" y="3500438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music</a:t>
            </a:r>
            <a:endParaRPr lang="ru-RU" b="1"/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6732588" y="35004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musical</a:t>
            </a:r>
            <a:endParaRPr lang="ru-RU" b="1"/>
          </a:p>
        </p:txBody>
      </p:sp>
      <p:sp>
        <p:nvSpPr>
          <p:cNvPr id="4183" name="Text Box 87"/>
          <p:cNvSpPr txBox="1">
            <a:spLocks noChangeArrowheads="1"/>
          </p:cNvSpPr>
          <p:nvPr/>
        </p:nvSpPr>
        <p:spPr bwMode="auto">
          <a:xfrm>
            <a:off x="468313" y="38608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al</a:t>
            </a:r>
            <a:endParaRPr lang="ru-RU" b="1"/>
          </a:p>
        </p:txBody>
      </p:sp>
      <p:sp>
        <p:nvSpPr>
          <p:cNvPr id="7239" name="Text Box 90"/>
          <p:cNvSpPr txBox="1">
            <a:spLocks noChangeArrowheads="1"/>
          </p:cNvSpPr>
          <p:nvPr/>
        </p:nvSpPr>
        <p:spPr bwMode="auto">
          <a:xfrm>
            <a:off x="5219700" y="3860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7240" name="Text Box 91"/>
          <p:cNvSpPr txBox="1">
            <a:spLocks noChangeArrowheads="1"/>
          </p:cNvSpPr>
          <p:nvPr/>
        </p:nvSpPr>
        <p:spPr bwMode="auto">
          <a:xfrm>
            <a:off x="5364163" y="39338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4188" name="Text Box 92"/>
          <p:cNvSpPr txBox="1">
            <a:spLocks noChangeArrowheads="1"/>
          </p:cNvSpPr>
          <p:nvPr/>
        </p:nvSpPr>
        <p:spPr bwMode="auto">
          <a:xfrm>
            <a:off x="2555875" y="38608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state</a:t>
            </a:r>
            <a:endParaRPr lang="ru-RU"/>
          </a:p>
        </p:txBody>
      </p:sp>
      <p:sp>
        <p:nvSpPr>
          <p:cNvPr id="4190" name="Text Box 94"/>
          <p:cNvSpPr txBox="1">
            <a:spLocks noChangeArrowheads="1"/>
          </p:cNvSpPr>
          <p:nvPr/>
        </p:nvSpPr>
        <p:spPr bwMode="auto">
          <a:xfrm>
            <a:off x="4643438" y="3889375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race</a:t>
            </a:r>
            <a:endParaRPr lang="ru-RU" b="1"/>
          </a:p>
        </p:txBody>
      </p:sp>
      <p:sp>
        <p:nvSpPr>
          <p:cNvPr id="4191" name="Text Box 95"/>
          <p:cNvSpPr txBox="1">
            <a:spLocks noChangeArrowheads="1"/>
          </p:cNvSpPr>
          <p:nvPr/>
        </p:nvSpPr>
        <p:spPr bwMode="auto">
          <a:xfrm>
            <a:off x="6732588" y="38608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racial</a:t>
            </a:r>
            <a:endParaRPr lang="ru-RU" b="1"/>
          </a:p>
        </p:txBody>
      </p:sp>
      <p:sp>
        <p:nvSpPr>
          <p:cNvPr id="4192" name="Text Box 96"/>
          <p:cNvSpPr txBox="1">
            <a:spLocks noChangeArrowheads="1"/>
          </p:cNvSpPr>
          <p:nvPr/>
        </p:nvSpPr>
        <p:spPr bwMode="auto">
          <a:xfrm>
            <a:off x="468313" y="42926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ous</a:t>
            </a:r>
            <a:endParaRPr lang="ru-RU" b="1"/>
          </a:p>
        </p:txBody>
      </p: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2555875" y="42926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quality</a:t>
            </a:r>
            <a:endParaRPr lang="ru-RU" b="1"/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4643438" y="4292600"/>
            <a:ext cx="1944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danger</a:t>
            </a:r>
            <a:endParaRPr lang="ru-RU" b="1"/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6659563" y="42926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dangerous</a:t>
            </a:r>
            <a:endParaRPr lang="ru-RU" b="1"/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468313" y="48688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ed</a:t>
            </a:r>
            <a:endParaRPr lang="ru-RU" b="1"/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2555875" y="4713288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Acquired properties</a:t>
            </a:r>
            <a:endParaRPr lang="ru-RU" b="1"/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4643438" y="4868863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horn</a:t>
            </a:r>
            <a:endParaRPr lang="ru-RU" b="1"/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6659563" y="48688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horned</a:t>
            </a:r>
            <a:endParaRPr lang="ru-RU" b="1"/>
          </a:p>
        </p:txBody>
      </p:sp>
    </p:spTree>
    <p:extLst>
      <p:ext uri="{BB962C8B-B14F-4D97-AF65-F5344CB8AC3E}">
        <p14:creationId xmlns="" xmlns:p14="http://schemas.microsoft.com/office/powerpoint/2010/main" val="130684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/>
      <p:bldP spid="4154" grpId="0"/>
      <p:bldP spid="4155" grpId="0"/>
      <p:bldP spid="4156" grpId="0"/>
      <p:bldP spid="4157" grpId="0"/>
      <p:bldP spid="4158" grpId="0"/>
      <p:bldP spid="4159" grpId="0"/>
      <p:bldP spid="4172" grpId="0"/>
      <p:bldP spid="4174" grpId="0"/>
      <p:bldP spid="4175" grpId="0"/>
      <p:bldP spid="4176" grpId="0"/>
      <p:bldP spid="4178" grpId="0"/>
      <p:bldP spid="4179" grpId="0"/>
      <p:bldP spid="4183" grpId="0"/>
      <p:bldP spid="4188" grpId="0"/>
      <p:bldP spid="4190" grpId="0"/>
      <p:bldP spid="4191" grpId="0"/>
      <p:bldP spid="4192" grpId="0"/>
      <p:bldP spid="4193" grpId="0"/>
      <p:bldP spid="4194" grpId="0"/>
      <p:bldP spid="4195" grpId="0"/>
      <p:bldP spid="4196" grpId="0"/>
      <p:bldP spid="4198" grpId="0"/>
      <p:bldP spid="4199" grpId="0"/>
      <p:bldP spid="42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 flipH="1">
            <a:off x="398463" y="476250"/>
            <a:ext cx="8424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rgbClr val="003366"/>
                </a:solidFill>
                <a:latin typeface="Monotype Corsiva" pitchFamily="66" charset="0"/>
              </a:rPr>
              <a:t>Verb + Suffix</a:t>
            </a:r>
            <a:endParaRPr lang="ru-RU" sz="4800" b="1" dirty="0">
              <a:solidFill>
                <a:srgbClr val="003366"/>
              </a:solidFill>
              <a:latin typeface="Monotype Corsiva" pitchFamily="66" charset="0"/>
            </a:endParaRPr>
          </a:p>
        </p:txBody>
      </p:sp>
      <p:graphicFrame>
        <p:nvGraphicFramePr>
          <p:cNvPr id="66629" name="Group 69"/>
          <p:cNvGraphicFramePr>
            <a:graphicFrameLocks noGrp="1"/>
          </p:cNvGraphicFramePr>
          <p:nvPr/>
        </p:nvGraphicFramePr>
        <p:xfrm>
          <a:off x="468313" y="1397000"/>
          <a:ext cx="8280400" cy="3516312"/>
        </p:xfrm>
        <a:graphic>
          <a:graphicData uri="http://schemas.openxmlformats.org/drawingml/2006/table">
            <a:tbl>
              <a:tblPr/>
              <a:tblGrid>
                <a:gridCol w="2070100"/>
                <a:gridCol w="2070100"/>
                <a:gridCol w="2070100"/>
                <a:gridCol w="2070100"/>
              </a:tblGrid>
              <a:tr h="623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Suffix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Adjective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468313" y="21891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ive</a:t>
            </a:r>
            <a:endParaRPr lang="ru-RU"/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4643438" y="22050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impress</a:t>
            </a:r>
            <a:endParaRPr lang="ru-RU"/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6732588" y="2189163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impressive</a:t>
            </a:r>
            <a:endParaRPr lang="ru-RU"/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539750" y="2792413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ing</a:t>
            </a:r>
            <a:endParaRPr lang="ru-RU" b="1"/>
          </a:p>
        </p:txBody>
      </p:sp>
      <p:sp>
        <p:nvSpPr>
          <p:cNvPr id="8231" name="Text Box 54"/>
          <p:cNvSpPr txBox="1">
            <a:spLocks noChangeArrowheads="1"/>
          </p:cNvSpPr>
          <p:nvPr/>
        </p:nvSpPr>
        <p:spPr bwMode="auto">
          <a:xfrm>
            <a:off x="6084888" y="620713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ru-RU" b="1"/>
          </a:p>
        </p:txBody>
      </p:sp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2593975" y="2814638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willing to do</a:t>
            </a:r>
            <a:endParaRPr lang="ru-RU" b="1"/>
          </a:p>
        </p:txBody>
      </p:sp>
      <p:sp>
        <p:nvSpPr>
          <p:cNvPr id="66616" name="Text Box 56"/>
          <p:cNvSpPr txBox="1">
            <a:spLocks noChangeArrowheads="1"/>
          </p:cNvSpPr>
          <p:nvPr/>
        </p:nvSpPr>
        <p:spPr bwMode="auto">
          <a:xfrm>
            <a:off x="4643438" y="28035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care</a:t>
            </a:r>
            <a:endParaRPr lang="ru-RU"/>
          </a:p>
        </p:txBody>
      </p:sp>
      <p:sp>
        <p:nvSpPr>
          <p:cNvPr id="66617" name="Text Box 57"/>
          <p:cNvSpPr txBox="1">
            <a:spLocks noChangeArrowheads="1"/>
          </p:cNvSpPr>
          <p:nvPr/>
        </p:nvSpPr>
        <p:spPr bwMode="auto">
          <a:xfrm>
            <a:off x="6732588" y="281463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caring</a:t>
            </a:r>
            <a:endParaRPr lang="ru-RU" b="1"/>
          </a:p>
        </p:txBody>
      </p:sp>
      <p:sp>
        <p:nvSpPr>
          <p:cNvPr id="66618" name="Text Box 58"/>
          <p:cNvSpPr txBox="1">
            <a:spLocks noChangeArrowheads="1"/>
          </p:cNvSpPr>
          <p:nvPr/>
        </p:nvSpPr>
        <p:spPr bwMode="auto">
          <a:xfrm>
            <a:off x="539750" y="3429000"/>
            <a:ext cx="194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less</a:t>
            </a:r>
            <a:endParaRPr lang="ru-RU" b="1"/>
          </a:p>
        </p:txBody>
      </p:sp>
      <p:sp>
        <p:nvSpPr>
          <p:cNvPr id="66619" name="Text Box 59"/>
          <p:cNvSpPr txBox="1">
            <a:spLocks noChangeArrowheads="1"/>
          </p:cNvSpPr>
          <p:nvPr/>
        </p:nvSpPr>
        <p:spPr bwMode="auto">
          <a:xfrm>
            <a:off x="2555875" y="3424238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without</a:t>
            </a:r>
            <a:endParaRPr lang="ru-RU" b="1"/>
          </a:p>
        </p:txBody>
      </p:sp>
      <p:sp>
        <p:nvSpPr>
          <p:cNvPr id="66620" name="Text Box 60"/>
          <p:cNvSpPr txBox="1">
            <a:spLocks noChangeArrowheads="1"/>
          </p:cNvSpPr>
          <p:nvPr/>
        </p:nvSpPr>
        <p:spPr bwMode="auto">
          <a:xfrm>
            <a:off x="4643438" y="34290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hope</a:t>
            </a:r>
            <a:endParaRPr lang="ru-RU"/>
          </a:p>
        </p:txBody>
      </p:sp>
      <p:sp>
        <p:nvSpPr>
          <p:cNvPr id="66621" name="Text Box 61"/>
          <p:cNvSpPr txBox="1">
            <a:spLocks noChangeArrowheads="1"/>
          </p:cNvSpPr>
          <p:nvPr/>
        </p:nvSpPr>
        <p:spPr bwMode="auto">
          <a:xfrm>
            <a:off x="6659563" y="3429000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hopeless</a:t>
            </a:r>
            <a:endParaRPr lang="ru-RU" b="1"/>
          </a:p>
        </p:txBody>
      </p:sp>
      <p:sp>
        <p:nvSpPr>
          <p:cNvPr id="66622" name="Text Box 62"/>
          <p:cNvSpPr txBox="1">
            <a:spLocks noChangeArrowheads="1"/>
          </p:cNvSpPr>
          <p:nvPr/>
        </p:nvSpPr>
        <p:spPr bwMode="auto">
          <a:xfrm>
            <a:off x="539750" y="4116388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able</a:t>
            </a:r>
            <a:endParaRPr lang="ru-RU" b="1"/>
          </a:p>
        </p:txBody>
      </p:sp>
      <p:sp>
        <p:nvSpPr>
          <p:cNvPr id="66623" name="Text Box 63"/>
          <p:cNvSpPr txBox="1">
            <a:spLocks noChangeArrowheads="1"/>
          </p:cNvSpPr>
          <p:nvPr/>
        </p:nvSpPr>
        <p:spPr bwMode="auto">
          <a:xfrm>
            <a:off x="2627313" y="4116388"/>
            <a:ext cx="1944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can be done</a:t>
            </a:r>
            <a:endParaRPr lang="ru-RU" b="1"/>
          </a:p>
        </p:txBody>
      </p:sp>
      <p:sp>
        <p:nvSpPr>
          <p:cNvPr id="66624" name="Text Box 64"/>
          <p:cNvSpPr txBox="1">
            <a:spLocks noChangeArrowheads="1"/>
          </p:cNvSpPr>
          <p:nvPr/>
        </p:nvSpPr>
        <p:spPr bwMode="auto">
          <a:xfrm>
            <a:off x="4643438" y="41163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rely</a:t>
            </a:r>
            <a:endParaRPr lang="ru-RU" b="1"/>
          </a:p>
        </p:txBody>
      </p:sp>
      <p:sp>
        <p:nvSpPr>
          <p:cNvPr id="66625" name="Text Box 65"/>
          <p:cNvSpPr txBox="1">
            <a:spLocks noChangeArrowheads="1"/>
          </p:cNvSpPr>
          <p:nvPr/>
        </p:nvSpPr>
        <p:spPr bwMode="auto">
          <a:xfrm>
            <a:off x="6732588" y="4116388"/>
            <a:ext cx="201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b="1"/>
              <a:t>reliable</a:t>
            </a:r>
            <a:endParaRPr lang="ru-RU" b="1"/>
          </a:p>
        </p:txBody>
      </p:sp>
    </p:spTree>
    <p:extLst>
      <p:ext uri="{BB962C8B-B14F-4D97-AF65-F5344CB8AC3E}">
        <p14:creationId xmlns="" xmlns:p14="http://schemas.microsoft.com/office/powerpoint/2010/main" val="316447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10" grpId="0"/>
      <p:bldP spid="66611" grpId="0"/>
      <p:bldP spid="66612" grpId="0"/>
      <p:bldP spid="66613" grpId="0"/>
      <p:bldP spid="66615" grpId="0"/>
      <p:bldP spid="66616" grpId="0"/>
      <p:bldP spid="66617" grpId="0"/>
      <p:bldP spid="66618" grpId="0"/>
      <p:bldP spid="66619" grpId="0"/>
      <p:bldP spid="66620" grpId="0"/>
      <p:bldP spid="66621" grpId="0"/>
      <p:bldP spid="66622" grpId="0"/>
      <p:bldP spid="66623" grpId="0"/>
      <p:bldP spid="66624" grpId="0"/>
      <p:bldP spid="666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СТЕКЛЯННЫЙ</a:t>
            </a:r>
          </a:p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ВЯЗАНЫЙ</a:t>
            </a:r>
            <a:endParaRPr lang="ru-RU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476672"/>
            <a:ext cx="4495800" cy="525658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Отыменные существительные</a:t>
            </a:r>
          </a:p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Дерево – деревянный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Стол – столовый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Человек - человечный 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04664"/>
            <a:ext cx="4495800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    Отглагольные прилагательные</a:t>
            </a:r>
          </a:p>
          <a:p>
            <a:pPr algn="ctr">
              <a:buNone/>
            </a:pPr>
            <a:endParaRPr lang="ru-RU" sz="3200" b="1" dirty="0" smtClean="0">
              <a:solidFill>
                <a:schemeClr val="tx2"/>
              </a:solidFill>
            </a:endParaRPr>
          </a:p>
          <a:p>
            <a:r>
              <a:rPr lang="ru-RU" sz="3200" dirty="0" smtClean="0">
                <a:solidFill>
                  <a:schemeClr val="tx2"/>
                </a:solidFill>
              </a:rPr>
              <a:t>Варить – вареный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Вареный картофель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Варенный в кастрюле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    картофель</a:t>
            </a:r>
          </a:p>
          <a:p>
            <a:r>
              <a:rPr lang="ru-RU" sz="3200" dirty="0" smtClean="0">
                <a:solidFill>
                  <a:schemeClr val="tx2"/>
                </a:solidFill>
              </a:rPr>
              <a:t>Сваренный картофель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Степени сравнения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прилагательных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750" y="1607493"/>
            <a:ext cx="8229600" cy="2829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Degrees of Comparison of 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Когда сравнивают  двух человек, два предмета или явления, употребляют прилагательное в сравнительной степени</a:t>
            </a:r>
            <a:endParaRPr lang="ru-RU" sz="2400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sz="18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small</a:t>
            </a:r>
            <a:r>
              <a:rPr lang="ru-RU" sz="1800" dirty="0" smtClean="0">
                <a:solidFill>
                  <a:schemeClr val="tx1"/>
                </a:solidFill>
              </a:rPr>
              <a:t>                      </a:t>
            </a:r>
            <a:r>
              <a:rPr lang="en-US" sz="1800" dirty="0" smtClean="0">
                <a:solidFill>
                  <a:schemeClr val="tx1"/>
                </a:solidFill>
              </a:rPr>
              <a:t>                            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small</a:t>
            </a:r>
            <a:r>
              <a:rPr lang="en-US" sz="2000" b="1" dirty="0" smtClean="0">
                <a:solidFill>
                  <a:schemeClr val="accent2"/>
                </a:solidFill>
              </a:rPr>
              <a:t>er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 short                                             short</a:t>
            </a:r>
            <a:r>
              <a:rPr lang="en-US" sz="2000" b="1" dirty="0" smtClean="0">
                <a:solidFill>
                  <a:schemeClr val="accent2"/>
                </a:solidFill>
              </a:rPr>
              <a:t>er</a:t>
            </a:r>
            <a:r>
              <a:rPr lang="en-US" sz="2000" b="1" dirty="0" smtClean="0">
                <a:solidFill>
                  <a:schemeClr val="tx1"/>
                </a:solidFill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than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big</a:t>
            </a:r>
            <a:r>
              <a:rPr lang="ru-RU" sz="2000" b="1" dirty="0" smtClean="0">
                <a:solidFill>
                  <a:schemeClr val="tx1"/>
                </a:solidFill>
              </a:rPr>
              <a:t>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        +</a:t>
            </a:r>
            <a:r>
              <a:rPr lang="en-US" sz="2000" b="1" dirty="0" err="1" smtClean="0">
                <a:solidFill>
                  <a:srgbClr val="FF0000"/>
                </a:solidFill>
              </a:rPr>
              <a:t>er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    bigg</a:t>
            </a:r>
            <a:r>
              <a:rPr lang="en-US" sz="2000" b="1" dirty="0" smtClean="0">
                <a:solidFill>
                  <a:schemeClr val="accent2"/>
                </a:solidFill>
              </a:rPr>
              <a:t>er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 happy </a:t>
            </a:r>
            <a:r>
              <a:rPr lang="ru-RU" sz="2000" b="1" dirty="0" smtClean="0">
                <a:solidFill>
                  <a:schemeClr val="tx1"/>
                </a:solidFill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happi</a:t>
            </a:r>
            <a:r>
              <a:rPr lang="en-US" sz="2000" b="1" dirty="0" smtClean="0">
                <a:solidFill>
                  <a:schemeClr val="accent2"/>
                </a:solidFill>
              </a:rPr>
              <a:t>er</a:t>
            </a:r>
            <a:r>
              <a:rPr lang="ru-RU" sz="2000" b="1" dirty="0" smtClean="0">
                <a:solidFill>
                  <a:schemeClr val="accent2"/>
                </a:solidFill>
              </a:rPr>
              <a:t>                                             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beautiful  </a:t>
            </a:r>
            <a:r>
              <a:rPr lang="en-US" sz="2000" b="1" dirty="0" smtClean="0">
                <a:solidFill>
                  <a:schemeClr val="accent2"/>
                </a:solidFill>
              </a:rPr>
              <a:t>                more </a:t>
            </a:r>
            <a:r>
              <a:rPr lang="en-US" sz="2000" b="1" dirty="0" smtClean="0">
                <a:solidFill>
                  <a:schemeClr val="tx1"/>
                </a:solidFill>
              </a:rPr>
              <a:t>beautiful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Interesting</a:t>
            </a:r>
            <a:r>
              <a:rPr lang="en-US" sz="2000" b="1" dirty="0" smtClean="0">
                <a:solidFill>
                  <a:schemeClr val="accent2"/>
                </a:solidFill>
              </a:rPr>
              <a:t>               more</a:t>
            </a:r>
            <a:r>
              <a:rPr lang="en-US" sz="2000" b="1" dirty="0" smtClean="0">
                <a:solidFill>
                  <a:schemeClr val="tx1"/>
                </a:solidFill>
              </a:rPr>
              <a:t> interesting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9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Бинарный -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/>
                </a:solidFill>
              </a:rPr>
              <a:t>двойной, состоящий из двух частей, компонентов</a:t>
            </a:r>
            <a:endParaRPr lang="ru-RU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1800" b="1" dirty="0">
                <a:solidFill>
                  <a:schemeClr val="accent1"/>
                </a:solidFill>
              </a:rPr>
              <a:t>Когда  рассказывают об исключительных качествах </a:t>
            </a:r>
            <a:r>
              <a:rPr lang="ru-RU" sz="1800" dirty="0"/>
              <a:t>человека, предмета, явления, используют прилагательное в превосходной степени</a:t>
            </a:r>
            <a:endParaRPr lang="ru-RU" sz="2000" b="1" dirty="0" smtClean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4464050" cy="310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Равнобедренный треугольник 5"/>
          <p:cNvSpPr/>
          <p:nvPr/>
        </p:nvSpPr>
        <p:spPr>
          <a:xfrm>
            <a:off x="2195736" y="2852936"/>
            <a:ext cx="1584176" cy="1656184"/>
          </a:xfrm>
          <a:prstGeom prst="triangle">
            <a:avLst>
              <a:gd name="adj" fmla="val 515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7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008313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ЗАПОМНИ!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42391649"/>
              </p:ext>
            </p:extLst>
          </p:nvPr>
        </p:nvGraphicFramePr>
        <p:xfrm>
          <a:off x="3851920" y="1196752"/>
          <a:ext cx="4608512" cy="4824536"/>
        </p:xfrm>
        <a:graphic>
          <a:graphicData uri="http://schemas.openxmlformats.org/presentationml/2006/ole">
            <p:oleObj spid="_x0000_s1026" name="Документ" r:id="rId3" imgW="5939606" imgH="3919821" progId="Word.Document.12">
              <p:embed/>
            </p:oleObj>
          </a:graphicData>
        </a:graphic>
      </p:graphicFrame>
      <p:pic>
        <p:nvPicPr>
          <p:cNvPr id="6" name="Picture 3" descr="C:\Users\Пользоватль\Desktop\рисунки для презентаций\EGE-2009_clip_image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28765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90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Выбери нужное прилагательное</a:t>
            </a:r>
            <a:br>
              <a:rPr lang="ru-RU" b="1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1.John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good/ better/ the best </a:t>
            </a:r>
            <a:r>
              <a:rPr lang="en-US" dirty="0"/>
              <a:t>pupil in our school.</a:t>
            </a:r>
          </a:p>
          <a:p>
            <a:pPr>
              <a:buNone/>
            </a:pPr>
            <a:r>
              <a:rPr lang="en-US" dirty="0"/>
              <a:t>2.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weather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good/ better/ the best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today than on Sunday.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3.I like ice cream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much/ more/ the 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cakes.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4.Autumn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bad/ worse/ the worst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season for me.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5.There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many/ more/ the 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posters on the wall.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6.Who is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good/ better/ the best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pupil in the class?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7.What 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bad/ worse/ the worst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day for you?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5938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188640"/>
            <a:ext cx="30963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Степени сравнения прилагательных</a:t>
            </a:r>
            <a:endParaRPr lang="en-US" sz="2400" b="1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556792"/>
            <a:ext cx="3528392" cy="1346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Сравнительная степень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1628800"/>
            <a:ext cx="33123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Превосходная степень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0" y="5013176"/>
            <a:ext cx="284380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Составная сравнительная</a:t>
            </a:r>
            <a:endParaRPr lang="ru-RU" sz="2000" dirty="0"/>
          </a:p>
        </p:txBody>
      </p:sp>
      <p:sp>
        <p:nvSpPr>
          <p:cNvPr id="10" name="Овал 9"/>
          <p:cNvSpPr/>
          <p:nvPr/>
        </p:nvSpPr>
        <p:spPr>
          <a:xfrm>
            <a:off x="1907704" y="3356992"/>
            <a:ext cx="2376264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Простая </a:t>
            </a:r>
          </a:p>
          <a:p>
            <a:pPr algn="ctr"/>
            <a:r>
              <a:rPr lang="ru-RU" dirty="0" smtClean="0"/>
              <a:t>сравнительная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788024" y="3356992"/>
            <a:ext cx="223224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Простая превосходная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372200" y="5085184"/>
            <a:ext cx="27718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Составная превосходная</a:t>
            </a:r>
            <a:endParaRPr lang="ru-RU" sz="20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411760" y="2924944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380312" y="29249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115616" y="2996952"/>
            <a:ext cx="432048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6156176" y="299695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380312" y="2996952"/>
            <a:ext cx="115212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Виктор – сильный человек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Антон сильнее Виктора.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Антон более сильный, чем Виктор.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Николай – сильнейший человек.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Николай – самый  сильный человек.</a:t>
            </a:r>
          </a:p>
          <a:p>
            <a:r>
              <a:rPr lang="ru-RU" sz="4000" b="1" dirty="0" smtClean="0">
                <a:solidFill>
                  <a:schemeClr val="tx2"/>
                </a:solidFill>
              </a:rPr>
              <a:t>Николай сильнее всех.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Подбери синонимы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Изумрудный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Салатный 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Бирюзовый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 Багровый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 Индиговый</a:t>
            </a:r>
          </a:p>
          <a:p>
            <a:pPr lvl="0"/>
            <a:r>
              <a:rPr lang="ru-RU" sz="3600" b="1" dirty="0" smtClean="0">
                <a:solidFill>
                  <a:srgbClr val="0070C0"/>
                </a:solidFill>
              </a:rPr>
              <a:t> Стальной 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Подбери синонимы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Изумрудный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Салатный 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Бирюзовый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 Багровый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 Индиговый</a:t>
            </a:r>
          </a:p>
          <a:p>
            <a:pPr lvl="0"/>
            <a:r>
              <a:rPr lang="ru-RU" sz="3900" b="1" dirty="0" smtClean="0">
                <a:solidFill>
                  <a:srgbClr val="0070C0"/>
                </a:solidFill>
              </a:rPr>
              <a:t> Стальной  </a:t>
            </a:r>
            <a:br>
              <a:rPr lang="ru-RU" sz="3900" b="1" dirty="0" smtClean="0">
                <a:solidFill>
                  <a:srgbClr val="0070C0"/>
                </a:solidFill>
              </a:rPr>
            </a:br>
            <a:r>
              <a:rPr lang="ru-RU" sz="3900" b="1" dirty="0" smtClean="0">
                <a:solidFill>
                  <a:srgbClr val="0070C0"/>
                </a:solidFill>
              </a:rPr>
              <a:t/>
            </a:r>
            <a:br>
              <a:rPr lang="ru-RU" sz="3900" b="1" dirty="0" smtClean="0">
                <a:solidFill>
                  <a:srgbClr val="0070C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600200"/>
            <a:ext cx="497889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dirty="0" smtClean="0">
                <a:solidFill>
                  <a:srgbClr val="0070C0"/>
                </a:solidFill>
              </a:rPr>
              <a:t>Зеленый </a:t>
            </a:r>
          </a:p>
          <a:p>
            <a:r>
              <a:rPr lang="ru-RU" sz="3900" b="1" dirty="0" smtClean="0">
                <a:solidFill>
                  <a:srgbClr val="0070C0"/>
                </a:solidFill>
              </a:rPr>
              <a:t>Бледно-зеленый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3900" b="1" dirty="0" smtClean="0">
                <a:solidFill>
                  <a:srgbClr val="0070C0"/>
                </a:solidFill>
              </a:rPr>
              <a:t>Зеленовато -голубой</a:t>
            </a:r>
          </a:p>
          <a:p>
            <a:r>
              <a:rPr lang="ru-RU" sz="3900" b="1" dirty="0" smtClean="0">
                <a:solidFill>
                  <a:srgbClr val="0070C0"/>
                </a:solidFill>
              </a:rPr>
              <a:t>Темно-красный</a:t>
            </a:r>
          </a:p>
          <a:p>
            <a:r>
              <a:rPr lang="ru-RU" sz="3900" b="1" dirty="0" smtClean="0">
                <a:solidFill>
                  <a:srgbClr val="0070C0"/>
                </a:solidFill>
              </a:rPr>
              <a:t>Синий</a:t>
            </a:r>
          </a:p>
          <a:p>
            <a:r>
              <a:rPr lang="ru-RU" sz="3900" b="1" dirty="0" smtClean="0">
                <a:solidFill>
                  <a:srgbClr val="0070C0"/>
                </a:solidFill>
              </a:rPr>
              <a:t>Серый</a:t>
            </a:r>
            <a:endParaRPr lang="ru-RU" sz="39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СЛОВЕСНОЕ РИСОВАНИЕ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8" name="Содержимое 7" descr="File04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696743" cy="47853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ИТОГИ УРОКА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4" name="Содержимое 3" descr="f_clip_image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128792" cy="422108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/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Цели </a:t>
            </a:r>
            <a:r>
              <a:rPr lang="ru-RU" sz="5400" dirty="0" smtClean="0">
                <a:solidFill>
                  <a:srgbClr val="0070C0"/>
                </a:solidFill>
              </a:rPr>
              <a:t>:</a:t>
            </a:r>
            <a:br>
              <a:rPr lang="ru-RU" sz="5400" dirty="0" smtClean="0">
                <a:solidFill>
                  <a:srgbClr val="0070C0"/>
                </a:solidFill>
              </a:rPr>
            </a:b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повторить морфологические и синтаксические признаки имен прилагательных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правила правописания имен прилагательных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определить синтаксическую функцию имен прилагательных в предложении;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на основе знаний двух языков (английского и русского) отработать умение правильного использования в речи имен прилагательных;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сравнить роль прилагательного в русской и английской речи;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воспитание  эстетического вкуса и интереса к изучению языков. </a:t>
            </a: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sz="5300" b="1" dirty="0" smtClean="0">
                <a:solidFill>
                  <a:srgbClr val="0070C0"/>
                </a:solidFill>
              </a:rPr>
              <a:t>Falling Snow</a:t>
            </a:r>
            <a:r>
              <a:rPr lang="ru-RU" sz="5300" b="1" dirty="0" smtClean="0">
                <a:solidFill>
                  <a:srgbClr val="0070C0"/>
                </a:solidFill>
              </a:rPr>
              <a:t/>
            </a:r>
            <a:br>
              <a:rPr lang="ru-RU" sz="5300" b="1" dirty="0" smtClean="0">
                <a:solidFill>
                  <a:srgbClr val="0070C0"/>
                </a:solidFill>
              </a:rPr>
            </a:br>
            <a:endParaRPr lang="ru-RU" sz="53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ru-RU" sz="3400" dirty="0" smtClean="0"/>
              <a:t>      </a:t>
            </a:r>
            <a:r>
              <a:rPr lang="en-US" sz="3400" b="1" dirty="0" smtClean="0"/>
              <a:t>See the pretty snowflakes, </a:t>
            </a:r>
            <a:r>
              <a:rPr lang="ru-RU" sz="3400" b="1" dirty="0" smtClean="0"/>
              <a:t>                         </a:t>
            </a:r>
            <a:r>
              <a:rPr lang="en-US" sz="3400" b="1" dirty="0" smtClean="0"/>
              <a:t>Look into the garden,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Falling from the sky; </a:t>
            </a:r>
            <a:r>
              <a:rPr lang="ru-RU" sz="3400" b="1" dirty="0" smtClean="0"/>
              <a:t>                              </a:t>
            </a:r>
            <a:r>
              <a:rPr lang="en-US" sz="3400" b="1" dirty="0" smtClean="0"/>
              <a:t>Where the grass was green.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On the walls and house- tops</a:t>
            </a:r>
            <a:r>
              <a:rPr lang="ru-RU" sz="3400" b="1" dirty="0" smtClean="0"/>
              <a:t>               </a:t>
            </a:r>
            <a:r>
              <a:rPr lang="en-US" sz="3400" b="1" dirty="0" smtClean="0"/>
              <a:t>Covered by the snowflakes,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Soft and thick they lie; </a:t>
            </a:r>
            <a:r>
              <a:rPr lang="ru-RU" sz="3400" b="1" dirty="0" smtClean="0"/>
              <a:t>                                </a:t>
            </a:r>
            <a:r>
              <a:rPr lang="en-US" sz="3400" b="1" dirty="0" smtClean="0"/>
              <a:t>Not a blade is seen.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On the window-ledges,</a:t>
            </a:r>
            <a:r>
              <a:rPr lang="ru-RU" sz="3400" b="1" dirty="0" smtClean="0"/>
              <a:t>                          </a:t>
            </a:r>
            <a:r>
              <a:rPr lang="en-US" sz="3400" b="1" dirty="0" smtClean="0"/>
              <a:t>Now the bare black bushes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On the branches bare,</a:t>
            </a:r>
            <a:r>
              <a:rPr lang="ru-RU" sz="3400" b="1" dirty="0" smtClean="0"/>
              <a:t>                                  </a:t>
            </a:r>
            <a:r>
              <a:rPr lang="en-US" sz="3400" b="1" dirty="0" smtClean="0"/>
              <a:t>All look soft and white.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See how </a:t>
            </a:r>
            <a:r>
              <a:rPr lang="en-US" sz="3400" b="1" u="sng" dirty="0" smtClean="0"/>
              <a:t>fast</a:t>
            </a:r>
            <a:r>
              <a:rPr lang="en-US" sz="3400" b="1" dirty="0" smtClean="0"/>
              <a:t> they gather,</a:t>
            </a:r>
            <a:r>
              <a:rPr lang="ru-RU" sz="3400" b="1" dirty="0" smtClean="0"/>
              <a:t>                            </a:t>
            </a:r>
            <a:r>
              <a:rPr lang="ru-RU" sz="3400" b="1" u="sng" dirty="0" smtClean="0"/>
              <a:t> </a:t>
            </a:r>
            <a:r>
              <a:rPr lang="en-US" sz="3400" b="1" u="sng" dirty="0" smtClean="0"/>
              <a:t>Every </a:t>
            </a:r>
            <a:r>
              <a:rPr lang="en-US" sz="3400" b="1" dirty="0" smtClean="0"/>
              <a:t>twig is laden</a:t>
            </a:r>
            <a:endParaRPr lang="ru-RU" sz="3400" b="1" dirty="0" smtClean="0"/>
          </a:p>
          <a:p>
            <a:pPr indent="-180000">
              <a:lnSpc>
                <a:spcPct val="120000"/>
              </a:lnSpc>
              <a:buNone/>
            </a:pPr>
            <a:r>
              <a:rPr lang="ru-RU" sz="3400" b="1" dirty="0" smtClean="0"/>
              <a:t>    </a:t>
            </a:r>
            <a:r>
              <a:rPr lang="en-US" sz="3400" b="1" dirty="0" smtClean="0"/>
              <a:t>Filling all the air.</a:t>
            </a:r>
            <a:r>
              <a:rPr lang="ru-RU" sz="3400" b="1" dirty="0" smtClean="0"/>
              <a:t>                                             </a:t>
            </a:r>
            <a:r>
              <a:rPr lang="en-US" sz="3400" b="1" dirty="0" smtClean="0"/>
              <a:t>What a  pretty sight!</a:t>
            </a:r>
            <a:endParaRPr lang="ru-RU" sz="3400" b="1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en-US" dirty="0" smtClean="0"/>
              <a:t>Graham Green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0070C0"/>
                </a:solidFill>
              </a:rPr>
              <a:t>Падающий снег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Посмотри на прелестных снежинок полет!</a:t>
            </a:r>
          </a:p>
          <a:p>
            <a:pPr algn="ctr">
              <a:buNone/>
            </a:pPr>
            <a:r>
              <a:rPr lang="ru-RU" dirty="0" smtClean="0"/>
              <a:t>На чернеющих ветках пушистый налет.</a:t>
            </a:r>
          </a:p>
          <a:p>
            <a:pPr algn="ctr">
              <a:buNone/>
            </a:pPr>
            <a:r>
              <a:rPr lang="ru-RU" dirty="0" smtClean="0"/>
              <a:t>Свежий воздух собой заполняя,</a:t>
            </a:r>
          </a:p>
          <a:p>
            <a:pPr algn="ctr">
              <a:buNone/>
            </a:pPr>
            <a:r>
              <a:rPr lang="ru-RU" dirty="0" smtClean="0"/>
              <a:t>Стены, крыши домов заметая,</a:t>
            </a:r>
          </a:p>
          <a:p>
            <a:pPr algn="ctr">
              <a:buNone/>
            </a:pPr>
            <a:r>
              <a:rPr lang="ru-RU" dirty="0" smtClean="0"/>
              <a:t>В зимнем танце снежинки кружат,</a:t>
            </a:r>
          </a:p>
          <a:p>
            <a:pPr algn="ctr">
              <a:buNone/>
            </a:pPr>
            <a:r>
              <a:rPr lang="ru-RU" dirty="0" smtClean="0"/>
              <a:t>С неба падают, быстро летят.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Где густая трава зеленела в саду</a:t>
            </a:r>
          </a:p>
          <a:p>
            <a:pPr algn="ctr">
              <a:buNone/>
            </a:pPr>
            <a:r>
              <a:rPr lang="ru-RU" dirty="0" smtClean="0"/>
              <a:t>Одиноко чернели кусты на виду</a:t>
            </a:r>
          </a:p>
          <a:p>
            <a:pPr algn="ctr">
              <a:buNone/>
            </a:pPr>
            <a:r>
              <a:rPr lang="ru-RU" dirty="0" smtClean="0"/>
              <a:t>Все теперь утопает в глубоком снегу.</a:t>
            </a:r>
          </a:p>
          <a:p>
            <a:pPr algn="ctr">
              <a:buNone/>
            </a:pPr>
            <a:r>
              <a:rPr lang="ru-RU" dirty="0" smtClean="0"/>
              <a:t>И поверить глазам я своим не могу.</a:t>
            </a:r>
          </a:p>
          <a:p>
            <a:pPr algn="ctr">
              <a:buNone/>
            </a:pPr>
            <a:r>
              <a:rPr lang="ru-RU" dirty="0" smtClean="0"/>
              <a:t>Что за дивный волнующий вид!</a:t>
            </a:r>
          </a:p>
          <a:p>
            <a:pPr algn="ctr">
              <a:buNone/>
            </a:pPr>
            <a:r>
              <a:rPr lang="ru-RU" dirty="0" smtClean="0"/>
              <a:t>Пышным облаком сад весь накрыт.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На стёклах, сплошь заиндевелых,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Февральский выписал мороз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Сплетенье трав молочно-белых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И серебристо-синих роз.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Пейзаж тропического лета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Рисует стужа на окне.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Зачем ей розы? Видно, это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Зима тоскует о весне.</a:t>
            </a:r>
          </a:p>
          <a:p>
            <a:pPr algn="r">
              <a:buNone/>
            </a:pPr>
            <a:r>
              <a:rPr lang="ru-RU" dirty="0" smtClean="0">
                <a:solidFill>
                  <a:srgbClr val="0070C0"/>
                </a:solidFill>
              </a:rPr>
              <a:t>Д. </a:t>
            </a:r>
            <a:r>
              <a:rPr lang="ru-RU" dirty="0" err="1" smtClean="0">
                <a:solidFill>
                  <a:srgbClr val="0070C0"/>
                </a:solidFill>
              </a:rPr>
              <a:t>Кедрин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Историческая справка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400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Название месяца “февраль” - латинское по происхождению. Февраль в Древнем Риме заканчивал год, поэтому в конце месяца древние римляне устраивали большой праздник, на котором приносили жертвы покровителю стад богу </a:t>
            </a:r>
            <a:r>
              <a:rPr lang="ru-RU" sz="3600" dirty="0" err="1" smtClean="0">
                <a:solidFill>
                  <a:srgbClr val="0070C0"/>
                </a:solidFill>
              </a:rPr>
              <a:t>Фебресу</a:t>
            </a:r>
            <a:r>
              <a:rPr lang="ru-RU" sz="36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Отсюда и название месяца – февраль.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Февраль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i="1" dirty="0" err="1" smtClean="0">
                <a:solidFill>
                  <a:schemeClr val="accent1"/>
                </a:solidFill>
              </a:rPr>
              <a:t>Лютень</a:t>
            </a:r>
            <a:endParaRPr lang="ru-RU" sz="48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4800" b="1" i="1" dirty="0" err="1" smtClean="0">
                <a:solidFill>
                  <a:schemeClr val="accent1"/>
                </a:solidFill>
              </a:rPr>
              <a:t>Снежень</a:t>
            </a:r>
            <a:r>
              <a:rPr lang="ru-RU" sz="4800" b="1" i="1" dirty="0" smtClean="0">
                <a:solidFill>
                  <a:schemeClr val="accent1"/>
                </a:solidFill>
              </a:rPr>
              <a:t>  </a:t>
            </a:r>
          </a:p>
          <a:p>
            <a:pPr algn="ctr"/>
            <a:r>
              <a:rPr lang="ru-RU" sz="4800" b="1" i="1" dirty="0" err="1" smtClean="0">
                <a:solidFill>
                  <a:schemeClr val="accent1"/>
                </a:solidFill>
              </a:rPr>
              <a:t>Бокогрей</a:t>
            </a:r>
            <a:r>
              <a:rPr lang="ru-RU" sz="4800" b="1" i="1" dirty="0" smtClean="0">
                <a:solidFill>
                  <a:schemeClr val="accent1"/>
                </a:solidFill>
              </a:rPr>
              <a:t>  </a:t>
            </a:r>
          </a:p>
          <a:p>
            <a:pPr algn="ctr"/>
            <a:r>
              <a:rPr lang="ru-RU" sz="4800" b="1" i="1" dirty="0" err="1" smtClean="0">
                <a:solidFill>
                  <a:schemeClr val="accent1"/>
                </a:solidFill>
              </a:rPr>
              <a:t>Вьюговей</a:t>
            </a:r>
            <a:r>
              <a:rPr lang="ru-RU" sz="4800" b="1" i="1" dirty="0" smtClean="0">
                <a:solidFill>
                  <a:schemeClr val="accent1"/>
                </a:solidFill>
              </a:rPr>
              <a:t> </a:t>
            </a:r>
            <a:endParaRPr lang="ru-RU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sz="4000" dirty="0" smtClean="0">
                <a:solidFill>
                  <a:srgbClr val="0070C0"/>
                </a:solidFill>
              </a:rPr>
              <a:t>Вот уж снег последний в поле тает,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Теплый пар восходит от земли,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И кувшинчик синий расцветает,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И зовут друг друга журавли.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Юный лес, в зеленый дым одетый,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Теплых гроз нетерпеливо ждет…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596</Words>
  <Application>Microsoft Office PowerPoint</Application>
  <PresentationFormat>Экран (4:3)</PresentationFormat>
  <Paragraphs>214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Документ</vt:lpstr>
      <vt:lpstr>  Бинарный урок русского и английского языка на тему  </vt:lpstr>
      <vt:lpstr>Бинарный - </vt:lpstr>
      <vt:lpstr> Цели : </vt:lpstr>
      <vt:lpstr> Falling Snow </vt:lpstr>
      <vt:lpstr> Падающий снег </vt:lpstr>
      <vt:lpstr>Слайд 6</vt:lpstr>
      <vt:lpstr> Историческая справка </vt:lpstr>
      <vt:lpstr>Февраль </vt:lpstr>
      <vt:lpstr>Слайд 9</vt:lpstr>
      <vt:lpstr> Match the adjectives and the nouns and write word combinations: </vt:lpstr>
      <vt:lpstr>Эпитеты в английском языке</vt:lpstr>
      <vt:lpstr>  Буквенный диктант (Н или НН?)  </vt:lpstr>
      <vt:lpstr>Слайд 13</vt:lpstr>
      <vt:lpstr>Слайд 14</vt:lpstr>
      <vt:lpstr>Слайд 15</vt:lpstr>
      <vt:lpstr>Слайд 16</vt:lpstr>
      <vt:lpstr>Слайд 17</vt:lpstr>
      <vt:lpstr>Степени сравнения прилагательных </vt:lpstr>
      <vt:lpstr>Когда сравнивают  двух человек, два предмета или явления, употребляют прилагательное в сравнительной степени</vt:lpstr>
      <vt:lpstr>Когда  рассказывают об исключительных качествах человека, предмета, явления, используют прилагательное в превосходной степени</vt:lpstr>
      <vt:lpstr>ЗАПОМНИ!</vt:lpstr>
      <vt:lpstr>Выбери нужное прилагательное </vt:lpstr>
      <vt:lpstr>Слайд 23</vt:lpstr>
      <vt:lpstr>Слайд 24</vt:lpstr>
      <vt:lpstr>Подбери синонимы</vt:lpstr>
      <vt:lpstr>Подбери синонимы</vt:lpstr>
      <vt:lpstr>СЛОВЕСНОЕ РИСОВАНИЕ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Бинарный урок русского и английского языка на тему  </dc:title>
  <dc:creator>Мама</dc:creator>
  <cp:lastModifiedBy>123</cp:lastModifiedBy>
  <cp:revision>33</cp:revision>
  <dcterms:created xsi:type="dcterms:W3CDTF">2012-02-19T17:24:47Z</dcterms:created>
  <dcterms:modified xsi:type="dcterms:W3CDTF">2012-02-23T17:27:01Z</dcterms:modified>
</cp:coreProperties>
</file>