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5"/>
  </p:notesMasterIdLst>
  <p:sldIdLst>
    <p:sldId id="298" r:id="rId3"/>
    <p:sldId id="307" r:id="rId4"/>
    <p:sldId id="308" r:id="rId5"/>
    <p:sldId id="309" r:id="rId6"/>
    <p:sldId id="304" r:id="rId7"/>
    <p:sldId id="306" r:id="rId8"/>
    <p:sldId id="272" r:id="rId9"/>
    <p:sldId id="273" r:id="rId10"/>
    <p:sldId id="296" r:id="rId11"/>
    <p:sldId id="315" r:id="rId12"/>
    <p:sldId id="274" r:id="rId13"/>
    <p:sldId id="313" r:id="rId14"/>
    <p:sldId id="310" r:id="rId15"/>
    <p:sldId id="277" r:id="rId16"/>
    <p:sldId id="279" r:id="rId17"/>
    <p:sldId id="281" r:id="rId18"/>
    <p:sldId id="275" r:id="rId19"/>
    <p:sldId id="318" r:id="rId20"/>
    <p:sldId id="293" r:id="rId21"/>
    <p:sldId id="311" r:id="rId22"/>
    <p:sldId id="312" r:id="rId23"/>
    <p:sldId id="31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66" d="100"/>
          <a:sy n="66" d="100"/>
        </p:scale>
        <p:origin x="-129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71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C1C8F8-DF68-4700-A4F2-13C5B5DA1313}" type="datetimeFigureOut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C0E31D-F685-444D-8EF8-68A6EEE4B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37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CEC081D2-24AE-4D59-AEAD-BB9B482DB010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CEC081D2-24AE-4D59-AEAD-BB9B482DB010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9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CEC081D2-24AE-4D59-AEAD-BB9B482DB010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10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CEC081D2-24AE-4D59-AEAD-BB9B482DB010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19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30A6F-D859-4599-BD85-D3B46B9E3960}" type="datetime8">
              <a:rPr lang="en-US"/>
              <a:pPr>
                <a:defRPr/>
              </a:pPr>
              <a:t>12/9/2012 7:25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A399C3-E61C-4EAA-82EE-7C6930347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78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5A89-AD26-4637-A55C-4AF51946829B}" type="datetime8">
              <a:rPr lang="en-US"/>
              <a:pPr>
                <a:defRPr/>
              </a:pPr>
              <a:t>12/9/2012 7:25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3856-77BD-4DB3-850E-42DDFBFA615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02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B3EF-4939-4BA6-9F76-BE18DC201107}" type="datetime8">
              <a:rPr lang="en-US"/>
              <a:pPr>
                <a:defRPr/>
              </a:pPr>
              <a:t>12/9/2012 7:25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7525-C99F-45F8-BCD6-A23BD19FDB2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65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D9A4-377A-48FB-8B6E-708277834682}" type="datetime8">
              <a:rPr lang="en-US"/>
              <a:pPr>
                <a:defRPr/>
              </a:pPr>
              <a:t>12/9/2012 7:25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AF31E5-90FB-4748-AA02-1832F863A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66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3A28F-7BAA-4979-ACB2-657B9A16C0E9}" type="datetime8">
              <a:rPr lang="en-US"/>
              <a:pPr>
                <a:defRPr/>
              </a:pPr>
              <a:t>12/9/2012 7:25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50DC4B-AFC8-4C8B-B50E-63C74BE0A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10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3796AD-1FBE-4746-A9D1-51006446B9BB}" type="datetime8">
              <a:rPr lang="en-US"/>
              <a:pPr>
                <a:defRPr/>
              </a:pPr>
              <a:t>12/9/2012 7:25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487E39-B90D-4E7F-B007-87E5A9D9B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235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F580E6-9B90-4C5A-B742-66F832680966}" type="datetime8">
              <a:rPr lang="en-US"/>
              <a:pPr>
                <a:defRPr/>
              </a:pPr>
              <a:t>12/9/2012 7:25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7A1EBF-F951-486B-8D2A-E5BBF0A73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87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15B6-2866-4988-A375-DA3B30A24652}" type="datetime8">
              <a:rPr lang="en-US"/>
              <a:pPr>
                <a:defRPr/>
              </a:pPr>
              <a:t>12/9/2012 7:25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3D9562-C15B-401A-B5E8-98285CADB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984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598E-51C8-4EBF-99E4-7E9D97DDB595}" type="datetime8">
              <a:rPr lang="en-US"/>
              <a:pPr>
                <a:defRPr/>
              </a:pPr>
              <a:t>12/9/2012 7:25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BA06C2-5B02-4996-B425-1E9A29B4D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22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/>
              <a:pPr>
                <a:defRPr/>
              </a:pPr>
              <a:t>12/9/2012 7:25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824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243932-47F8-4FA8-A300-43F4C0F567B1}" type="datetime8">
              <a:rPr lang="en-US"/>
              <a:pPr>
                <a:defRPr/>
              </a:pPr>
              <a:t>12/9/2012 7:25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EC403-95ED-4CB3-A050-A071737CA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197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49DFD-C07A-4E74-B3AF-1050F0791C74}" type="datetime8">
              <a:rPr lang="en-US"/>
              <a:pPr>
                <a:defRPr/>
              </a:pPr>
              <a:t>12/9/2012 7:25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9A17-E658-43C5-B831-F2760E47AF2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K:\&#1069;&#1090;&#1080;&#1082;&#1077;&#1090;\&#1060;&#1080;&#1079;&#1084;&#1080;&#1085;&#1091;&#1090;&#1082;&#1072;.mp3" TargetMode="Externa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&#1047;&#1072;&#1075;&#1088;&#1091;&#1079;&#1082;&#1080;\&#1047;&#1074;&#1091;&#1082;%20&#1087;&#1072;&#1088;&#1086;&#1074;&#1086;&#1079;&#1072;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Доброе слово лучше мягкого пирога.</a:t>
            </a:r>
          </a:p>
          <a:p>
            <a:pPr eaLnBrk="1" hangingPunct="1"/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Доброе слово и кошке приятно.</a:t>
            </a:r>
          </a:p>
          <a:p>
            <a:pPr eaLnBrk="1" hangingPunct="1"/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Доброе слово железные ворота отопрёт.</a:t>
            </a:r>
          </a:p>
          <a:p>
            <a:pPr eaLnBrk="1" hangingPunct="1"/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Доброе слово сказать –посошок в руки дать.</a:t>
            </a:r>
          </a:p>
          <a:p>
            <a:pPr eaLnBrk="1" hangingPunct="1"/>
            <a:endParaRPr lang="ru-RU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Доброе слово человеку – что дождь в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засуху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Autofit/>
          </a:bodyPr>
          <a:lstStyle/>
          <a:p>
            <a:r>
              <a:rPr lang="ru-RU" sz="3600" cap="none" dirty="0" smtClean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ЗАГОЛОВОК ПРЕЗЕНТАЦИИ</a:t>
            </a:r>
            <a:r>
              <a:rPr lang="ru-RU" sz="2800" cap="none" dirty="0" smtClean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/>
            </a:r>
            <a:br>
              <a:rPr lang="ru-RU" sz="2800" cap="none" dirty="0" smtClean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</a:br>
            <a:r>
              <a:rPr lang="ru-RU" sz="2800" cap="none" dirty="0" smtClean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ПОДЗАГОЛОВОК ПРЕЗЕНТАЦИИ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ru-RU" sz="2400" smtClean="0">
                <a:ea typeface="Tw Cen MT" pitchFamily="34" charset="0"/>
                <a:cs typeface="Tw Cen MT" pitchFamily="34" charset="0"/>
                <a:sym typeface="Tw Cen MT" pitchFamily="34" charset="0"/>
              </a:rPr>
              <a:t>Курс под руководством</a:t>
            </a:r>
            <a:br>
              <a:rPr lang="ru-RU" sz="2400" smtClean="0">
                <a:ea typeface="Tw Cen MT" pitchFamily="34" charset="0"/>
                <a:cs typeface="Tw Cen MT" pitchFamily="34" charset="0"/>
                <a:sym typeface="Tw Cen MT" pitchFamily="34" charset="0"/>
              </a:rPr>
            </a:br>
            <a:r>
              <a:rPr lang="ru-RU" sz="2400" smtClean="0">
                <a:ea typeface="Tw Cen MT" pitchFamily="34" charset="0"/>
                <a:cs typeface="Tw Cen MT" pitchFamily="34" charset="0"/>
                <a:sym typeface="Tw Cen MT" pitchFamily="34" charset="0"/>
              </a:rPr>
              <a:t>инструктора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-1"/>
            <a:ext cx="8424936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869160"/>
            <a:ext cx="6705600" cy="186667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48681"/>
            <a:ext cx="8820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Здравствуйте- </a:t>
            </a:r>
            <a:r>
              <a:rPr lang="ru-RU" sz="3600" dirty="0" smtClean="0"/>
              <a:t>       наиболее    употребительное</a:t>
            </a:r>
          </a:p>
          <a:p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dirty="0" smtClean="0">
                <a:solidFill>
                  <a:srgbClr val="C00000"/>
                </a:solidFill>
              </a:rPr>
              <a:t>Добрый день(утро, вечер)-</a:t>
            </a:r>
            <a:r>
              <a:rPr lang="ru-RU" sz="3600" dirty="0" smtClean="0"/>
              <a:t>дружеское, с  указанием  на  время  встречи</a:t>
            </a:r>
          </a:p>
          <a:p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dirty="0" err="1" smtClean="0">
                <a:solidFill>
                  <a:srgbClr val="C00000"/>
                </a:solidFill>
              </a:rPr>
              <a:t>Привет</a:t>
            </a:r>
            <a:r>
              <a:rPr lang="ru-RU" sz="3600" dirty="0" err="1" smtClean="0"/>
              <a:t>-дружеское</a:t>
            </a:r>
            <a:r>
              <a:rPr lang="ru-RU" sz="3600" dirty="0" smtClean="0"/>
              <a:t> , фамильярное</a:t>
            </a:r>
          </a:p>
          <a:p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dirty="0" smtClean="0">
                <a:solidFill>
                  <a:srgbClr val="C00000"/>
                </a:solidFill>
              </a:rPr>
              <a:t>Здорово</a:t>
            </a:r>
            <a:r>
              <a:rPr lang="ru-RU" sz="3600" dirty="0" smtClean="0"/>
              <a:t>-дружеское, чаще между мужчинами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Здравствуйте!</a:t>
            </a:r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Позвольте поприветствовать вас!</a:t>
            </a:r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Кого я вижу!</a:t>
            </a:r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Мое почтение!</a:t>
            </a:r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Сколько лет, сколько зим!</a:t>
            </a:r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Добро пожаловать!</a:t>
            </a:r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Рад вас видеть!</a:t>
            </a:r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Доброе утро!</a:t>
            </a:r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Легок на помине!</a:t>
            </a:r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Мое почтение!</a:t>
            </a:r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Здравия желаю!</a:t>
            </a:r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Хлеб да соль!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:\Загрузки\балака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59718">
            <a:off x="611561" y="620688"/>
            <a:ext cx="5472608" cy="550039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516216" y="4869160"/>
            <a:ext cx="2376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Анатолий Георгиевич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Балакай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21507" name="Picture 3" descr="H:\Загрузки\balak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92696"/>
            <a:ext cx="3184748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5661248"/>
            <a:ext cx="6705600" cy="1074589"/>
          </a:xfrm>
        </p:spPr>
        <p:txBody>
          <a:bodyPr>
            <a:normAutofit fontScale="25000" lnSpcReduction="20000"/>
          </a:bodyPr>
          <a:lstStyle/>
          <a:p>
            <a:r>
              <a:rPr lang="ru-RU" sz="8600" dirty="0" smtClean="0">
                <a:solidFill>
                  <a:srgbClr val="0070C0"/>
                </a:solidFill>
              </a:rPr>
              <a:t>Какую речевую ситуацию изобразил художник?</a:t>
            </a:r>
          </a:p>
          <a:p>
            <a:r>
              <a:rPr lang="ru-RU" sz="8600" dirty="0" smtClean="0">
                <a:solidFill>
                  <a:srgbClr val="0070C0"/>
                </a:solidFill>
              </a:rPr>
              <a:t>Как исправить положение?</a:t>
            </a:r>
          </a:p>
          <a:p>
            <a:endParaRPr lang="ru-RU" dirty="0"/>
          </a:p>
        </p:txBody>
      </p:sp>
      <p:pic>
        <p:nvPicPr>
          <p:cNvPr id="4" name="Рисунок 3" descr="ris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7992887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317255">
            <a:off x="522776" y="491226"/>
            <a:ext cx="7985043" cy="1658913"/>
          </a:xfrm>
        </p:spPr>
        <p:txBody>
          <a:bodyPr/>
          <a:lstStyle/>
          <a:p>
            <a:r>
              <a:rPr lang="ru-RU" sz="6000" dirty="0" smtClean="0">
                <a:solidFill>
                  <a:srgbClr val="C00000"/>
                </a:solidFill>
                <a:latin typeface="Monotype Corsiva" pitchFamily="66" charset="0"/>
              </a:rPr>
              <a:t>Будьте добры</a:t>
            </a:r>
            <a:endParaRPr lang="ru-RU" sz="6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             2 страница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:\Загрузки\пожилой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1995059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208912" cy="666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15616" y="717588"/>
            <a:ext cx="691276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88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Физминутка</a:t>
            </a:r>
            <a:endParaRPr kumimoji="0" lang="ru-RU" sz="8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132856"/>
            <a:ext cx="626469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Физминут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44408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908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 rot="19817091">
            <a:off x="282496" y="616722"/>
            <a:ext cx="7754794" cy="1188240"/>
          </a:xfrm>
        </p:spPr>
        <p:txBody>
          <a:bodyPr>
            <a:noAutofit/>
          </a:bodyPr>
          <a:lstStyle/>
          <a:p>
            <a:r>
              <a:rPr lang="ru-RU" sz="7200" b="1" cap="none" dirty="0" smtClean="0">
                <a:solidFill>
                  <a:srgbClr val="C00000"/>
                </a:solidFill>
                <a:latin typeface="Monotype Corsiva" pitchFamily="66" charset="0"/>
                <a:ea typeface="Tw Cen MT" pitchFamily="34" charset="0"/>
                <a:cs typeface="Tw Cen MT" pitchFamily="34" charset="0"/>
                <a:sym typeface="Tw Cen MT" pitchFamily="34" charset="0"/>
              </a:rPr>
              <a:t>До свидания!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ru-RU" sz="3600" b="1" dirty="0" smtClean="0">
                <a:solidFill>
                  <a:srgbClr val="0070C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              3 страница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   Десятое декабря</a:t>
            </a:r>
            <a:r>
              <a:rPr lang="ru-RU" sz="44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4400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Классная работа</a:t>
            </a:r>
          </a:p>
          <a:p>
            <a:r>
              <a:rPr lang="ru-RU" sz="66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44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Умеем ли мы   употреблять в речи этикетные слова?</a:t>
            </a:r>
            <a:endParaRPr lang="ru-RU" sz="4400" i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err="1" smtClean="0">
                <a:solidFill>
                  <a:srgbClr val="C00000"/>
                </a:solidFill>
                <a:latin typeface="Sylfaen" pitchFamily="18" charset="0"/>
              </a:rPr>
              <a:t>Прощайте</a:t>
            </a:r>
            <a:r>
              <a:rPr lang="ru-RU" sz="4800" dirty="0" err="1" smtClean="0">
                <a:latin typeface="Sylfaen" pitchFamily="18" charset="0"/>
              </a:rPr>
              <a:t>-прощание</a:t>
            </a:r>
            <a:r>
              <a:rPr lang="ru-RU" sz="4800" dirty="0" smtClean="0">
                <a:latin typeface="Sylfaen" pitchFamily="18" charset="0"/>
              </a:rPr>
              <a:t> надолго или даже навсегда</a:t>
            </a:r>
          </a:p>
          <a:p>
            <a:endParaRPr lang="ru-RU" sz="4800" dirty="0" smtClean="0">
              <a:solidFill>
                <a:srgbClr val="C00000"/>
              </a:solidFill>
              <a:latin typeface="Sylfaen" pitchFamily="18" charset="0"/>
            </a:endParaRPr>
          </a:p>
          <a:p>
            <a:r>
              <a:rPr lang="ru-RU" sz="4800" dirty="0" smtClean="0">
                <a:solidFill>
                  <a:srgbClr val="C00000"/>
                </a:solidFill>
                <a:latin typeface="Sylfaen" pitchFamily="18" charset="0"/>
              </a:rPr>
              <a:t>До скорого</a:t>
            </a:r>
            <a:r>
              <a:rPr lang="ru-RU" sz="4800" dirty="0" smtClean="0">
                <a:latin typeface="Sylfaen" pitchFamily="18" charset="0"/>
              </a:rPr>
              <a:t>- расставание на короткое время</a:t>
            </a:r>
          </a:p>
          <a:p>
            <a:endParaRPr lang="ru-RU" sz="4800" dirty="0" smtClean="0">
              <a:solidFill>
                <a:srgbClr val="C00000"/>
              </a:solidFill>
              <a:latin typeface="Sylfaen" pitchFamily="18" charset="0"/>
            </a:endParaRPr>
          </a:p>
          <a:p>
            <a:r>
              <a:rPr lang="ru-RU" sz="4800" dirty="0" smtClean="0">
                <a:solidFill>
                  <a:srgbClr val="C00000"/>
                </a:solidFill>
                <a:latin typeface="Sylfaen" pitchFamily="18" charset="0"/>
              </a:rPr>
              <a:t>Счастливого пути- </a:t>
            </a:r>
            <a:r>
              <a:rPr lang="ru-RU" sz="4800" dirty="0" smtClean="0">
                <a:latin typeface="Sylfaen" pitchFamily="18" charset="0"/>
              </a:rPr>
              <a:t>пожелание уезжающему</a:t>
            </a:r>
            <a:endParaRPr lang="ru-RU" sz="4800" dirty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 rot="20403038">
            <a:off x="190873" y="1321406"/>
            <a:ext cx="104370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 на каждый день</a:t>
            </a:r>
            <a:endParaRPr kumimoji="0" lang="ru-RU" sz="60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681388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1)Всегда знай, с какой целью и зачем ты говоришь.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2)Умей находить общий язык с собеседником.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3)Помни, что вежливость- основа речевого поведения.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4)Избегай многословия.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5)Владей культурой языка.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 Умей не только говорить, но и слушать.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7) Следуй высоким образцам. Ищи свой идеал образца.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1"/>
            <a:ext cx="806489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доброе слово не надо скупиться.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Сказать это слово – что дать напиться.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 словом обидным – нельзя торопиться,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 завтра себя самого не стыдиться.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4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Н.Рыленков</a:t>
            </a:r>
            <a:endParaRPr lang="ru-RU" sz="4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							</a:t>
            </a:r>
            <a:endParaRPr lang="ru-RU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89445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Цели урока: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познакомиться   с понятием речевого этикета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расширить  словарный запас в области речевого этикета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-учиться правильно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употреблять этикетные слова  в зависимости от ситуации общения.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12255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Заглянем в толковый словарь</a:t>
            </a:r>
            <a:r>
              <a:rPr lang="ru-RU" dirty="0" smtClean="0">
                <a:solidFill>
                  <a:srgbClr val="0070C0"/>
                </a:solidFill>
              </a:rPr>
              <a:t>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22275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Этикет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от фр.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Etiquette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«ярлык на чем-либо», правила поведения.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Этикетные слова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группа слов, которые помогают устанавливать доброжелательный контакт с собеседником.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Вежливый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соблюдающий правила приличия, учтивый, обходительный.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04" name="Rectangle 44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86409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Вежливые слова условно можно разделить на группы, в зависимости от вида речевой ситуации, 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где они могут употребляться.</a:t>
            </a:r>
          </a:p>
        </p:txBody>
      </p:sp>
      <p:graphicFrame>
        <p:nvGraphicFramePr>
          <p:cNvPr id="66564" name="Diagram 4"/>
          <p:cNvGraphicFramePr>
            <a:graphicFrameLocks/>
          </p:cNvGraphicFramePr>
          <p:nvPr>
            <p:ph sz="half" idx="1"/>
          </p:nvPr>
        </p:nvGraphicFramePr>
        <p:xfrm>
          <a:off x="467544" y="1628800"/>
          <a:ext cx="8207375" cy="4783137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subSp spid="_x0000_s104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4">
                                            <p:subSp spid="_x0000_s1043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4">
                                            <p:subSp spid="_x0000_s1043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4">
                                            <p:subSp spid="_x0000_s1043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subSp spid="_x0000_s104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564">
                                            <p:subSp spid="_x0000_s1041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564">
                                            <p:subSp spid="_x0000_s1041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564">
                                            <p:subSp spid="_x0000_s1041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subSp spid="_x0000_s103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564">
                                            <p:subSp spid="_x0000_s1039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564">
                                            <p:subSp spid="_x0000_s1039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564">
                                            <p:subSp spid="_x0000_s1039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subSp spid="_x0000_s103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564">
                                            <p:subSp spid="_x0000_s1037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564">
                                            <p:subSp spid="_x0000_s1037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564">
                                            <p:subSp spid="_x0000_s1037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subSp spid="_x0000_s103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564">
                                            <p:subSp spid="_x0000_s1035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564">
                                            <p:subSp spid="_x0000_s1035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564">
                                            <p:subSp spid="_x0000_s1035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subSp spid="_x0000_s103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6564">
                                            <p:subSp spid="_x0000_s1033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564">
                                            <p:subSp spid="_x0000_s1033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6564">
                                            <p:subSp spid="_x0000_s1033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subSp spid="_x0000_s103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6564">
                                            <p:subSp spid="_x0000_s1031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564">
                                            <p:subSp spid="_x0000_s1031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564">
                                            <p:subSp spid="_x0000_s1031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subSp spid="_x0000_s102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564">
                                            <p:subSp spid="_x0000_s1029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564">
                                            <p:subSp spid="_x0000_s1029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564">
                                            <p:subSp spid="_x0000_s1029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subSp spid="_x0000_s104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6564">
                                            <p:subSp spid="_x0000_s1044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6564">
                                            <p:subSp spid="_x0000_s1044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6564">
                                            <p:subSp spid="_x0000_s1044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66564">
                                            <p:subSp spid="_x0000_s1043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66564">
                                            <p:subSp spid="_x0000_s1043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66564">
                                            <p:subSp spid="_x0000_s1043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66564">
                                            <p:subSp spid="_x0000_s1041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66564">
                                            <p:subSp spid="_x0000_s1041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66564">
                                            <p:subSp spid="_x0000_s1041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66564">
                                            <p:subSp spid="_x0000_s1039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66564">
                                            <p:subSp spid="_x0000_s1039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66564">
                                            <p:subSp spid="_x0000_s1039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66564">
                                            <p:subSp spid="_x0000_s1037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66564">
                                            <p:subSp spid="_x0000_s1037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6564">
                                            <p:subSp spid="_x0000_s1037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66564">
                                            <p:subSp spid="_x0000_s1035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66564">
                                            <p:subSp spid="_x0000_s1035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66564">
                                            <p:subSp spid="_x0000_s1035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66564">
                                            <p:subSp spid="_x0000_s1033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66564">
                                            <p:subSp spid="_x0000_s1033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66564">
                                            <p:subSp spid="_x0000_s1033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66564">
                                            <p:subSp spid="_x0000_s1031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66564">
                                            <p:subSp spid="_x0000_s1031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66564">
                                            <p:subSp spid="_x0000_s1031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66564">
                                            <p:subSp spid="_x0000_s1029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66564">
                                            <p:subSp spid="_x0000_s1029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66564">
                                            <p:subSp spid="_x0000_s1029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66564">
                                            <p:subSp spid="_x0000_s1044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66564">
                                            <p:subSp spid="_x0000_s1044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66564">
                                            <p:subSp spid="_x0000_s1044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66564" grpId="0" bld="allAtOnce"/>
      <p:bldDgm spid="66564" grpId="1" b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Autofit/>
          </a:bodyPr>
          <a:lstStyle/>
          <a:p>
            <a:r>
              <a:rPr lang="ru-RU" sz="5400" b="1" i="1" cap="none" dirty="0" smtClean="0">
                <a:solidFill>
                  <a:srgbClr val="C00000"/>
                </a:solidFill>
                <a:latin typeface="Monotype Corsiva" pitchFamily="66" charset="0"/>
                <a:ea typeface="Tw Cen MT" pitchFamily="34" charset="0"/>
                <a:cs typeface="Tw Cen MT" pitchFamily="34" charset="0"/>
                <a:sym typeface="Tw Cen MT" pitchFamily="34" charset="0"/>
              </a:rPr>
              <a:t>Этикет на каждый день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endParaRPr lang="ru-RU" sz="2400" dirty="0" smtClean="0"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241732">
            <a:off x="223009" y="491567"/>
            <a:ext cx="8075110" cy="1561962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Monotype Corsiva" pitchFamily="66" charset="0"/>
              </a:rPr>
              <a:t>Здравствуйте!</a:t>
            </a:r>
            <a:endParaRPr lang="ru-RU" sz="54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               1 страница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Autofit/>
          </a:bodyPr>
          <a:lstStyle/>
          <a:p>
            <a:r>
              <a:rPr lang="ru-RU" sz="3600" cap="none" dirty="0" smtClean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ЗАГОЛОВОК ПРЕЗЕНТАЦИИ</a:t>
            </a:r>
            <a:r>
              <a:rPr lang="ru-RU" sz="2800" cap="none" dirty="0" smtClean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/>
            </a:r>
            <a:br>
              <a:rPr lang="ru-RU" sz="2800" cap="none" dirty="0" smtClean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</a:br>
            <a:r>
              <a:rPr lang="ru-RU" sz="2800" cap="none" dirty="0" smtClean="0">
                <a:solidFill>
                  <a:srgbClr val="7D9263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ПОДЗАГОЛОВОК ПРЕЗЕНТАЦИИ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ru-RU" sz="2400" smtClean="0">
                <a:ea typeface="Tw Cen MT" pitchFamily="34" charset="0"/>
                <a:cs typeface="Tw Cen MT" pitchFamily="34" charset="0"/>
                <a:sym typeface="Tw Cen MT" pitchFamily="34" charset="0"/>
              </a:rPr>
              <a:t>Курс под руководством</a:t>
            </a:r>
            <a:br>
              <a:rPr lang="ru-RU" sz="2400" smtClean="0">
                <a:ea typeface="Tw Cen MT" pitchFamily="34" charset="0"/>
                <a:cs typeface="Tw Cen MT" pitchFamily="34" charset="0"/>
                <a:sym typeface="Tw Cen MT" pitchFamily="34" charset="0"/>
              </a:rPr>
            </a:br>
            <a:r>
              <a:rPr lang="ru-RU" sz="2400" smtClean="0">
                <a:ea typeface="Tw Cen MT" pitchFamily="34" charset="0"/>
                <a:cs typeface="Tw Cen MT" pitchFamily="34" charset="0"/>
                <a:sym typeface="Tw Cen MT" pitchFamily="34" charset="0"/>
              </a:rPr>
              <a:t>инструктора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-1"/>
            <a:ext cx="8424936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Звук паровоз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96336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4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35248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D50839-5819-4DC3-97AB-406CC58463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TS010352480</Template>
  <TotalTime>0</TotalTime>
  <Words>369</Words>
  <Application>Microsoft Office PowerPoint</Application>
  <PresentationFormat>Экран (4:3)</PresentationFormat>
  <Paragraphs>99</Paragraphs>
  <Slides>22</Slides>
  <Notes>4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TS010352480</vt:lpstr>
      <vt:lpstr>Слайд 1</vt:lpstr>
      <vt:lpstr>Слайд 2</vt:lpstr>
      <vt:lpstr>Слайд 3</vt:lpstr>
      <vt:lpstr>Слайд 4</vt:lpstr>
      <vt:lpstr>Заглянем в толковый словарь!</vt:lpstr>
      <vt:lpstr>Вежливые слова условно можно разделить на группы, в зависимости от вида речевой ситуации,  где они могут употребляться.</vt:lpstr>
      <vt:lpstr>Этикет на каждый день</vt:lpstr>
      <vt:lpstr>Здравствуйте!</vt:lpstr>
      <vt:lpstr>ЗАГОЛОВОК ПРЕЗЕНТАЦИИ ПОДЗАГОЛОВОК ПРЕЗЕНТАЦИИ</vt:lpstr>
      <vt:lpstr>ЗАГОЛОВОК ПРЕЗЕНТАЦИИ ПОДЗАГОЛОВОК ПРЕЗЕНТАЦИИ</vt:lpstr>
      <vt:lpstr>Слайд 11</vt:lpstr>
      <vt:lpstr>Слайд 12</vt:lpstr>
      <vt:lpstr>Слайд 13</vt:lpstr>
      <vt:lpstr>Слайд 14</vt:lpstr>
      <vt:lpstr>Будьте добры</vt:lpstr>
      <vt:lpstr>Слайд 16</vt:lpstr>
      <vt:lpstr>Слайд 17</vt:lpstr>
      <vt:lpstr>Слайд 18</vt:lpstr>
      <vt:lpstr>До свидания!</vt:lpstr>
      <vt:lpstr>Слайд 20</vt:lpstr>
      <vt:lpstr>Слайд 21</vt:lpstr>
      <vt:lpstr>Слайд 22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2012-12-06T17:13:49Z</dcterms:created>
  <dcterms:modified xsi:type="dcterms:W3CDTF">2012-12-09T15:26:44Z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