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0" r:id="rId3"/>
    <p:sldId id="297" r:id="rId4"/>
    <p:sldId id="303" r:id="rId5"/>
    <p:sldId id="283" r:id="rId6"/>
    <p:sldId id="262" r:id="rId7"/>
    <p:sldId id="285" r:id="rId8"/>
    <p:sldId id="304" r:id="rId9"/>
    <p:sldId id="305" r:id="rId10"/>
    <p:sldId id="263" r:id="rId11"/>
    <p:sldId id="292" r:id="rId12"/>
    <p:sldId id="268" r:id="rId13"/>
    <p:sldId id="270" r:id="rId14"/>
    <p:sldId id="271" r:id="rId15"/>
    <p:sldId id="273" r:id="rId16"/>
    <p:sldId id="281" r:id="rId17"/>
    <p:sldId id="306" r:id="rId18"/>
    <p:sldId id="309" r:id="rId19"/>
    <p:sldId id="29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666406-3AF1-48AC-983F-F8F5B9E53422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701E79-77F8-46E1-83B4-547C51297E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28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31ACF2-78B8-4888-AF12-8D557B4B7C6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2674A-87F3-4C41-81DE-80CD9BC8174D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57386-7CEC-4386-B5F2-FA9C389A6F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83729-CEBB-42F7-B2DD-AED954FBB6F4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EF1AB-0FBC-4D64-B78A-8CBA73FFF8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E4273-EADD-49AE-908D-F32E0926EF57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0607C-4F77-4785-AF6C-6E167EF877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8D306-6218-4D0D-A3F9-A43ED515AC3C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B8A6D-A370-4BC0-AD3D-6D7AF683BE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A10DC-E419-4EE6-946A-A36E4196C8CE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9A1E-1B73-4DCE-880B-23D0D00E4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873BD-F1D7-4D5E-9F4B-67B93219497B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DA0C-93EA-4E46-AF78-DB90395EB3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BE7BF-752F-46B5-A854-F3DBE771C87A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7984-332A-4ED6-B205-239AF992E5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46331-C372-4041-A960-B31B0F3D61D3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0F15-B926-48BA-A34E-8B3877CB39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25428-6DBD-4451-8824-DB24AA571CFB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4DF92-0031-499C-9D18-FD8B4B79C3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627F4-ABDF-4A8A-8077-A1F6794B8067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5DC0-A3F4-4F33-8ABC-BF6F5A66DF7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C02E4-4537-4063-9D08-B99A1A07255F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065D-8CF9-4C76-9E4D-CE37D6E737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71CFA4-CCE7-48E3-8C64-9C0BBAB26268}" type="datetimeFigureOut">
              <a:rPr lang="ru-RU"/>
              <a:pPr>
                <a:defRPr/>
              </a:pPr>
              <a:t>20.03.2012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C7C6C9-01C4-48BE-BE29-238781F63B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5"/>
          <p:cNvSpPr txBox="1">
            <a:spLocks noChangeArrowheads="1"/>
          </p:cNvSpPr>
          <p:nvPr/>
        </p:nvSpPr>
        <p:spPr bwMode="auto">
          <a:xfrm>
            <a:off x="323850" y="188913"/>
            <a:ext cx="8569325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>
                <a:latin typeface="Franklin Gothic Book" pitchFamily="34" charset="0"/>
              </a:rPr>
              <a:t>Здравствуйте, ребята! Я рада  приветствовать вас на нашем уроке. Сейчас вы ученики 10 класса, а скоро станете выпускниками. Вам предстоит сдать ЕГЭ, поступить в какое-либо учебное заведение, получить профессию и начать трудовую жизнь. Дальнейшее развитие и процветание России во многом будет зависеть от вашего профессионализма и мастерства. Помните: вы очень нужны своей стране!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G:\Троц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3265488"/>
            <a:ext cx="3163888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-100013"/>
            <a:ext cx="91440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>
              <a:latin typeface="Franklin Gothic Book" pitchFamily="34" charset="0"/>
            </a:endParaRPr>
          </a:p>
          <a:p>
            <a:endParaRPr lang="ru-RU" sz="2400">
              <a:latin typeface="Franklin Gothic Book" pitchFamily="34" charset="0"/>
            </a:endParaRPr>
          </a:p>
          <a:p>
            <a:r>
              <a:rPr lang="ru-RU" sz="2400" b="1" i="1">
                <a:solidFill>
                  <a:srgbClr val="002060"/>
                </a:solidFill>
                <a:latin typeface="Franklin Gothic Book" pitchFamily="34" charset="0"/>
              </a:rPr>
              <a:t>Грызть гранит науки</a:t>
            </a:r>
            <a:r>
              <a:rPr lang="ru-RU" sz="2400" b="1" i="1">
                <a:latin typeface="Franklin Gothic Book" pitchFamily="34" charset="0"/>
              </a:rPr>
              <a:t> </a:t>
            </a:r>
            <a:r>
              <a:rPr lang="ru-RU" sz="2400">
                <a:latin typeface="Franklin Gothic Book" pitchFamily="34" charset="0"/>
              </a:rPr>
              <a:t>-</a:t>
            </a:r>
          </a:p>
          <a:p>
            <a:r>
              <a:rPr lang="ru-RU" sz="2400">
                <a:latin typeface="Franklin Gothic Book" pitchFamily="34" charset="0"/>
              </a:rPr>
              <a:t>Из доклада одного из вождей октябрьского переворота </a:t>
            </a:r>
            <a:r>
              <a:rPr lang="ru-RU" sz="2400" b="1">
                <a:latin typeface="Franklin Gothic Book" pitchFamily="34" charset="0"/>
              </a:rPr>
              <a:t>Льва Давидовича Троцкого</a:t>
            </a:r>
            <a:r>
              <a:rPr lang="ru-RU" sz="2400">
                <a:latin typeface="Franklin Gothic Book" pitchFamily="34" charset="0"/>
              </a:rPr>
              <a:t> на V Всероссийском съезде (11 октября 1922 г.) Российского коммунистического союза молодежи (РКСМ): «Учитесь, грызите молодыми зубами гранит науки, закаляйтесь и готовьтесь на смену!» </a:t>
            </a:r>
          </a:p>
          <a:p>
            <a:r>
              <a:rPr lang="ru-RU" sz="2400">
                <a:latin typeface="Franklin Gothic Book" pitchFamily="34" charset="0"/>
              </a:rPr>
              <a:t>Иносказательно: </a:t>
            </a:r>
            <a:r>
              <a:rPr lang="ru-RU" sz="2400" b="1">
                <a:latin typeface="Franklin Gothic Book" pitchFamily="34" charset="0"/>
              </a:rPr>
              <a:t>прилежно, старательно учиться </a:t>
            </a:r>
            <a:r>
              <a:rPr lang="ru-RU" sz="2400">
                <a:latin typeface="Franklin Gothic Book" pitchFamily="34" charset="0"/>
              </a:rPr>
              <a:t>(шутливо-ироническое)</a:t>
            </a:r>
          </a:p>
          <a:p>
            <a:endParaRPr lang="ru-RU" sz="2400">
              <a:latin typeface="Franklin Gothic Book" pitchFamily="34" charset="0"/>
            </a:endParaRPr>
          </a:p>
          <a:p>
            <a:endParaRPr lang="ru-RU" sz="2400">
              <a:latin typeface="Franklin Gothic Book" pitchFamily="34" charset="0"/>
            </a:endParaRPr>
          </a:p>
          <a:p>
            <a:r>
              <a:rPr lang="ru-RU" sz="2400">
                <a:latin typeface="Franklin Gothic Book" pitchFamily="34" charset="0"/>
              </a:rPr>
              <a:t> 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3" name="Управляющая кнопка: далее 2">
            <a:hlinkClick r:id="rId3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Управляющая кнопка: далее 3">
            <a:hlinkClick r:id="rId4" action="ppaction://hlinksldjump" highlightClick="1"/>
          </p:cNvPr>
          <p:cNvSpPr/>
          <p:nvPr/>
        </p:nvSpPr>
        <p:spPr bwMode="auto">
          <a:xfrm>
            <a:off x="8316913" y="614997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052513"/>
          <a:ext cx="4418601" cy="6069955"/>
        </p:xfrm>
        <a:graphic>
          <a:graphicData uri="http://schemas.openxmlformats.org/drawingml/2006/table">
            <a:tbl>
              <a:tblPr/>
              <a:tblGrid>
                <a:gridCol w="4418601"/>
              </a:tblGrid>
              <a:tr h="9621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Признаки свободных словосочетаний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4189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Любое из слов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можно заменить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другими словами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Белый цветок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фиолетовый,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красный…)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9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Слова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сохраняют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своё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прямое значение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Значение=цвет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Создаются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в процессе речи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1" name="TextBox 2"/>
          <p:cNvSpPr txBox="1">
            <a:spLocks noChangeArrowheads="1"/>
          </p:cNvSpPr>
          <p:nvPr/>
        </p:nvSpPr>
        <p:spPr bwMode="auto">
          <a:xfrm>
            <a:off x="0" y="115888"/>
            <a:ext cx="91440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Franklin Gothic Book" pitchFamily="34" charset="0"/>
              </a:rPr>
              <a:t>Отличие фразеологизмов от свободных словосочетаний</a:t>
            </a:r>
          </a:p>
          <a:p>
            <a:endParaRPr lang="ru-RU">
              <a:latin typeface="Franklin Gothic Book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427538" y="1052513"/>
          <a:ext cx="4710545" cy="962115"/>
        </p:xfrm>
        <a:graphic>
          <a:graphicData uri="http://schemas.openxmlformats.org/drawingml/2006/table">
            <a:tbl>
              <a:tblPr/>
              <a:tblGrid>
                <a:gridCol w="4710545"/>
              </a:tblGrid>
              <a:tr h="9621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Признаки фразеологизмов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27538" y="2060575"/>
            <a:ext cx="4716462" cy="1176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spcBef>
                <a:spcPct val="20000"/>
              </a:spcBef>
              <a:buFontTx/>
              <a:buAutoNum type="arabicPeriod"/>
              <a:defRPr/>
            </a:pPr>
            <a:r>
              <a:rPr lang="ru-RU" sz="2200" dirty="0"/>
              <a:t>В их составе </a:t>
            </a:r>
            <a:r>
              <a:rPr lang="ru-RU" sz="2200" dirty="0">
                <a:solidFill>
                  <a:srgbClr val="FF0000"/>
                </a:solidFill>
              </a:rPr>
              <a:t>нельзя заменять слова</a:t>
            </a:r>
            <a:r>
              <a:rPr lang="ru-RU" sz="2200" dirty="0"/>
              <a:t> по своему желанию</a:t>
            </a:r>
          </a:p>
          <a:p>
            <a:pPr>
              <a:spcBef>
                <a:spcPct val="20000"/>
              </a:spcBef>
              <a:defRPr/>
            </a:pPr>
            <a:r>
              <a:rPr lang="ru-RU" sz="2200" dirty="0"/>
              <a:t>       </a:t>
            </a:r>
            <a:r>
              <a:rPr lang="ru-RU" sz="2200" dirty="0">
                <a:solidFill>
                  <a:srgbClr val="000099"/>
                </a:solidFill>
              </a:rPr>
              <a:t>Белый танец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427538" y="3446463"/>
            <a:ext cx="4897437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200"/>
              <a:t>2. Слова </a:t>
            </a:r>
            <a:r>
              <a:rPr lang="ru-RU" sz="2200">
                <a:solidFill>
                  <a:srgbClr val="FF0000"/>
                </a:solidFill>
              </a:rPr>
              <a:t>теряют</a:t>
            </a:r>
            <a:r>
              <a:rPr lang="ru-RU" sz="2200"/>
              <a:t> прямое значение, приобретая в совокупности </a:t>
            </a:r>
            <a:r>
              <a:rPr lang="ru-RU" sz="2200">
                <a:solidFill>
                  <a:srgbClr val="FF0000"/>
                </a:solidFill>
              </a:rPr>
              <a:t>переносное значение</a:t>
            </a:r>
          </a:p>
          <a:p>
            <a:pPr>
              <a:spcBef>
                <a:spcPct val="20000"/>
              </a:spcBef>
            </a:pPr>
            <a:r>
              <a:rPr lang="ru-RU" sz="2200">
                <a:solidFill>
                  <a:srgbClr val="002060"/>
                </a:solidFill>
              </a:rPr>
              <a:t>Значение = Дамы приглашают кавалеров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427538" y="5451475"/>
            <a:ext cx="45720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200"/>
              <a:t>3. Не создаются в речи, </a:t>
            </a:r>
            <a:r>
              <a:rPr lang="ru-RU" sz="2200">
                <a:solidFill>
                  <a:srgbClr val="FF0000"/>
                </a:solidFill>
              </a:rPr>
              <a:t>используются готовыми</a:t>
            </a:r>
            <a:endParaRPr lang="ru-RU" sz="220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 bwMode="auto">
          <a:xfrm>
            <a:off x="8428038" y="624522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107950" y="115888"/>
            <a:ext cx="8891588" cy="840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7200">
                <a:solidFill>
                  <a:srgbClr val="FF0000"/>
                </a:solidFill>
                <a:latin typeface="Franklin Gothic Book" pitchFamily="34" charset="0"/>
              </a:rPr>
              <a:t>Без пяти минут</a:t>
            </a:r>
          </a:p>
          <a:p>
            <a:r>
              <a:rPr lang="ru-RU" sz="7200">
                <a:solidFill>
                  <a:srgbClr val="FF0000"/>
                </a:solidFill>
                <a:latin typeface="Franklin Gothic Book" pitchFamily="34" charset="0"/>
              </a:rPr>
              <a:t>Откуда ветер дует</a:t>
            </a:r>
          </a:p>
          <a:p>
            <a:r>
              <a:rPr lang="ru-RU" sz="7200">
                <a:solidFill>
                  <a:srgbClr val="FF0000"/>
                </a:solidFill>
                <a:latin typeface="Franklin Gothic Book" pitchFamily="34" charset="0"/>
              </a:rPr>
              <a:t>Красной нитью</a:t>
            </a:r>
          </a:p>
          <a:p>
            <a:r>
              <a:rPr lang="ru-RU" sz="7200">
                <a:solidFill>
                  <a:srgbClr val="FF0000"/>
                </a:solidFill>
                <a:latin typeface="Franklin Gothic Book" pitchFamily="34" charset="0"/>
              </a:rPr>
              <a:t>Правая рука</a:t>
            </a:r>
          </a:p>
          <a:p>
            <a:r>
              <a:rPr lang="ru-RU" sz="7200">
                <a:solidFill>
                  <a:srgbClr val="FF0000"/>
                </a:solidFill>
                <a:latin typeface="Franklin Gothic Book" pitchFamily="34" charset="0"/>
              </a:rPr>
              <a:t>На разных языках</a:t>
            </a:r>
          </a:p>
          <a:p>
            <a:r>
              <a:rPr lang="ru-RU" sz="7200">
                <a:solidFill>
                  <a:srgbClr val="FF0000"/>
                </a:solidFill>
                <a:latin typeface="Franklin Gothic Book" pitchFamily="34" charset="0"/>
              </a:rPr>
              <a:t>На глаз</a:t>
            </a:r>
          </a:p>
          <a:p>
            <a:endParaRPr lang="ru-RU" sz="5400">
              <a:solidFill>
                <a:srgbClr val="FF0000"/>
              </a:solidFill>
              <a:latin typeface="Franklin Gothic Book" pitchFamily="34" charset="0"/>
            </a:endParaRPr>
          </a:p>
          <a:p>
            <a:endParaRPr lang="ru-RU" sz="5400">
              <a:latin typeface="Franklin Gothic Book" pitchFamily="34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 bwMode="auto">
          <a:xfrm>
            <a:off x="8428038" y="624522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3" descr="C:\Users\user\Desktop\образные\кот наплакал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3" y="4603750"/>
            <a:ext cx="3248025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Picture 2" descr="C:\Users\user\Desktop\образные\как две капли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0800" y="1668463"/>
            <a:ext cx="32972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4" descr="C:\Users\user\Desktop\образные\до белого каления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0800" y="4546600"/>
            <a:ext cx="3297238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Box 1"/>
          <p:cNvSpPr txBox="1">
            <a:spLocks noChangeArrowheads="1"/>
          </p:cNvSpPr>
          <p:nvPr/>
        </p:nvSpPr>
        <p:spPr bwMode="auto">
          <a:xfrm>
            <a:off x="539750" y="115888"/>
            <a:ext cx="7920038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 b="1">
                <a:latin typeface="Franklin Gothic Book" pitchFamily="34" charset="0"/>
              </a:rPr>
              <a:t>В образной основе многих фразеологизмов </a:t>
            </a:r>
          </a:p>
          <a:p>
            <a:pPr algn="ctr"/>
            <a:r>
              <a:rPr lang="ru-RU" sz="2600" b="1">
                <a:latin typeface="Franklin Gothic Book" pitchFamily="34" charset="0"/>
              </a:rPr>
              <a:t>лежат художественные приёмы:</a:t>
            </a:r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4805363" y="1019175"/>
            <a:ext cx="3746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Franklin Gothic Book" pitchFamily="34" charset="0"/>
              </a:rPr>
              <a:t>                  </a:t>
            </a:r>
            <a:r>
              <a:rPr lang="ru-RU" sz="2000" b="1">
                <a:solidFill>
                  <a:srgbClr val="FF0000"/>
                </a:solidFill>
                <a:latin typeface="Franklin Gothic Book" pitchFamily="34" charset="0"/>
              </a:rPr>
              <a:t>СРАВНЕНИЕ</a:t>
            </a:r>
          </a:p>
          <a:p>
            <a:r>
              <a:rPr lang="ru-RU" sz="2000" b="1">
                <a:latin typeface="Franklin Gothic Book" pitchFamily="34" charset="0"/>
              </a:rPr>
              <a:t>СОПОСТАВЛЕНИЕ СХОЖИХ ЧЕРТ</a:t>
            </a:r>
          </a:p>
        </p:txBody>
      </p:sp>
      <p:sp>
        <p:nvSpPr>
          <p:cNvPr id="29702" name="TextBox 3"/>
          <p:cNvSpPr txBox="1">
            <a:spLocks noChangeArrowheads="1"/>
          </p:cNvSpPr>
          <p:nvPr/>
        </p:nvSpPr>
        <p:spPr bwMode="auto">
          <a:xfrm>
            <a:off x="271463" y="3903663"/>
            <a:ext cx="3921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Franklin Gothic Book" pitchFamily="34" charset="0"/>
              </a:rPr>
              <a:t>                    </a:t>
            </a:r>
            <a:r>
              <a:rPr lang="ru-RU" sz="2000" b="1">
                <a:solidFill>
                  <a:srgbClr val="FF0000"/>
                </a:solidFill>
                <a:latin typeface="Franklin Gothic Book" pitchFamily="34" charset="0"/>
              </a:rPr>
              <a:t>ЛИТОТА</a:t>
            </a:r>
          </a:p>
          <a:p>
            <a:r>
              <a:rPr lang="ru-RU" sz="2000" b="1">
                <a:latin typeface="Franklin Gothic Book" pitchFamily="34" charset="0"/>
              </a:rPr>
              <a:t>НЕПОМЕРНОЕ ПРЕУМЕНЬШЕНИЕ</a:t>
            </a:r>
          </a:p>
        </p:txBody>
      </p:sp>
      <p:sp>
        <p:nvSpPr>
          <p:cNvPr id="29703" name="TextBox 4"/>
          <p:cNvSpPr txBox="1">
            <a:spLocks noChangeArrowheads="1"/>
          </p:cNvSpPr>
          <p:nvPr/>
        </p:nvSpPr>
        <p:spPr bwMode="auto">
          <a:xfrm>
            <a:off x="4876800" y="3838575"/>
            <a:ext cx="3792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Franklin Gothic Book" pitchFamily="34" charset="0"/>
              </a:rPr>
              <a:t>               </a:t>
            </a:r>
            <a:r>
              <a:rPr lang="ru-RU" sz="2000" b="1">
                <a:solidFill>
                  <a:srgbClr val="FF0000"/>
                </a:solidFill>
                <a:latin typeface="Franklin Gothic Book" pitchFamily="34" charset="0"/>
              </a:rPr>
              <a:t>ГИПЕРБОЛА</a:t>
            </a:r>
          </a:p>
          <a:p>
            <a:r>
              <a:rPr lang="ru-RU" sz="2000" b="1">
                <a:latin typeface="Franklin Gothic Book" pitchFamily="34" charset="0"/>
              </a:rPr>
              <a:t>НЕПОМЕРНОЕ ПРЕУВЕЛИЧЕНИЕ</a:t>
            </a:r>
          </a:p>
        </p:txBody>
      </p:sp>
      <p:pic>
        <p:nvPicPr>
          <p:cNvPr id="29704" name="Picture 2" descr="C:\Users\user\Desktop\золотые руки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013" y="1668463"/>
            <a:ext cx="324802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5" name="TextBox 6"/>
          <p:cNvSpPr txBox="1">
            <a:spLocks noChangeArrowheads="1"/>
          </p:cNvSpPr>
          <p:nvPr/>
        </p:nvSpPr>
        <p:spPr bwMode="auto">
          <a:xfrm>
            <a:off x="468313" y="1009650"/>
            <a:ext cx="35274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  <a:latin typeface="Franklin Gothic Book" pitchFamily="34" charset="0"/>
              </a:rPr>
              <a:t>МЕТАФОРА</a:t>
            </a:r>
          </a:p>
          <a:p>
            <a:pPr algn="ctr"/>
            <a:r>
              <a:rPr lang="ru-RU" b="1">
                <a:latin typeface="Franklin Gothic Book" pitchFamily="34" charset="0"/>
              </a:rPr>
              <a:t>СКРЫТОЕ СРАВНЕНИЕ</a:t>
            </a:r>
          </a:p>
        </p:txBody>
      </p:sp>
      <p:sp>
        <p:nvSpPr>
          <p:cNvPr id="12" name="Управляющая кнопка: далее 11">
            <a:hlinkClick r:id="rId6" action="ppaction://hlinksldjump" highlightClick="1"/>
          </p:cNvPr>
          <p:cNvSpPr/>
          <p:nvPr/>
        </p:nvSpPr>
        <p:spPr bwMode="auto">
          <a:xfrm>
            <a:off x="8428038" y="624522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0" y="-30163"/>
            <a:ext cx="9144000" cy="67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0000"/>
                </a:solidFill>
                <a:latin typeface="Franklin Gothic Book" pitchFamily="34" charset="0"/>
              </a:rPr>
              <a:t>Метафора</a:t>
            </a:r>
          </a:p>
          <a:p>
            <a:r>
              <a:rPr lang="ru-RU" sz="2400">
                <a:latin typeface="Franklin Gothic Book" pitchFamily="34" charset="0"/>
              </a:rPr>
              <a:t>Ключевой  вопрос, завтрашний день, идти по стопам, иметь вес, закладывать фундамент, человек с большой буквы, вписать новую страницу, войти в историю, ломать голову, откладывать в долгий ящик, толочь воду в ступе, не ударить в грязь лицом, путёвка в жизнь, служить верой и правдой, смотреть в корень, кануть в лету</a:t>
            </a:r>
          </a:p>
          <a:p>
            <a:pPr algn="ctr"/>
            <a:r>
              <a:rPr lang="ru-RU" sz="2400">
                <a:solidFill>
                  <a:srgbClr val="FF0000"/>
                </a:solidFill>
                <a:latin typeface="Franklin Gothic Book" pitchFamily="34" charset="0"/>
              </a:rPr>
              <a:t>Сравнение</a:t>
            </a:r>
          </a:p>
          <a:p>
            <a:r>
              <a:rPr lang="ru-RU" sz="2400">
                <a:latin typeface="Franklin Gothic Book" pitchFamily="34" charset="0"/>
              </a:rPr>
              <a:t>Как свои пять пальцев, как рыба в воде,  как без рук, как дважды два, как белка в колесе, как зеницу ока, как гора с плеч, как на иголках, как по маслу</a:t>
            </a:r>
          </a:p>
          <a:p>
            <a:r>
              <a:rPr lang="ru-RU" sz="2400">
                <a:latin typeface="Franklin Gothic Book" pitchFamily="34" charset="0"/>
              </a:rPr>
              <a:t>                                                    </a:t>
            </a:r>
            <a:r>
              <a:rPr lang="ru-RU" sz="2400">
                <a:solidFill>
                  <a:srgbClr val="FF0000"/>
                </a:solidFill>
                <a:latin typeface="Franklin Gothic Book" pitchFamily="34" charset="0"/>
              </a:rPr>
              <a:t>Литота</a:t>
            </a:r>
          </a:p>
          <a:p>
            <a:r>
              <a:rPr lang="ru-RU" sz="2400">
                <a:latin typeface="Franklin Gothic Book" pitchFamily="34" charset="0"/>
              </a:rPr>
              <a:t>Кот наплакал, капля в море, мухи не обидит, ни капли, гроша ломаного не стоит, грош цена в базарный день, ни на йоту, с азов</a:t>
            </a:r>
          </a:p>
          <a:p>
            <a:pPr algn="ctr"/>
            <a:r>
              <a:rPr lang="ru-RU" sz="2400">
                <a:solidFill>
                  <a:srgbClr val="FF0000"/>
                </a:solidFill>
                <a:latin typeface="Franklin Gothic Book" pitchFamily="34" charset="0"/>
              </a:rPr>
              <a:t>Гипербола</a:t>
            </a:r>
          </a:p>
          <a:p>
            <a:r>
              <a:rPr lang="ru-RU" sz="2400">
                <a:latin typeface="Franklin Gothic Book" pitchFamily="34" charset="0"/>
              </a:rPr>
              <a:t>Вырос до неба, на седьмом небе, до седьмого пота, горы свернуть, от корки до корки, от зари до зари, уйти с головой</a:t>
            </a:r>
          </a:p>
          <a:p>
            <a:endParaRPr lang="ru-RU" sz="2400">
              <a:latin typeface="Franklin Gothic Book" pitchFamily="34" charset="0"/>
            </a:endParaRPr>
          </a:p>
          <a:p>
            <a:r>
              <a:rPr lang="ru-RU" sz="2400">
                <a:latin typeface="Franklin Gothic Book" pitchFamily="34" charset="0"/>
              </a:rPr>
              <a:t> 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361113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169863" y="115888"/>
            <a:ext cx="8569325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Franklin Gothic Book" pitchFamily="34" charset="0"/>
              </a:rPr>
              <a:t> 	Выбор профессии – это самое главное, над чем думает любой старшеклассник. Ведь именно сейчас мы приобретаем  знания и умения, которые так пригодятся нам в трудовой деятельности. </a:t>
            </a:r>
          </a:p>
          <a:p>
            <a:pPr algn="just"/>
            <a:r>
              <a:rPr lang="ru-RU" sz="2800">
                <a:latin typeface="Franklin Gothic Book" pitchFamily="34" charset="0"/>
              </a:rPr>
              <a:t> 	Подготовку к ней не стоит переносить на длительное время, поэтому я принял решение, что не буду бесцельно тратить время, а решительно приступлю к изучению всех школьных предметов, буду много читать. </a:t>
            </a:r>
          </a:p>
          <a:p>
            <a:pPr algn="just"/>
            <a:r>
              <a:rPr lang="ru-RU" sz="2800">
                <a:latin typeface="Franklin Gothic Book" pitchFamily="34" charset="0"/>
              </a:rPr>
              <a:t> 	Это мне поможет успешно сдать экзамены, поступить в ВУЗ, получить хорошее образование. Мне очень хочется многого добиться, стать успешным, перспективным работником, чтобы приносить пользу своей стране!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1468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900113" y="765175"/>
            <a:ext cx="7704137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>
              <a:latin typeface="Franklin Gothic Book" pitchFamily="34" charset="0"/>
            </a:endParaRPr>
          </a:p>
          <a:p>
            <a:pPr algn="ctr"/>
            <a:r>
              <a:rPr lang="ru-RU" sz="4800" b="1" i="1">
                <a:solidFill>
                  <a:srgbClr val="002060"/>
                </a:solidFill>
                <a:latin typeface="Franklin Gothic Book" pitchFamily="34" charset="0"/>
              </a:rPr>
              <a:t>Без них, конечно, можно обойтись,</a:t>
            </a:r>
          </a:p>
          <a:p>
            <a:pPr algn="ctr"/>
            <a:r>
              <a:rPr lang="ru-RU" sz="4800" b="1" i="1">
                <a:solidFill>
                  <a:srgbClr val="002060"/>
                </a:solidFill>
                <a:latin typeface="Franklin Gothic Book" pitchFamily="34" charset="0"/>
              </a:rPr>
              <a:t>Но сможем ли от них мы отказаться?</a:t>
            </a:r>
          </a:p>
          <a:p>
            <a:pPr algn="ctr"/>
            <a:endParaRPr lang="ru-RU" sz="4800" b="1" i="1">
              <a:latin typeface="Franklin Gothic Book" pitchFamily="34" charset="0"/>
            </a:endParaRPr>
          </a:p>
          <a:p>
            <a:endParaRPr lang="ru-RU">
              <a:latin typeface="Franklin Gothic Book" pitchFamily="34" charset="0"/>
            </a:endParaRPr>
          </a:p>
          <a:p>
            <a:endParaRPr lang="ru-RU">
              <a:latin typeface="Franklin Gothic Book" pitchFamily="34" charset="0"/>
            </a:endParaRP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1468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979613" y="476250"/>
            <a:ext cx="4981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ФРАЗЕОЛОГИЗМЫ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04938" y="1557338"/>
            <a:ext cx="61309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Franklin Gothic Book" pitchFamily="34" charset="0"/>
              </a:rPr>
              <a:t>МУДРОСТЬ НАРОДА,НАКОПЛЕННАЯ ВЕКАМИ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2492375"/>
            <a:ext cx="8064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Franklin Gothic Book" pitchFamily="34" charset="0"/>
                <a:hlinkClick r:id="" action="ppaction://hlinkshowjump?jump=nextslide"/>
              </a:rPr>
              <a:t>УНИВЕРСАЛЬНОЕ ИЗОБРАЗИТЕЛЬНО- ВЫРАЗИТЕЛЬНОЕ</a:t>
            </a:r>
          </a:p>
          <a:p>
            <a:pPr algn="ctr"/>
            <a:r>
              <a:rPr lang="ru-RU" sz="2400" b="1">
                <a:solidFill>
                  <a:srgbClr val="FF0000"/>
                </a:solidFill>
                <a:latin typeface="Franklin Gothic Book" pitchFamily="34" charset="0"/>
                <a:hlinkClick r:id="" action="ppaction://hlinkshowjump?jump=nextslide"/>
              </a:rPr>
              <a:t>СРЕДСТВО</a:t>
            </a:r>
            <a:endParaRPr lang="ru-RU" sz="2400" b="1">
              <a:solidFill>
                <a:srgbClr val="FF0000"/>
              </a:solidFill>
              <a:latin typeface="Franklin Gothic Book" pitchFamily="34" charset="0"/>
            </a:endParaRP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2339975" y="393382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9750" y="4117975"/>
            <a:ext cx="8064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Franklin Gothic Book" pitchFamily="34" charset="0"/>
              </a:rPr>
              <a:t>ГОТОВЫЙ ЯЗЫКОВОЙ МАТЕРИАЛ,УДОБНЫЙ ДЛЯ ИСПОЛЬЗОВАНИЯ В РЕЧИ </a:t>
            </a:r>
          </a:p>
        </p:txBody>
      </p:sp>
      <p:sp>
        <p:nvSpPr>
          <p:cNvPr id="7" name="Управляющая кнопка: далее 6">
            <a:hlinkClick r:id="rId2" action="ppaction://hlinksldjump" highlightClick="1"/>
          </p:cNvPr>
          <p:cNvSpPr/>
          <p:nvPr/>
        </p:nvSpPr>
        <p:spPr bwMode="auto">
          <a:xfrm>
            <a:off x="8316913" y="61468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914400"/>
            <a:ext cx="28575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0" y="4648200"/>
            <a:ext cx="34432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Verdana" pitchFamily="34" charset="0"/>
              </a:rPr>
              <a:t>БЕЛИНСКИЙ </a:t>
            </a:r>
          </a:p>
          <a:p>
            <a:pPr algn="ctr"/>
            <a:r>
              <a:rPr lang="ru-RU" b="1">
                <a:latin typeface="Verdana" pitchFamily="34" charset="0"/>
              </a:rPr>
              <a:t>Виссарион Григорьевич </a:t>
            </a:r>
          </a:p>
          <a:p>
            <a:pPr algn="ctr"/>
            <a:r>
              <a:rPr lang="ru-RU" b="1">
                <a:latin typeface="Verdana" pitchFamily="34" charset="0"/>
              </a:rPr>
              <a:t>(1811 - 1848) </a:t>
            </a: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2619375" y="692150"/>
            <a:ext cx="63246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  <a:latin typeface="Verdana" pitchFamily="34" charset="0"/>
              </a:rPr>
              <a:t>«ФРАЗЕОЛОГИЗМЫ  СОСТАВЛЯЮТ  НАРОДНУЮ  ФИЗИОНОМИЮ  ЯЗЫКА,  ЕГО  </a:t>
            </a:r>
            <a:r>
              <a:rPr lang="ru-RU" sz="2800" b="1">
                <a:solidFill>
                  <a:srgbClr val="FF0000"/>
                </a:solidFill>
                <a:latin typeface="Verdana" pitchFamily="34" charset="0"/>
                <a:hlinkClick r:id="" action="ppaction://hlinkshowjump?jump=nextslide"/>
              </a:rPr>
              <a:t>ОРИГИНАЛЬНЫЕ  СРЕДСТВА  </a:t>
            </a:r>
            <a:r>
              <a:rPr lang="ru-RU" sz="2800" b="1">
                <a:solidFill>
                  <a:srgbClr val="FF0000"/>
                </a:solidFill>
                <a:latin typeface="Verdana" pitchFamily="34" charset="0"/>
              </a:rPr>
              <a:t>И  ЕГО… БОГАТСТВО»</a:t>
            </a:r>
          </a:p>
        </p:txBody>
      </p:sp>
      <p:sp>
        <p:nvSpPr>
          <p:cNvPr id="7" name="Управляющая кнопка: далее 6">
            <a:hlinkClick r:id="rId3" action="ppaction://hlinksldjump" highlightClick="1"/>
          </p:cNvPr>
          <p:cNvSpPr/>
          <p:nvPr/>
        </p:nvSpPr>
        <p:spPr bwMode="auto">
          <a:xfrm>
            <a:off x="8316913" y="61468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900113" y="188913"/>
            <a:ext cx="69850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002060"/>
                </a:solidFill>
                <a:latin typeface="Franklin Gothic Book" pitchFamily="34" charset="0"/>
                <a:ea typeface="Vrinda"/>
                <a:cs typeface="Vrinda"/>
              </a:rPr>
              <a:t>Использование фразеологизмов помогает сделать речь </a:t>
            </a: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290763" y="1257300"/>
            <a:ext cx="42481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0000"/>
                </a:solidFill>
                <a:latin typeface="Franklin Gothic Book" pitchFamily="34" charset="0"/>
              </a:rPr>
              <a:t>образной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155825" y="4156075"/>
            <a:ext cx="54308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FF0000"/>
                </a:solidFill>
                <a:latin typeface="Franklin Gothic Book" pitchFamily="34" charset="0"/>
              </a:rPr>
              <a:t>эмоциональной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95488" y="3141663"/>
            <a:ext cx="48974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0000"/>
                </a:solidFill>
                <a:latin typeface="Franklin Gothic Book" pitchFamily="34" charset="0"/>
              </a:rPr>
              <a:t>красивой</a:t>
            </a: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338513" y="2273300"/>
            <a:ext cx="215423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FF0000"/>
                </a:solidFill>
                <a:latin typeface="Franklin Gothic Book" pitchFamily="34" charset="0"/>
              </a:rPr>
              <a:t>яркой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763713" y="5391150"/>
            <a:ext cx="621347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olidFill>
                  <a:srgbClr val="FF0000"/>
                </a:solidFill>
                <a:latin typeface="Franklin Gothic Book" pitchFamily="34" charset="0"/>
              </a:rPr>
              <a:t>запоминающейся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>
                <a:latin typeface="Franklin Gothic Book" pitchFamily="34" charset="0"/>
              </a:rPr>
              <a:t>«Здравствуй, племя, младое, незнакомое!»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От всей души приветствую я вас!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Гранит науки мы грызём сейчас в десятом,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Не за горами и одиннадцатый класс!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Но оглянуться даже не успеем,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Как промелькнёт горячая пора,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И вы покинете родную альма-матер,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Что вам счастливую путёвку в жизнь дала: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Откроются пред вами все дороги,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Вам предстоят великие дела,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Ведь ждёт вас с распростёртыми объятьями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Могучая, огромная страна!!!</a:t>
            </a: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70312">
            <a:off x="6153150" y="4567238"/>
            <a:ext cx="2266950" cy="18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14" descr="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425537">
            <a:off x="511175" y="4651375"/>
            <a:ext cx="2300288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 t="8908"/>
          <a:stretch>
            <a:fillRect/>
          </a:stretch>
        </p:blipFill>
        <p:spPr bwMode="auto">
          <a:xfrm rot="243796">
            <a:off x="3081338" y="4597400"/>
            <a:ext cx="2741612" cy="1525588"/>
          </a:xfrm>
          <a:prstGeom prst="rect">
            <a:avLst/>
          </a:prstGeom>
          <a:noFill/>
          <a:ln w="5715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</p:pic>
      <p:pic>
        <p:nvPicPr>
          <p:cNvPr id="1843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395937">
            <a:off x="6877050" y="338138"/>
            <a:ext cx="2116138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 rotWithShape="1">
          <a:blip r:embed="rId6">
            <a:extLst/>
          </a:blip>
          <a:srcRect l="9143" t="4640" r="5849" b="164"/>
          <a:stretch/>
        </p:blipFill>
        <p:spPr bwMode="auto">
          <a:xfrm rot="20930413">
            <a:off x="525590" y="249824"/>
            <a:ext cx="1971436" cy="2280611"/>
          </a:xfrm>
          <a:prstGeom prst="rect">
            <a:avLst/>
          </a:prstGeom>
          <a:blipFill dpi="0" rotWithShape="1">
            <a:blip r:embed="rId7">
              <a:alphaModFix amt="0"/>
            </a:blip>
            <a:srcRect/>
            <a:tile tx="0" ty="0" sx="100000" sy="100000" flip="none" algn="tl"/>
          </a:blipFill>
          <a:ln w="0">
            <a:noFill/>
            <a:prstDash val="sysDot"/>
            <a:round/>
            <a:headEnd/>
            <a:tailEnd/>
          </a:ln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18438" name="Прямоугольник 3"/>
          <p:cNvSpPr>
            <a:spLocks noChangeArrowheads="1"/>
          </p:cNvSpPr>
          <p:nvPr/>
        </p:nvSpPr>
        <p:spPr bwMode="auto">
          <a:xfrm>
            <a:off x="468313" y="1916113"/>
            <a:ext cx="84248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>
                <a:solidFill>
                  <a:srgbClr val="002060"/>
                </a:solidFill>
                <a:latin typeface="Franklin Gothic Book" pitchFamily="34" charset="0"/>
              </a:rPr>
              <a:t>Фразеологизмы как изобразительно-выразительное средство  языка</a:t>
            </a:r>
          </a:p>
        </p:txBody>
      </p:sp>
      <p:sp>
        <p:nvSpPr>
          <p:cNvPr id="18439" name="TextBox 4"/>
          <p:cNvSpPr txBox="1">
            <a:spLocks noChangeArrowheads="1"/>
          </p:cNvSpPr>
          <p:nvPr/>
        </p:nvSpPr>
        <p:spPr bwMode="auto">
          <a:xfrm>
            <a:off x="2195513" y="620713"/>
            <a:ext cx="47529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>
                <a:solidFill>
                  <a:srgbClr val="FF0000"/>
                </a:solidFill>
                <a:latin typeface="Franklin Gothic Book" pitchFamily="34" charset="0"/>
              </a:rPr>
              <a:t>Тема урока:</a:t>
            </a:r>
          </a:p>
        </p:txBody>
      </p:sp>
      <p:sp>
        <p:nvSpPr>
          <p:cNvPr id="6" name="Управляющая кнопка: далее 5">
            <a:hlinkClick r:id="rId8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900113" y="765175"/>
            <a:ext cx="7704137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400">
              <a:latin typeface="Franklin Gothic Book" pitchFamily="34" charset="0"/>
            </a:endParaRPr>
          </a:p>
          <a:p>
            <a:pPr algn="ctr"/>
            <a:r>
              <a:rPr lang="ru-RU" sz="4800" b="1" i="1">
                <a:solidFill>
                  <a:srgbClr val="002060"/>
                </a:solidFill>
                <a:latin typeface="Franklin Gothic Book" pitchFamily="34" charset="0"/>
              </a:rPr>
              <a:t>Без них, конечно, можно обойтись,</a:t>
            </a:r>
          </a:p>
          <a:p>
            <a:pPr algn="ctr"/>
            <a:r>
              <a:rPr lang="ru-RU" sz="4800" b="1" i="1">
                <a:solidFill>
                  <a:srgbClr val="002060"/>
                </a:solidFill>
                <a:latin typeface="Franklin Gothic Book" pitchFamily="34" charset="0"/>
              </a:rPr>
              <a:t>Но сможем ли от них мы отказаться?</a:t>
            </a:r>
          </a:p>
          <a:p>
            <a:pPr algn="ctr"/>
            <a:endParaRPr lang="ru-RU" sz="4800" b="1" i="1">
              <a:latin typeface="Franklin Gothic Book" pitchFamily="34" charset="0"/>
            </a:endParaRPr>
          </a:p>
          <a:p>
            <a:endParaRPr lang="ru-RU">
              <a:latin typeface="Franklin Gothic Book" pitchFamily="34" charset="0"/>
            </a:endParaRPr>
          </a:p>
          <a:p>
            <a:endParaRPr lang="ru-RU">
              <a:latin typeface="Franklin Gothic Book" pitchFamily="34" charset="0"/>
            </a:endParaRP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>
                <a:latin typeface="Franklin Gothic Book" pitchFamily="34" charset="0"/>
                <a:hlinkClick r:id="rId2" action="ppaction://hlinksldjump"/>
              </a:rPr>
              <a:t>«Здравствуй, племя, младое, незнакомое!»</a:t>
            </a:r>
          </a:p>
          <a:p>
            <a:pPr algn="just"/>
            <a:r>
              <a:rPr lang="ru-RU" sz="3600">
                <a:latin typeface="Franklin Gothic Book" pitchFamily="34" charset="0"/>
                <a:hlinkClick r:id="rId3" action="ppaction://hlinksldjump"/>
              </a:rPr>
              <a:t>От всей души </a:t>
            </a:r>
            <a:r>
              <a:rPr lang="ru-RU" sz="3600">
                <a:latin typeface="Franklin Gothic Book" pitchFamily="34" charset="0"/>
              </a:rPr>
              <a:t>приветствую я вас!</a:t>
            </a:r>
          </a:p>
          <a:p>
            <a:pPr algn="just"/>
            <a:r>
              <a:rPr lang="ru-RU" sz="3600">
                <a:latin typeface="Franklin Gothic Book" pitchFamily="34" charset="0"/>
                <a:hlinkClick r:id="rId4" action="ppaction://hlinksldjump"/>
              </a:rPr>
              <a:t>Гранит науки мы грызём </a:t>
            </a:r>
            <a:r>
              <a:rPr lang="ru-RU" sz="3600">
                <a:latin typeface="Franklin Gothic Book" pitchFamily="34" charset="0"/>
              </a:rPr>
              <a:t>сейчас в десятом,</a:t>
            </a:r>
          </a:p>
          <a:p>
            <a:pPr algn="just"/>
            <a:r>
              <a:rPr lang="ru-RU" sz="3600">
                <a:latin typeface="Franklin Gothic Book" pitchFamily="34" charset="0"/>
                <a:hlinkClick r:id="rId3" action="ppaction://hlinksldjump"/>
              </a:rPr>
              <a:t>Не за горами </a:t>
            </a:r>
            <a:r>
              <a:rPr lang="ru-RU" sz="3600">
                <a:latin typeface="Franklin Gothic Book" pitchFamily="34" charset="0"/>
              </a:rPr>
              <a:t>и одиннадцатый класс!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Но </a:t>
            </a:r>
            <a:r>
              <a:rPr lang="ru-RU" sz="3600">
                <a:latin typeface="Franklin Gothic Book" pitchFamily="34" charset="0"/>
                <a:hlinkClick r:id="rId3" action="ppaction://hlinksldjump"/>
              </a:rPr>
              <a:t>оглянуться даже не успеем</a:t>
            </a:r>
            <a:r>
              <a:rPr lang="ru-RU" sz="3600">
                <a:latin typeface="Franklin Gothic Book" pitchFamily="34" charset="0"/>
              </a:rPr>
              <a:t>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Как промелькнёт </a:t>
            </a:r>
            <a:r>
              <a:rPr lang="ru-RU" sz="3600">
                <a:latin typeface="Franklin Gothic Book" pitchFamily="34" charset="0"/>
                <a:hlinkClick r:id="rId3" action="ppaction://hlinksldjump"/>
              </a:rPr>
              <a:t>горячая пора</a:t>
            </a:r>
            <a:r>
              <a:rPr lang="ru-RU" sz="3600">
                <a:latin typeface="Franklin Gothic Book" pitchFamily="34" charset="0"/>
              </a:rPr>
              <a:t>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И вы покинете родную </a:t>
            </a:r>
            <a:r>
              <a:rPr lang="ru-RU" sz="3600">
                <a:latin typeface="Franklin Gothic Book" pitchFamily="34" charset="0"/>
                <a:hlinkClick r:id="rId5" action="ppaction://hlinksldjump"/>
              </a:rPr>
              <a:t>альма-матер</a:t>
            </a:r>
            <a:r>
              <a:rPr lang="ru-RU" sz="3600">
                <a:latin typeface="Franklin Gothic Book" pitchFamily="34" charset="0"/>
              </a:rPr>
              <a:t>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Что вам счастливую </a:t>
            </a:r>
            <a:r>
              <a:rPr lang="ru-RU" sz="3600">
                <a:latin typeface="Franklin Gothic Book" pitchFamily="34" charset="0"/>
                <a:hlinkClick r:id="rId6" action="ppaction://hlinksldjump"/>
              </a:rPr>
              <a:t>путёвку в жизнь </a:t>
            </a:r>
            <a:r>
              <a:rPr lang="ru-RU" sz="3600">
                <a:latin typeface="Franklin Gothic Book" pitchFamily="34" charset="0"/>
              </a:rPr>
              <a:t>дала: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Откроются пред вами все дороги,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Вам предстоят великие дела,</a:t>
            </a:r>
          </a:p>
          <a:p>
            <a:pPr algn="just"/>
            <a:r>
              <a:rPr lang="ru-RU" sz="3600">
                <a:latin typeface="Franklin Gothic Book" pitchFamily="34" charset="0"/>
              </a:rPr>
              <a:t>Ведь ждёт вас </a:t>
            </a:r>
            <a:r>
              <a:rPr lang="ru-RU" sz="3600">
                <a:latin typeface="Franklin Gothic Book" pitchFamily="34" charset="0"/>
                <a:hlinkClick r:id="rId3" action="ppaction://hlinksldjump"/>
              </a:rPr>
              <a:t>с распростёртыми объятьями</a:t>
            </a:r>
            <a:endParaRPr lang="ru-RU" sz="3600">
              <a:latin typeface="Franklin Gothic Book" pitchFamily="34" charset="0"/>
            </a:endParaRPr>
          </a:p>
          <a:p>
            <a:pPr algn="just"/>
            <a:r>
              <a:rPr lang="ru-RU" sz="3600">
                <a:latin typeface="Franklin Gothic Book" pitchFamily="34" charset="0"/>
              </a:rPr>
              <a:t>Могучая, огромная  страна!!!</a:t>
            </a:r>
          </a:p>
        </p:txBody>
      </p:sp>
      <p:sp>
        <p:nvSpPr>
          <p:cNvPr id="3" name="Управляющая кнопка: далее 2">
            <a:hlinkClick r:id="rId7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user\Desktop\Пушкин-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3500438"/>
            <a:ext cx="5905500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50825" y="188913"/>
            <a:ext cx="8713788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Franklin Gothic Book" pitchFamily="34" charset="0"/>
              </a:rPr>
              <a:t>Из стихотворения </a:t>
            </a:r>
            <a:r>
              <a:rPr lang="ru-RU" sz="2400" b="1">
                <a:solidFill>
                  <a:srgbClr val="002060"/>
                </a:solidFill>
                <a:latin typeface="Franklin Gothic Book" pitchFamily="34" charset="0"/>
              </a:rPr>
              <a:t>«Вновь я посетил...» (1835) А. С. Пушкина</a:t>
            </a:r>
            <a:r>
              <a:rPr lang="ru-RU" sz="2400">
                <a:latin typeface="Franklin Gothic Book" pitchFamily="34" charset="0"/>
              </a:rPr>
              <a:t>. Поэт пишет о старых соснах в его родном имении и о растущих вокруг них молодых, подрастающих сосенках:</a:t>
            </a:r>
          </a:p>
          <a:p>
            <a:r>
              <a:rPr lang="ru-RU" sz="2400">
                <a:latin typeface="Franklin Gothic Book" pitchFamily="34" charset="0"/>
              </a:rPr>
              <a:t> </a:t>
            </a:r>
          </a:p>
          <a:p>
            <a:r>
              <a:rPr lang="ru-RU" sz="2400">
                <a:latin typeface="Franklin Gothic Book" pitchFamily="34" charset="0"/>
              </a:rPr>
              <a:t>Здравствуй, племя Младое, незнакомое! </a:t>
            </a:r>
          </a:p>
          <a:p>
            <a:r>
              <a:rPr lang="ru-RU" sz="2400">
                <a:latin typeface="Franklin Gothic Book" pitchFamily="34" charset="0"/>
              </a:rPr>
              <a:t>Не я Увижу твой могучий поздний возраст, </a:t>
            </a:r>
          </a:p>
          <a:p>
            <a:r>
              <a:rPr lang="ru-RU" sz="2400">
                <a:latin typeface="Franklin Gothic Book" pitchFamily="34" charset="0"/>
              </a:rPr>
              <a:t>Когда перерастешь моих знакомцев </a:t>
            </a:r>
          </a:p>
          <a:p>
            <a:r>
              <a:rPr lang="ru-RU" sz="2400">
                <a:latin typeface="Franklin Gothic Book" pitchFamily="34" charset="0"/>
              </a:rPr>
              <a:t>И старую главу их заслонишь , </a:t>
            </a:r>
          </a:p>
          <a:p>
            <a:r>
              <a:rPr lang="ru-RU" sz="2400">
                <a:latin typeface="Franklin Gothic Book" pitchFamily="34" charset="0"/>
              </a:rPr>
              <a:t>От глаз прохожего...</a:t>
            </a:r>
          </a:p>
          <a:p>
            <a:r>
              <a:rPr lang="ru-RU" sz="2400">
                <a:latin typeface="Franklin Gothic Book" pitchFamily="34" charset="0"/>
              </a:rPr>
              <a:t> </a:t>
            </a:r>
          </a:p>
          <a:p>
            <a:r>
              <a:rPr lang="ru-RU" sz="2400">
                <a:latin typeface="Franklin Gothic Book" pitchFamily="34" charset="0"/>
              </a:rPr>
              <a:t>Используется как </a:t>
            </a:r>
            <a:r>
              <a:rPr lang="ru-RU" sz="2400" b="1">
                <a:latin typeface="Franklin Gothic Book" pitchFamily="34" charset="0"/>
              </a:rPr>
              <a:t>шутливо-торжественное приветствие</a:t>
            </a:r>
            <a:r>
              <a:rPr lang="ru-RU" sz="2400">
                <a:latin typeface="Franklin Gothic Book" pitchFamily="34" charset="0"/>
              </a:rPr>
              <a:t>, обращенное к молодежи, подрастающему поколению.</a:t>
            </a:r>
          </a:p>
          <a:p>
            <a:r>
              <a:rPr lang="ru-RU" sz="2400">
                <a:latin typeface="Franklin Gothic Book" pitchFamily="34" charset="0"/>
              </a:rPr>
              <a:t> </a:t>
            </a:r>
          </a:p>
          <a:p>
            <a:r>
              <a:rPr lang="ru-RU" sz="2400">
                <a:latin typeface="Franklin Gothic Book" pitchFamily="34" charset="0"/>
              </a:rPr>
              <a:t> </a:t>
            </a:r>
          </a:p>
          <a:p>
            <a:r>
              <a:rPr lang="ru-RU">
                <a:latin typeface="Franklin Gothic Book" pitchFamily="34" charset="0"/>
              </a:rPr>
              <a:t> </a:t>
            </a:r>
          </a:p>
          <a:p>
            <a:r>
              <a:rPr lang="ru-RU">
                <a:latin typeface="Franklin Gothic Book" pitchFamily="34" charset="0"/>
              </a:rPr>
              <a:t> </a:t>
            </a:r>
          </a:p>
          <a:p>
            <a:r>
              <a:rPr lang="ru-RU">
                <a:latin typeface="Franklin Gothic Book" pitchFamily="34" charset="0"/>
              </a:rPr>
              <a:t>  </a:t>
            </a:r>
          </a:p>
        </p:txBody>
      </p:sp>
      <p:sp>
        <p:nvSpPr>
          <p:cNvPr id="4" name="Управляющая кнопка: далее 3">
            <a:hlinkClick r:id="rId4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323850" y="87313"/>
            <a:ext cx="8564563" cy="677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002060"/>
                </a:solidFill>
                <a:latin typeface="Franklin Gothic Book" pitchFamily="34" charset="0"/>
              </a:rPr>
              <a:t>От всей души </a:t>
            </a:r>
            <a:r>
              <a:rPr lang="ru-RU" sz="3200">
                <a:latin typeface="Franklin Gothic Book" pitchFamily="34" charset="0"/>
              </a:rPr>
              <a:t>– искренне</a:t>
            </a:r>
          </a:p>
          <a:p>
            <a:endParaRPr lang="ru-RU" sz="3200">
              <a:latin typeface="Franklin Gothic Book" pitchFamily="34" charset="0"/>
            </a:endParaRPr>
          </a:p>
          <a:p>
            <a:r>
              <a:rPr lang="ru-RU" sz="3200" b="1" i="1">
                <a:solidFill>
                  <a:srgbClr val="002060"/>
                </a:solidFill>
                <a:latin typeface="Franklin Gothic Book" pitchFamily="34" charset="0"/>
              </a:rPr>
              <a:t>Не за горами </a:t>
            </a:r>
            <a:r>
              <a:rPr lang="ru-RU" sz="3200">
                <a:latin typeface="Franklin Gothic Book" pitchFamily="34" charset="0"/>
              </a:rPr>
              <a:t>– очень близко, скоро</a:t>
            </a:r>
          </a:p>
          <a:p>
            <a:endParaRPr lang="ru-RU" sz="3200">
              <a:latin typeface="Franklin Gothic Book" pitchFamily="34" charset="0"/>
            </a:endParaRPr>
          </a:p>
          <a:p>
            <a:r>
              <a:rPr lang="ru-RU" sz="3200" b="1" i="1">
                <a:solidFill>
                  <a:srgbClr val="002060"/>
                </a:solidFill>
                <a:latin typeface="Franklin Gothic Book" pitchFamily="34" charset="0"/>
              </a:rPr>
              <a:t>Оглянуться не успеешь </a:t>
            </a:r>
            <a:r>
              <a:rPr lang="ru-RU" sz="3200">
                <a:latin typeface="Franklin Gothic Book" pitchFamily="34" charset="0"/>
              </a:rPr>
              <a:t>–быстро, стремительно</a:t>
            </a:r>
          </a:p>
          <a:p>
            <a:endParaRPr lang="ru-RU" sz="3200">
              <a:latin typeface="Franklin Gothic Book" pitchFamily="34" charset="0"/>
            </a:endParaRPr>
          </a:p>
          <a:p>
            <a:r>
              <a:rPr lang="ru-RU" sz="3200" b="1" i="1">
                <a:solidFill>
                  <a:srgbClr val="002060"/>
                </a:solidFill>
                <a:latin typeface="Franklin Gothic Book" pitchFamily="34" charset="0"/>
              </a:rPr>
              <a:t>Горячая пора </a:t>
            </a:r>
            <a:r>
              <a:rPr lang="ru-RU" sz="3200">
                <a:latin typeface="Franklin Gothic Book" pitchFamily="34" charset="0"/>
              </a:rPr>
              <a:t>– напряжённое, проходящее в трудоёмкой работе время(например, экзамены)</a:t>
            </a:r>
          </a:p>
          <a:p>
            <a:endParaRPr lang="ru-RU" sz="3200">
              <a:latin typeface="Franklin Gothic Book" pitchFamily="34" charset="0"/>
            </a:endParaRPr>
          </a:p>
          <a:p>
            <a:r>
              <a:rPr lang="ru-RU" sz="3200" b="1" i="1">
                <a:solidFill>
                  <a:srgbClr val="002060"/>
                </a:solidFill>
                <a:latin typeface="Franklin Gothic Book" pitchFamily="34" charset="0"/>
              </a:rPr>
              <a:t>С распростёртыми объятьями </a:t>
            </a:r>
            <a:r>
              <a:rPr lang="ru-RU" sz="3200">
                <a:latin typeface="Franklin Gothic Book" pitchFamily="34" charset="0"/>
              </a:rPr>
              <a:t>– радушно, приветливо</a:t>
            </a:r>
          </a:p>
          <a:p>
            <a:r>
              <a:rPr lang="ru-RU" sz="3200">
                <a:latin typeface="Franklin Gothic Book" pitchFamily="34" charset="0"/>
              </a:rPr>
              <a:t> </a:t>
            </a:r>
          </a:p>
          <a:p>
            <a:endParaRPr lang="ru-RU">
              <a:latin typeface="Franklin Gothic Book" pitchFamily="34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 bwMode="auto">
          <a:xfrm>
            <a:off x="8316913" y="6210300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 bwMode="auto">
          <a:xfrm>
            <a:off x="8316913" y="614997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6" descr="school53-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392588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3843338" y="22225"/>
            <a:ext cx="52578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2060"/>
                </a:solidFill>
                <a:latin typeface="Franklin Gothic Book" pitchFamily="34" charset="0"/>
              </a:rPr>
              <a:t>             А́льма-ма́тер</a:t>
            </a:r>
            <a:r>
              <a:rPr lang="ru-RU" sz="2800" b="1">
                <a:solidFill>
                  <a:srgbClr val="002060"/>
                </a:solidFill>
                <a:latin typeface="Franklin Gothic Book" pitchFamily="34" charset="0"/>
              </a:rPr>
              <a:t> -</a:t>
            </a:r>
          </a:p>
          <a:p>
            <a:r>
              <a:rPr lang="ru-RU" sz="2800" b="1">
                <a:latin typeface="Franklin Gothic Book" pitchFamily="34" charset="0"/>
              </a:rPr>
              <a:t>(латинское alma mater — буквально: «кормящая, благодетельная мать») — старинное неформальное название учебных заведений (университетов, которые изначально давали в основном  философское образование), как организаций, питающих духовно. В современной лексике образно означает учебное заведение, в котором учится или учился упоминаемый человек.</a:t>
            </a:r>
          </a:p>
        </p:txBody>
      </p:sp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 bwMode="auto">
          <a:xfrm>
            <a:off x="8316913" y="614997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G:\Путёвка в жизнь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2565400"/>
            <a:ext cx="2925762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395288" y="549275"/>
            <a:ext cx="5472112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2060"/>
                </a:solidFill>
                <a:latin typeface="Franklin Gothic Book" pitchFamily="34" charset="0"/>
              </a:rPr>
              <a:t>Путёвка в жизнь </a:t>
            </a:r>
            <a:r>
              <a:rPr lang="ru-RU" sz="2400">
                <a:latin typeface="Franklin Gothic Book" pitchFamily="34" charset="0"/>
              </a:rPr>
              <a:t>– </a:t>
            </a:r>
          </a:p>
          <a:p>
            <a:pPr algn="just"/>
            <a:r>
              <a:rPr lang="ru-RU" sz="2400" b="1">
                <a:latin typeface="Franklin Gothic Book" pitchFamily="34" charset="0"/>
              </a:rPr>
              <a:t>о поворотном моменте в начале жизни</a:t>
            </a:r>
            <a:r>
              <a:rPr lang="ru-RU" sz="2400">
                <a:latin typeface="Franklin Gothic Book" pitchFamily="34" charset="0"/>
              </a:rPr>
              <a:t>, </a:t>
            </a:r>
            <a:r>
              <a:rPr lang="ru-RU" sz="2400" b="1">
                <a:latin typeface="Franklin Gothic Book" pitchFamily="34" charset="0"/>
              </a:rPr>
              <a:t>который открывает новую дорогу, путь к полезной деятельности.</a:t>
            </a:r>
          </a:p>
          <a:p>
            <a:pPr algn="just"/>
            <a:r>
              <a:rPr lang="ru-RU" sz="2400">
                <a:latin typeface="Franklin Gothic Book" pitchFamily="34" charset="0"/>
              </a:rPr>
              <a:t>Путёвка – официальное удостоверение, которое выдаётся лицу при его направлении куда-то ( в санаторий, на курсы, на работу и т.п.)</a:t>
            </a:r>
          </a:p>
          <a:p>
            <a:pPr algn="just"/>
            <a:r>
              <a:rPr lang="ru-RU" sz="2400">
                <a:latin typeface="Franklin Gothic Book" pitchFamily="34" charset="0"/>
              </a:rPr>
              <a:t>Выражение вошло в речевой обиход после появления на экранах </a:t>
            </a:r>
            <a:r>
              <a:rPr lang="ru-RU" sz="2400" b="1">
                <a:latin typeface="Franklin Gothic Book" pitchFamily="34" charset="0"/>
              </a:rPr>
              <a:t>кинофильма «Путёвка в жизнь» </a:t>
            </a:r>
            <a:r>
              <a:rPr lang="ru-RU" sz="2400">
                <a:latin typeface="Franklin Gothic Book" pitchFamily="34" charset="0"/>
              </a:rPr>
              <a:t>по сценарию Н.В. Экка и А.Б. Столпера о пути беспризорников в трудовую коммуну.</a:t>
            </a:r>
          </a:p>
        </p:txBody>
      </p:sp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 bwMode="auto">
          <a:xfrm>
            <a:off x="8316913" y="6149975"/>
            <a:ext cx="571500" cy="428625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7267</TotalTime>
  <Words>856</Words>
  <Application>Microsoft Office PowerPoint</Application>
  <PresentationFormat>Экран (4:3)</PresentationFormat>
  <Paragraphs>133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115</cp:revision>
  <dcterms:created xsi:type="dcterms:W3CDTF">2011-12-16T14:51:19Z</dcterms:created>
  <dcterms:modified xsi:type="dcterms:W3CDTF">2012-03-20T06:06:20Z</dcterms:modified>
</cp:coreProperties>
</file>