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0" r:id="rId3"/>
    <p:sldId id="261" r:id="rId4"/>
    <p:sldId id="257" r:id="rId5"/>
    <p:sldId id="266" r:id="rId6"/>
    <p:sldId id="263" r:id="rId7"/>
    <p:sldId id="264" r:id="rId8"/>
    <p:sldId id="268" r:id="rId9"/>
    <p:sldId id="256" r:id="rId10"/>
    <p:sldId id="265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C2983-9A88-4344-8BD9-4AAF129A3DCA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FB9268-BA34-4585-8686-294CDD1B2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C2983-9A88-4344-8BD9-4AAF129A3DCA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FB9268-BA34-4585-8686-294CDD1B2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C2983-9A88-4344-8BD9-4AAF129A3DCA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FB9268-BA34-4585-8686-294CDD1B2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C2983-9A88-4344-8BD9-4AAF129A3DCA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FB9268-BA34-4585-8686-294CDD1B2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C2983-9A88-4344-8BD9-4AAF129A3DCA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FB9268-BA34-4585-8686-294CDD1B2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C2983-9A88-4344-8BD9-4AAF129A3DCA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FB9268-BA34-4585-8686-294CDD1B2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C2983-9A88-4344-8BD9-4AAF129A3DCA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FB9268-BA34-4585-8686-294CDD1B2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C2983-9A88-4344-8BD9-4AAF129A3DCA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FB9268-BA34-4585-8686-294CDD1B2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C2983-9A88-4344-8BD9-4AAF129A3DCA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FB9268-BA34-4585-8686-294CDD1B2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C2983-9A88-4344-8BD9-4AAF129A3DCA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FB9268-BA34-4585-8686-294CDD1B2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C2983-9A88-4344-8BD9-4AAF129A3DCA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FB9268-BA34-4585-8686-294CDD1B2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ACC2983-9A88-4344-8BD9-4AAF129A3DCA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7FB9268-BA34-4585-8686-294CDD1B2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357422" y="357166"/>
            <a:ext cx="6400800" cy="150971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Каждый день нам школа дарит встречу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 другом, знаниями,  мудростью, мечтой….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Каждый день здесь  радостью отмечен,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Если не заполнен пустотой.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Рисунок1.jpg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9721" r="9721"/>
          <a:stretch>
            <a:fillRect/>
          </a:stretch>
        </p:blipFill>
        <p:spPr>
          <a:xfrm>
            <a:off x="2643174" y="2071678"/>
            <a:ext cx="6215106" cy="44434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42976" y="1428736"/>
            <a:ext cx="7499350" cy="4800600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b="1" dirty="0" smtClean="0"/>
              <a:t>     Наша школа    это   </a:t>
            </a:r>
            <a:r>
              <a:rPr lang="ru-RU" b="1" u="sng" dirty="0" err="1" smtClean="0">
                <a:solidFill>
                  <a:schemeClr val="accent1"/>
                </a:solidFill>
              </a:rPr>
              <a:t>_____?___</a:t>
            </a:r>
            <a:r>
              <a:rPr lang="ru-RU" b="1" dirty="0" err="1" smtClean="0"/>
              <a:t>и</a:t>
            </a:r>
            <a:r>
              <a:rPr lang="ru-RU" b="1" dirty="0" smtClean="0"/>
              <a:t> красивое </a:t>
            </a:r>
            <a:r>
              <a:rPr lang="ru-RU" b="1" dirty="0" err="1" smtClean="0">
                <a:solidFill>
                  <a:schemeClr val="accent1"/>
                </a:solidFill>
              </a:rPr>
              <a:t>___?_____</a:t>
            </a:r>
            <a:r>
              <a:rPr lang="ru-RU" b="1" dirty="0" err="1" smtClean="0"/>
              <a:t>в</a:t>
            </a:r>
            <a:r>
              <a:rPr lang="ru-RU" b="1" dirty="0" smtClean="0"/>
              <a:t> центре села. </a:t>
            </a:r>
            <a:r>
              <a:rPr lang="ru-RU" b="1" dirty="0" smtClean="0">
                <a:solidFill>
                  <a:schemeClr val="accent1"/>
                </a:solidFill>
              </a:rPr>
              <a:t>С __?___    </a:t>
            </a:r>
            <a:r>
              <a:rPr lang="ru-RU" b="1" dirty="0" smtClean="0"/>
              <a:t>года школа распахивает  двери перед учениками,  педагогами  и гостями.</a:t>
            </a:r>
          </a:p>
          <a:p>
            <a:pPr algn="just">
              <a:buNone/>
            </a:pPr>
            <a:r>
              <a:rPr lang="ru-RU" b="1" dirty="0" smtClean="0"/>
              <a:t>     Каждое утро  </a:t>
            </a:r>
            <a:r>
              <a:rPr lang="ru-RU" b="1" dirty="0" smtClean="0">
                <a:solidFill>
                  <a:schemeClr val="accent1"/>
                </a:solidFill>
              </a:rPr>
              <a:t>___?_____</a:t>
            </a:r>
            <a:r>
              <a:rPr lang="ru-RU" b="1" dirty="0" smtClean="0"/>
              <a:t> вестибюль наполняется весёлым гомоном ребят. Наш вестибюль   это </a:t>
            </a:r>
            <a:r>
              <a:rPr lang="ru-RU" b="1" dirty="0" smtClean="0">
                <a:solidFill>
                  <a:schemeClr val="accent1"/>
                </a:solidFill>
              </a:rPr>
              <a:t>______?______</a:t>
            </a:r>
            <a:r>
              <a:rPr lang="ru-RU" b="1" dirty="0" smtClean="0"/>
              <a:t> и светлое </a:t>
            </a:r>
            <a:r>
              <a:rPr lang="ru-RU" b="1" dirty="0" err="1" smtClean="0">
                <a:solidFill>
                  <a:schemeClr val="accent1"/>
                </a:solidFill>
              </a:rPr>
              <a:t>______?____</a:t>
            </a:r>
            <a:r>
              <a:rPr lang="ru-RU" b="1" dirty="0" err="1" smtClean="0"/>
              <a:t>перед</a:t>
            </a:r>
            <a:r>
              <a:rPr lang="ru-RU" b="1" dirty="0" smtClean="0"/>
              <a:t> входом во внутреннюю часть школы.  Здесь  вы увидите много  роскошных   </a:t>
            </a:r>
            <a:r>
              <a:rPr lang="ru-RU" b="1" dirty="0" smtClean="0">
                <a:solidFill>
                  <a:schemeClr val="accent1"/>
                </a:solidFill>
              </a:rPr>
              <a:t>_____?____  </a:t>
            </a:r>
            <a:r>
              <a:rPr lang="ru-RU" b="1" dirty="0" smtClean="0"/>
              <a:t>цветов,  познакомитесь  с  разными объявлениями  на информационном стенде.       Тут же  </a:t>
            </a:r>
            <a:r>
              <a:rPr lang="ru-RU" b="1" dirty="0" smtClean="0">
                <a:solidFill>
                  <a:schemeClr val="accent1"/>
                </a:solidFill>
              </a:rPr>
              <a:t> _________?_____           </a:t>
            </a:r>
            <a:r>
              <a:rPr lang="ru-RU" b="1" dirty="0" smtClean="0"/>
              <a:t>место для хранения одежды.  В гардеробе  школьники успевают не только снять верхнюю одежду, но и обменяться  шутками, новостями. Уточнив расписание, ученики торопятся в классы.  Навстречу  интересным урокам .</a:t>
            </a:r>
          </a:p>
          <a:p>
            <a:pPr algn="just">
              <a:buNone/>
            </a:pPr>
            <a:r>
              <a:rPr lang="ru-RU" b="1" dirty="0" smtClean="0"/>
              <a:t> </a:t>
            </a:r>
          </a:p>
          <a:p>
            <a:pPr algn="just"/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Доброе слово дверь в душу.</a:t>
            </a:r>
          </a:p>
          <a:p>
            <a:r>
              <a:rPr lang="ru-RU" dirty="0" smtClean="0"/>
              <a:t>2. Ум великое дело.</a:t>
            </a:r>
          </a:p>
          <a:p>
            <a:r>
              <a:rPr lang="ru-RU" dirty="0" smtClean="0"/>
              <a:t>3.Голова научит, руки сделают.</a:t>
            </a:r>
          </a:p>
          <a:p>
            <a:r>
              <a:rPr lang="ru-RU" dirty="0" smtClean="0"/>
              <a:t>4.Умный товарищ половина дороги.</a:t>
            </a:r>
          </a:p>
          <a:p>
            <a:r>
              <a:rPr lang="ru-RU" dirty="0" smtClean="0"/>
              <a:t>5.Умный молчит, когда </a:t>
            </a:r>
            <a:r>
              <a:rPr lang="ru-RU" dirty="0" err="1" smtClean="0"/>
              <a:t>дурак</a:t>
            </a:r>
            <a:r>
              <a:rPr lang="ru-RU" dirty="0" smtClean="0"/>
              <a:t> ворчит.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Орфографическая разминка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285992"/>
            <a:ext cx="7406640" cy="1752600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Стараю</a:t>
            </a:r>
            <a:r>
              <a:rPr lang="ru-RU" sz="2800" dirty="0" smtClean="0"/>
              <a:t>(</a:t>
            </a:r>
            <a:r>
              <a:rPr lang="ru-RU" sz="2800" dirty="0" err="1" smtClean="0"/>
              <a:t>тся</a:t>
            </a:r>
            <a:r>
              <a:rPr lang="ru-RU" sz="2800" dirty="0" smtClean="0"/>
              <a:t>, </a:t>
            </a:r>
            <a:r>
              <a:rPr lang="ru-RU" sz="2800" dirty="0" err="1" smtClean="0"/>
              <a:t>ться</a:t>
            </a:r>
            <a:r>
              <a:rPr lang="ru-RU" sz="2800" dirty="0" smtClean="0"/>
              <a:t>),  ко(</a:t>
            </a:r>
            <a:r>
              <a:rPr lang="ru-RU" sz="2800" dirty="0" err="1" smtClean="0"/>
              <a:t>л,лл</a:t>
            </a:r>
            <a:r>
              <a:rPr lang="ru-RU" sz="2800" dirty="0" smtClean="0"/>
              <a:t>)</a:t>
            </a:r>
            <a:r>
              <a:rPr lang="ru-RU" sz="2800" dirty="0" err="1" smtClean="0"/>
              <a:t>ектив</a:t>
            </a:r>
            <a:r>
              <a:rPr lang="ru-RU" sz="2800" dirty="0" smtClean="0"/>
              <a:t>, к..</a:t>
            </a:r>
            <a:r>
              <a:rPr lang="ru-RU" sz="2800" dirty="0" err="1" smtClean="0"/>
              <a:t>бинет</a:t>
            </a:r>
            <a:r>
              <a:rPr lang="ru-RU" sz="2800" dirty="0" smtClean="0"/>
              <a:t>, </a:t>
            </a:r>
            <a:r>
              <a:rPr lang="ru-RU" sz="2800" dirty="0" err="1" smtClean="0"/>
              <a:t>встр</a:t>
            </a:r>
            <a:r>
              <a:rPr lang="ru-RU" sz="2800" dirty="0" smtClean="0"/>
              <a:t>..чает, пр..</a:t>
            </a:r>
            <a:r>
              <a:rPr lang="ru-RU" sz="2800" dirty="0" err="1" smtClean="0"/>
              <a:t>сторный</a:t>
            </a:r>
            <a:r>
              <a:rPr lang="ru-RU" sz="2800" dirty="0" smtClean="0"/>
              <a:t>,  </a:t>
            </a:r>
            <a:r>
              <a:rPr lang="ru-RU" sz="2800" dirty="0" err="1" smtClean="0"/>
              <a:t>уч</a:t>
            </a:r>
            <a:r>
              <a:rPr lang="ru-RU" sz="2800" dirty="0" smtClean="0"/>
              <a:t>..</a:t>
            </a:r>
            <a:r>
              <a:rPr lang="ru-RU" sz="2800" dirty="0" err="1" smtClean="0"/>
              <a:t>ников</a:t>
            </a:r>
            <a:r>
              <a:rPr lang="ru-RU" sz="2800" dirty="0" smtClean="0"/>
              <a:t>,  </a:t>
            </a:r>
            <a:r>
              <a:rPr lang="ru-RU" sz="2800" dirty="0" err="1" smtClean="0"/>
              <a:t>кла</a:t>
            </a:r>
            <a:r>
              <a:rPr lang="ru-RU" sz="2800" dirty="0" smtClean="0"/>
              <a:t>(</a:t>
            </a:r>
            <a:r>
              <a:rPr lang="ru-RU" sz="2800" dirty="0" err="1" smtClean="0"/>
              <a:t>с,сс</a:t>
            </a:r>
            <a:r>
              <a:rPr lang="ru-RU" sz="2800" dirty="0" smtClean="0"/>
              <a:t>)а, научи(</a:t>
            </a:r>
            <a:r>
              <a:rPr lang="ru-RU" sz="2800" dirty="0" err="1" smtClean="0"/>
              <a:t>тся</a:t>
            </a:r>
            <a:r>
              <a:rPr lang="ru-RU" sz="2800" dirty="0" smtClean="0"/>
              <a:t>, </a:t>
            </a:r>
            <a:r>
              <a:rPr lang="ru-RU" sz="2800" dirty="0" err="1" smtClean="0"/>
              <a:t>ться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2285984" y="3143248"/>
            <a:ext cx="214314" cy="714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Школа(греч.)</a:t>
            </a:r>
            <a:r>
              <a:rPr lang="en-US" sz="2800" dirty="0" smtClean="0"/>
              <a:t> </a:t>
            </a:r>
            <a:r>
              <a:rPr lang="en-US" sz="2800" dirty="0" err="1" smtClean="0"/>
              <a:t>schole</a:t>
            </a:r>
            <a:r>
              <a:rPr lang="en-US" sz="2800" dirty="0" smtClean="0"/>
              <a:t> –</a:t>
            </a:r>
            <a:r>
              <a:rPr lang="ru-RU" sz="2800" dirty="0" smtClean="0"/>
              <a:t> «отдых, досуг»</a:t>
            </a:r>
            <a:endParaRPr lang="ru-RU" sz="2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500174"/>
            <a:ext cx="6715172" cy="515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Тире между подлежащим и сказуемым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1850064"/>
            <a:ext cx="7929618" cy="257906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Задачи урока:</a:t>
            </a:r>
          </a:p>
          <a:p>
            <a:r>
              <a:rPr lang="ru-RU" dirty="0" smtClean="0"/>
              <a:t>1.учиться находить в предложении  ………</a:t>
            </a:r>
          </a:p>
          <a:p>
            <a:r>
              <a:rPr lang="ru-RU" dirty="0" smtClean="0"/>
              <a:t>2. определять, чем выражены…..</a:t>
            </a:r>
          </a:p>
          <a:p>
            <a:r>
              <a:rPr lang="ru-RU" dirty="0" smtClean="0"/>
              <a:t>3. видеть место постановки …….в предложении</a:t>
            </a:r>
          </a:p>
          <a:p>
            <a:r>
              <a:rPr lang="ru-RU" dirty="0" smtClean="0"/>
              <a:t>4. составлять предложения самостоятельно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428868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Тире между подлежащим и сказуемым</a:t>
            </a:r>
            <a:br>
              <a:rPr lang="ru-RU" b="1" dirty="0" smtClean="0"/>
            </a:br>
            <a:r>
              <a:rPr lang="ru-RU" sz="4400" dirty="0" smtClean="0"/>
              <a:t>Земля велика и прекрасна.</a:t>
            </a:r>
            <a:br>
              <a:rPr lang="ru-RU" sz="4400" dirty="0" smtClean="0"/>
            </a:br>
            <a:r>
              <a:rPr lang="ru-RU" sz="4400" dirty="0" smtClean="0"/>
              <a:t>Земля  наш общий дом.</a:t>
            </a:r>
            <a:br>
              <a:rPr lang="ru-RU" sz="4400" dirty="0" smtClean="0"/>
            </a:br>
            <a:endParaRPr lang="ru-RU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000232" y="4286256"/>
            <a:ext cx="5500726" cy="1752600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dirty="0" smtClean="0"/>
              <a:t>             </a:t>
            </a:r>
          </a:p>
          <a:p>
            <a:r>
              <a:rPr lang="ru-RU" dirty="0" smtClean="0"/>
              <a:t>         сущ., И.п.                 сущ., И.п.</a:t>
            </a:r>
          </a:p>
          <a:p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5" name="Минус 4"/>
          <p:cNvSpPr/>
          <p:nvPr/>
        </p:nvSpPr>
        <p:spPr>
          <a:xfrm>
            <a:off x="2285984" y="5715016"/>
            <a:ext cx="2071702" cy="714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инус 5"/>
          <p:cNvSpPr/>
          <p:nvPr/>
        </p:nvSpPr>
        <p:spPr>
          <a:xfrm>
            <a:off x="4857752" y="5857892"/>
            <a:ext cx="2071702" cy="714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4857752" y="5643578"/>
            <a:ext cx="2071702" cy="714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429124" y="5572140"/>
            <a:ext cx="357190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Минус 11"/>
          <p:cNvSpPr/>
          <p:nvPr/>
        </p:nvSpPr>
        <p:spPr>
          <a:xfrm>
            <a:off x="3643306" y="3000372"/>
            <a:ext cx="142876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Древняя Русь (</a:t>
            </a:r>
            <a:r>
              <a:rPr lang="en-US" dirty="0" smtClean="0">
                <a:solidFill>
                  <a:srgbClr val="0070C0"/>
                </a:solidFill>
              </a:rPr>
              <a:t>VIII-XIII </a:t>
            </a:r>
            <a:r>
              <a:rPr lang="ru-RU" dirty="0" smtClean="0">
                <a:solidFill>
                  <a:srgbClr val="0070C0"/>
                </a:solidFill>
              </a:rPr>
              <a:t>век)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4714876" y="357166"/>
            <a:ext cx="4023360" cy="568642"/>
          </a:xfrm>
        </p:spPr>
        <p:txBody>
          <a:bodyPr>
            <a:normAutofit fontScale="55000" lnSpcReduction="20000"/>
          </a:bodyPr>
          <a:lstStyle/>
          <a:p>
            <a:endParaRPr lang="ru-RU" b="1" dirty="0" smtClean="0">
              <a:solidFill>
                <a:srgbClr val="0033CC"/>
              </a:solidFill>
            </a:endParaRPr>
          </a:p>
          <a:p>
            <a:r>
              <a:rPr lang="ru-RU" sz="3000" b="1" dirty="0" smtClean="0">
                <a:solidFill>
                  <a:srgbClr val="0070C0"/>
                </a:solidFill>
              </a:rPr>
              <a:t>Князь Владимир(Красное Солнышко)</a:t>
            </a: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p00000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142984"/>
            <a:ext cx="3714776" cy="4929223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1" name="Picture 4" descr="Московский Кремль при Иване Калит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142984"/>
            <a:ext cx="4000528" cy="4929222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14414" y="228599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Книги </a:t>
            </a:r>
            <a:r>
              <a:rPr lang="ru-RU" b="1" dirty="0" smtClean="0">
                <a:solidFill>
                  <a:schemeClr val="accent1"/>
                </a:solidFill>
              </a:rPr>
              <a:t>–</a:t>
            </a:r>
            <a:r>
              <a:rPr lang="ru-RU" b="1" dirty="0" smtClean="0"/>
              <a:t> это реки, которые наполняют вселенную.</a:t>
            </a:r>
            <a:endParaRPr lang="ru-RU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714876" y="2786058"/>
            <a:ext cx="1000132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714876" y="2928934"/>
            <a:ext cx="1000132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43108" y="192880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сущ., И.п.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643438" y="192880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сущ., И.п.</a:t>
            </a:r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285984" y="2786058"/>
            <a:ext cx="1214446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1) Чтение – вот лучшее учение.</a:t>
            </a:r>
          </a:p>
          <a:p>
            <a:r>
              <a:rPr lang="ru-RU" dirty="0" smtClean="0"/>
              <a:t>3) Книга – это история народов земли.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2) Хорошая книга – праздник.</a:t>
            </a:r>
          </a:p>
          <a:p>
            <a:r>
              <a:rPr lang="ru-RU" dirty="0" smtClean="0"/>
              <a:t>3) Книга – верный друг и советчик.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85794"/>
            <a:ext cx="71437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142976" y="6000768"/>
            <a:ext cx="7000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Б.М. Кустодиев «Земская школа в московской Руси» 1907 г.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293</TotalTime>
  <Words>316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Слайд 1</vt:lpstr>
      <vt:lpstr>Орфографическая разминка</vt:lpstr>
      <vt:lpstr>Школа(греч.) schole – «отдых, досуг»</vt:lpstr>
      <vt:lpstr>Тире между подлежащим и сказуемым</vt:lpstr>
      <vt:lpstr>        Тире между подлежащим и сказуемым Земля велика и прекрасна. Земля  наш общий дом. </vt:lpstr>
      <vt:lpstr>Слайд 6</vt:lpstr>
      <vt:lpstr>Книги – это реки, которые наполняют вселенную.</vt:lpstr>
      <vt:lpstr>Слайд 8</vt:lpstr>
      <vt:lpstr>Слайд 9</vt:lpstr>
      <vt:lpstr>Слайд 10</vt:lpstr>
      <vt:lpstr>Слайд 11</vt:lpstr>
    </vt:vector>
  </TitlesOfParts>
  <Company>RUSSIA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XP GAME 2007</dc:creator>
  <cp:lastModifiedBy>XP GAME 2007</cp:lastModifiedBy>
  <cp:revision>33</cp:revision>
  <dcterms:created xsi:type="dcterms:W3CDTF">2012-11-13T17:57:30Z</dcterms:created>
  <dcterms:modified xsi:type="dcterms:W3CDTF">2012-12-06T22:27:16Z</dcterms:modified>
</cp:coreProperties>
</file>