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9"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0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EEABC75-A868-4686-AC9D-6A2BF9B7BB93}"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EABC75-A868-4686-AC9D-6A2BF9B7BB93}"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EEABC75-A868-4686-AC9D-6A2BF9B7BB93}"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EABC75-A868-4686-AC9D-6A2BF9B7BB9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AA09A87-379B-4882-B0A8-1456AEC1E7A2}" type="datetimeFigureOut">
              <a:rPr lang="ru-RU" smtClean="0"/>
              <a:t>28.11.2013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EABC75-A868-4686-AC9D-6A2BF9B7BB93}"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A09A87-379B-4882-B0A8-1456AEC1E7A2}" type="datetimeFigureOut">
              <a:rPr lang="ru-RU" smtClean="0"/>
              <a:t>28.11.2013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EEABC75-A868-4686-AC9D-6A2BF9B7BB93}"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772816"/>
            <a:ext cx="7848872" cy="3168352"/>
          </a:xfrm>
        </p:spPr>
        <p:txBody>
          <a:bodyPr>
            <a:normAutofit/>
          </a:bodyPr>
          <a:lstStyle/>
          <a:p>
            <a:pPr algn="ctr"/>
            <a:r>
              <a:rPr lang="ru-RU" dirty="0" smtClean="0">
                <a:solidFill>
                  <a:schemeClr val="tx1"/>
                </a:solidFill>
                <a:latin typeface="Times New Roman" pitchFamily="18" charset="0"/>
              </a:rPr>
              <a:t>ТЕАТРАЛИЗОВАННАЯ ДЕЯТЕЛЬНОСТЬ В РАЗВИТИИ ДЕТЕЙ ДОШКОЛЬНОНОГО ВОЗРОСТА </a:t>
            </a:r>
            <a:r>
              <a:rPr lang="ru-RU" b="1" dirty="0" smtClean="0">
                <a:solidFill>
                  <a:srgbClr val="002060"/>
                </a:solidFill>
              </a:rPr>
              <a:t/>
            </a:r>
            <a:br>
              <a:rPr lang="ru-RU" b="1" dirty="0" smtClean="0">
                <a:solidFill>
                  <a:srgbClr val="002060"/>
                </a:solidFill>
              </a:rPr>
            </a:br>
            <a:r>
              <a:rPr lang="ru-RU" sz="1800" b="1" dirty="0" smtClean="0">
                <a:solidFill>
                  <a:srgbClr val="0070C0"/>
                </a:solidFill>
                <a:latin typeface="Times New Roman" pitchFamily="18" charset="0"/>
              </a:rPr>
              <a:t>Беседа с родителями в старшей группе</a:t>
            </a:r>
            <a:r>
              <a:rPr lang="ru-RU" sz="1800" b="1" dirty="0" smtClean="0">
                <a:solidFill>
                  <a:srgbClr val="0070C0"/>
                </a:solidFill>
                <a:latin typeface="Times New Roman" pitchFamily="18" charset="0"/>
                <a:cs typeface="Times New Roman" pitchFamily="18" charset="0"/>
              </a:rPr>
              <a:t> «Улыбка»</a:t>
            </a:r>
            <a:endParaRPr lang="ru-RU" sz="1800" dirty="0">
              <a:solidFill>
                <a:srgbClr val="0070C0"/>
              </a:solidFill>
              <a:latin typeface="Times New Roman" pitchFamily="18" charset="0"/>
            </a:endParaRPr>
          </a:p>
        </p:txBody>
      </p:sp>
      <p:sp>
        <p:nvSpPr>
          <p:cNvPr id="5" name="Text Box 5"/>
          <p:cNvSpPr txBox="1">
            <a:spLocks noGrp="1" noChangeArrowheads="1"/>
          </p:cNvSpPr>
          <p:nvPr>
            <p:ph type="subTitle" idx="1"/>
          </p:nvPr>
        </p:nvSpPr>
        <p:spPr bwMode="auto">
          <a:xfrm>
            <a:off x="0" y="5733257"/>
            <a:ext cx="9144000" cy="892552"/>
          </a:xfrm>
          <a:prstGeom prst="rect">
            <a:avLst/>
          </a:prstGeom>
          <a:noFill/>
          <a:ln w="9525">
            <a:noFill/>
            <a:miter lim="800000"/>
            <a:headEnd/>
            <a:tailEnd/>
          </a:ln>
        </p:spPr>
        <p:txBody>
          <a:bodyPr wrap="square">
            <a:spAutoFit/>
          </a:bodyPr>
          <a:lstStyle/>
          <a:p>
            <a:pPr algn="ctr">
              <a:spcBef>
                <a:spcPts val="0"/>
              </a:spcBef>
            </a:pPr>
            <a:r>
              <a:rPr lang="ru-RU" dirty="0">
                <a:solidFill>
                  <a:srgbClr val="663300"/>
                </a:solidFill>
              </a:rPr>
              <a:t>г. </a:t>
            </a:r>
            <a:r>
              <a:rPr lang="ru-RU" dirty="0" smtClean="0">
                <a:solidFill>
                  <a:srgbClr val="663300"/>
                </a:solidFill>
              </a:rPr>
              <a:t>Москва</a:t>
            </a:r>
          </a:p>
          <a:p>
            <a:pPr algn="ctr">
              <a:spcBef>
                <a:spcPts val="0"/>
              </a:spcBef>
            </a:pPr>
            <a:r>
              <a:rPr lang="ru-RU" dirty="0" smtClean="0">
                <a:solidFill>
                  <a:srgbClr val="663300"/>
                </a:solidFill>
                <a:latin typeface="Times New Roman" pitchFamily="18" charset="0"/>
                <a:cs typeface="Times New Roman" pitchFamily="18" charset="0"/>
              </a:rPr>
              <a:t>2013г</a:t>
            </a:r>
            <a:r>
              <a:rPr lang="ru-RU" dirty="0">
                <a:solidFill>
                  <a:srgbClr val="663300"/>
                </a:solidFill>
              </a:rPr>
              <a:t>.</a:t>
            </a:r>
          </a:p>
        </p:txBody>
      </p:sp>
      <p:sp>
        <p:nvSpPr>
          <p:cNvPr id="4" name="Rectangle 2"/>
          <p:cNvSpPr txBox="1">
            <a:spLocks noChangeArrowheads="1"/>
          </p:cNvSpPr>
          <p:nvPr/>
        </p:nvSpPr>
        <p:spPr>
          <a:xfrm>
            <a:off x="539750" y="836712"/>
            <a:ext cx="8137525" cy="576262"/>
          </a:xfrm>
          <a:prstGeom prst="rect">
            <a:avLst/>
          </a:prstGeom>
          <a:ln>
            <a:noFill/>
          </a:ln>
        </p:spPr>
        <p:txBody>
          <a:bodyPr vert="horz" lIns="0" tIns="0" rIns="18288" bIns="0" anchor="b">
            <a:normAutofit fontScale="900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Times New Roman" pitchFamily="18" charset="0"/>
                <a:ea typeface="+mj-ea"/>
                <a:cs typeface="+mj-cs"/>
              </a:rPr>
              <a:t>Государственное образовательное учреждение</a:t>
            </a:r>
            <a:br>
              <a:rPr kumimoji="0" lang="ru-RU" sz="2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Times New Roman" pitchFamily="18" charset="0"/>
                <a:ea typeface="+mj-ea"/>
                <a:cs typeface="+mj-cs"/>
              </a:rPr>
            </a:br>
            <a:r>
              <a:rPr kumimoji="0" lang="ru-RU" sz="2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Times New Roman" pitchFamily="18" charset="0"/>
                <a:ea typeface="+mj-ea"/>
                <a:cs typeface="+mj-cs"/>
              </a:rPr>
              <a:t> детский сад № 2504 </a:t>
            </a:r>
            <a:endParaRPr kumimoji="0" lang="ru-RU" sz="24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Times New Roman" pitchFamily="18" charset="0"/>
              <a:ea typeface="+mj-ea"/>
              <a:cs typeface="+mj-cs"/>
            </a:endParaRPr>
          </a:p>
        </p:txBody>
      </p:sp>
      <p:sp>
        <p:nvSpPr>
          <p:cNvPr id="6" name="Text Box 4"/>
          <p:cNvSpPr txBox="1">
            <a:spLocks noChangeArrowheads="1"/>
          </p:cNvSpPr>
          <p:nvPr/>
        </p:nvSpPr>
        <p:spPr bwMode="auto">
          <a:xfrm>
            <a:off x="323850" y="5294536"/>
            <a:ext cx="8496300" cy="366712"/>
          </a:xfrm>
          <a:prstGeom prst="rect">
            <a:avLst/>
          </a:prstGeom>
          <a:noFill/>
          <a:ln w="9525">
            <a:noFill/>
            <a:miter lim="800000"/>
            <a:headEnd/>
            <a:tailEnd/>
          </a:ln>
        </p:spPr>
        <p:txBody>
          <a:bodyPr>
            <a:spAutoFit/>
          </a:bodyPr>
          <a:lstStyle/>
          <a:p>
            <a:pPr algn="r">
              <a:spcBef>
                <a:spcPct val="50000"/>
              </a:spcBef>
            </a:pPr>
            <a:r>
              <a:rPr lang="ru-RU" b="1" dirty="0"/>
              <a:t>Воспитатель </a:t>
            </a:r>
            <a:r>
              <a:rPr lang="ru-RU" sz="1600" b="1" dirty="0">
                <a:latin typeface="Arial" pitchFamily="34" charset="0"/>
                <a:cs typeface="Arial" pitchFamily="34" charset="0"/>
              </a:rPr>
              <a:t>группы</a:t>
            </a:r>
            <a:r>
              <a:rPr lang="ru-RU" b="1" dirty="0"/>
              <a:t> Осипова О.Ф.</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t>Сказка «Айболит» – </a:t>
            </a:r>
            <a:r>
              <a:rPr lang="ru-RU" sz="2800" b="1" dirty="0" err="1" smtClean="0"/>
              <a:t>ложковый</a:t>
            </a:r>
            <a:r>
              <a:rPr lang="ru-RU" sz="2800" b="1" dirty="0" smtClean="0"/>
              <a:t> театр</a:t>
            </a:r>
            <a:endParaRPr lang="ru-RU" sz="2800" b="1"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CF9C16-CA34-46EA-B749-E4374DB95E54}" type="slidenum">
              <a:rPr lang="ru-RU" smtClean="0"/>
              <a:pPr/>
              <a:t>10</a:t>
            </a:fld>
            <a:endParaRPr lang="ru-RU"/>
          </a:p>
        </p:txBody>
      </p:sp>
      <p:pic>
        <p:nvPicPr>
          <p:cNvPr id="9218" name="Picture 2" descr="H:\DCIM\100CANON\IMG_4347.JPG"/>
          <p:cNvPicPr>
            <a:picLocks noGrp="1" noChangeAspect="1" noChangeArrowheads="1"/>
          </p:cNvPicPr>
          <p:nvPr>
            <p:ph idx="1"/>
          </p:nvPr>
        </p:nvPicPr>
        <p:blipFill>
          <a:blip r:embed="rId2" cstate="print"/>
          <a:srcRect/>
          <a:stretch>
            <a:fillRect/>
          </a:stretch>
        </p:blipFill>
        <p:spPr bwMode="auto">
          <a:xfrm>
            <a:off x="1584325" y="1447800"/>
            <a:ext cx="7200900" cy="48006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t>Показ теневого театра малышам</a:t>
            </a:r>
            <a:endParaRPr lang="ru-RU" sz="2800" b="1"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CF9C16-CA34-46EA-B749-E4374DB95E54}" type="slidenum">
              <a:rPr lang="ru-RU" smtClean="0"/>
              <a:pPr/>
              <a:t>11</a:t>
            </a:fld>
            <a:endParaRPr lang="ru-RU"/>
          </a:p>
        </p:txBody>
      </p:sp>
      <p:pic>
        <p:nvPicPr>
          <p:cNvPr id="12290" name="Picture 2" descr="H:\DCIM\100CANON\IMG_4381.JPG"/>
          <p:cNvPicPr>
            <a:picLocks noGrp="1" noChangeAspect="1" noChangeArrowheads="1"/>
          </p:cNvPicPr>
          <p:nvPr>
            <p:ph idx="1"/>
          </p:nvPr>
        </p:nvPicPr>
        <p:blipFill>
          <a:blip r:embed="rId2" cstate="print"/>
          <a:srcRect/>
          <a:stretch>
            <a:fillRect/>
          </a:stretch>
        </p:blipFill>
        <p:spPr bwMode="auto">
          <a:xfrm>
            <a:off x="5364087" y="1556791"/>
            <a:ext cx="3312369" cy="4968553"/>
          </a:xfrm>
          <a:prstGeom prst="rect">
            <a:avLst/>
          </a:prstGeom>
          <a:noFill/>
        </p:spPr>
      </p:pic>
      <p:pic>
        <p:nvPicPr>
          <p:cNvPr id="12291" name="Picture 3" descr="H:\DCIM\100CANON\IMG_4379.JPG"/>
          <p:cNvPicPr>
            <a:picLocks noChangeAspect="1" noChangeArrowheads="1"/>
          </p:cNvPicPr>
          <p:nvPr/>
        </p:nvPicPr>
        <p:blipFill>
          <a:blip r:embed="rId3" cstate="print"/>
          <a:srcRect/>
          <a:stretch>
            <a:fillRect/>
          </a:stretch>
        </p:blipFill>
        <p:spPr bwMode="auto">
          <a:xfrm>
            <a:off x="1619672" y="1556792"/>
            <a:ext cx="3312368" cy="4968552"/>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1" y="1052736"/>
            <a:ext cx="8136905"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kern="1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Окончание презентации</a:t>
            </a:r>
          </a:p>
          <a:p>
            <a:pPr algn="ctr"/>
            <a:r>
              <a:rPr lang="ru-RU" sz="54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Спасибо за внимание, до новых встреч</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457200" y="1052736"/>
            <a:ext cx="8229600" cy="5271864"/>
          </a:xfrm>
        </p:spPr>
        <p:txBody>
          <a:bodyPr/>
          <a:lstStyle/>
          <a:p>
            <a:endParaRPr lang="ru-RU" dirty="0"/>
          </a:p>
        </p:txBody>
      </p:sp>
      <p:sp>
        <p:nvSpPr>
          <p:cNvPr id="4" name="Номер слайда 3"/>
          <p:cNvSpPr>
            <a:spLocks noGrp="1"/>
          </p:cNvSpPr>
          <p:nvPr>
            <p:ph type="sldNum" sz="quarter" idx="12"/>
          </p:nvPr>
        </p:nvSpPr>
        <p:spPr/>
        <p:txBody>
          <a:bodyPr/>
          <a:lstStyle/>
          <a:p>
            <a:fld id="{19CF9C16-CA34-46EA-B749-E4374DB95E54}" type="slidenum">
              <a:rPr lang="ru-RU" smtClean="0"/>
              <a:pPr/>
              <a:t>12</a:t>
            </a:fld>
            <a:endParaRPr lang="ru-RU"/>
          </a:p>
        </p:txBody>
      </p:sp>
      <p:sp>
        <p:nvSpPr>
          <p:cNvPr id="7" name="Нижний колонтитул 6"/>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354162"/>
          </a:xfrm>
        </p:spPr>
        <p:txBody>
          <a:bodyPr>
            <a:normAutofit fontScale="90000"/>
          </a:bodyPr>
          <a:lstStyle/>
          <a:p>
            <a:pPr algn="ctr"/>
            <a:r>
              <a:rPr lang="ru-RU" sz="3200" b="1" u="sng" dirty="0" smtClean="0">
                <a:latin typeface="Times New Roman" pitchFamily="18" charset="0"/>
                <a:cs typeface="Times New Roman" pitchFamily="18" charset="0"/>
              </a:rPr>
              <a:t>Дошкольное детство – </a:t>
            </a:r>
            <a:r>
              <a:rPr lang="ru-RU" sz="3200" b="1" u="sng" dirty="0" err="1" smtClean="0">
                <a:latin typeface="Times New Roman" pitchFamily="18" charset="0"/>
                <a:cs typeface="Times New Roman" pitchFamily="18" charset="0"/>
              </a:rPr>
              <a:t>благопритятный</a:t>
            </a:r>
            <a:r>
              <a:rPr lang="ru-RU" sz="3200" b="1" u="sng" dirty="0" smtClean="0">
                <a:latin typeface="Times New Roman" pitchFamily="18" charset="0"/>
                <a:cs typeface="Times New Roman" pitchFamily="18" charset="0"/>
              </a:rPr>
              <a:t> период развития творчества и способностей детей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3789040"/>
            <a:ext cx="7498080" cy="2520280"/>
          </a:xfrm>
        </p:spPr>
        <p:txBody>
          <a:bodyPr>
            <a:normAutofit/>
          </a:bodyPr>
          <a:lstStyle/>
          <a:p>
            <a:pPr algn="just">
              <a:buNone/>
            </a:pPr>
            <a:endParaRPr lang="ru-RU" sz="2200" dirty="0" smtClean="0">
              <a:latin typeface="Times New Roman" pitchFamily="18" charset="0"/>
              <a:cs typeface="Times New Roman" pitchFamily="18" charset="0"/>
            </a:endParaRPr>
          </a:p>
          <a:p>
            <a:pPr algn="just">
              <a:buNone/>
            </a:pPr>
            <a:r>
              <a:rPr lang="ru-RU" sz="2200" b="1" dirty="0" smtClean="0">
                <a:latin typeface="Times New Roman" pitchFamily="18" charset="0"/>
                <a:cs typeface="Times New Roman" pitchFamily="18" charset="0"/>
              </a:rPr>
              <a:t>Цель беседы: познание мира через театр, формирование у детей и родителей интереса к театру и совместной театральной деятельности, развитие актёрских и творческих способностей, обогащение словарного запаса слов.</a:t>
            </a:r>
          </a:p>
          <a:p>
            <a:pPr algn="just">
              <a:buNone/>
            </a:pPr>
            <a:endParaRPr lang="ru-RU" sz="2000" dirty="0" smtClean="0">
              <a:latin typeface="Times New Roman" pitchFamily="18" charset="0"/>
              <a:cs typeface="Times New Roman" pitchFamily="18" charset="0"/>
            </a:endParaRPr>
          </a:p>
        </p:txBody>
      </p:sp>
      <p:sp>
        <p:nvSpPr>
          <p:cNvPr id="9" name="Прямоугольник 8"/>
          <p:cNvSpPr/>
          <p:nvPr/>
        </p:nvSpPr>
        <p:spPr>
          <a:xfrm>
            <a:off x="4211960" y="1772816"/>
            <a:ext cx="4572000" cy="2123658"/>
          </a:xfrm>
          <a:prstGeom prst="rect">
            <a:avLst/>
          </a:prstGeom>
        </p:spPr>
        <p:txBody>
          <a:bodyPr wrap="square">
            <a:spAutoFit/>
          </a:bodyPr>
          <a:lstStyle/>
          <a:p>
            <a:pPr algn="just">
              <a:buNone/>
            </a:pPr>
            <a:endParaRPr lang="ru-RU" dirty="0" smtClean="0">
              <a:latin typeface="Times New Roman" pitchFamily="18" charset="0"/>
              <a:cs typeface="Times New Roman" pitchFamily="18" charset="0"/>
            </a:endParaRPr>
          </a:p>
          <a:p>
            <a:pPr algn="just">
              <a:buNone/>
            </a:pPr>
            <a:r>
              <a:rPr lang="ru-RU" sz="1900" b="1" i="1" dirty="0" smtClean="0">
                <a:latin typeface="Times New Roman" pitchFamily="18" charset="0"/>
                <a:cs typeface="Times New Roman" pitchFamily="18" charset="0"/>
              </a:rPr>
              <a:t>«Чтобы веселиться чужым весельем и сочувствовать чужому горю, нужно уметь с помощью воображения перенестись в положение другого человека, мысленно стать на его место».   (Б. М. Теплов)</a:t>
            </a:r>
          </a:p>
        </p:txBody>
      </p:sp>
      <p:sp>
        <p:nvSpPr>
          <p:cNvPr id="8" name="Номер слайда 7"/>
          <p:cNvSpPr>
            <a:spLocks noGrp="1"/>
          </p:cNvSpPr>
          <p:nvPr>
            <p:ph type="sldNum" sz="quarter" idx="12"/>
          </p:nvPr>
        </p:nvSpPr>
        <p:spPr/>
        <p:txBody>
          <a:bodyPr/>
          <a:lstStyle/>
          <a:p>
            <a:fld id="{19CF9C16-CA34-46EA-B749-E4374DB95E54}" type="slidenum">
              <a:rPr lang="ru-RU" smtClean="0"/>
              <a:pPr/>
              <a:t>2</a:t>
            </a:fld>
            <a:endParaRPr lang="ru-RU"/>
          </a:p>
        </p:txBody>
      </p:sp>
      <p:sp>
        <p:nvSpPr>
          <p:cNvPr id="10" name="Нижний колонтитул 9"/>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818072" cy="6250706"/>
          </a:xfrm>
        </p:spPr>
        <p:txBody>
          <a:bodyPr>
            <a:normAutofit fontScale="90000"/>
          </a:bodyPr>
          <a:lstStyle/>
          <a:p>
            <a:r>
              <a:rPr lang="ru-RU" sz="2400" b="1" dirty="0" smtClean="0"/>
              <a:t>Задачи проекта:</a:t>
            </a:r>
            <a:br>
              <a:rPr lang="ru-RU" sz="2400" b="1" dirty="0" smtClean="0"/>
            </a:br>
            <a:r>
              <a:rPr lang="ru-RU" sz="2400" dirty="0" smtClean="0"/>
              <a:t>- </a:t>
            </a:r>
            <a:r>
              <a:rPr lang="ru-RU" sz="2000" dirty="0" smtClean="0"/>
              <a:t>укреплять физическое и психическое здоровье малышей;</a:t>
            </a:r>
            <a:br>
              <a:rPr lang="ru-RU" sz="2000" dirty="0" smtClean="0"/>
            </a:br>
            <a:r>
              <a:rPr lang="ru-RU" sz="2000" dirty="0" smtClean="0"/>
              <a:t>обеспечивать эмоциональное благополучие;</a:t>
            </a:r>
            <a:br>
              <a:rPr lang="ru-RU" sz="2000" dirty="0" smtClean="0"/>
            </a:br>
            <a:r>
              <a:rPr lang="ru-RU" sz="2000" dirty="0" smtClean="0"/>
              <a:t>- расширять кругозор детей, создавать атмосферу радости и удовольствия, </a:t>
            </a:r>
            <a:br>
              <a:rPr lang="ru-RU" sz="2000" dirty="0" smtClean="0"/>
            </a:br>
            <a:r>
              <a:rPr lang="ru-RU" sz="2000" dirty="0" smtClean="0"/>
              <a:t>- воспитывать чувства симпатии к сверстникам, формировать единый детско-взрослый коллектив;</a:t>
            </a:r>
            <a:br>
              <a:rPr lang="ru-RU" sz="2000" dirty="0" smtClean="0"/>
            </a:br>
            <a:r>
              <a:rPr lang="ru-RU" sz="2000" dirty="0" smtClean="0"/>
              <a:t>- развивать психические процессы детей, познавательные способности;       </a:t>
            </a:r>
            <a:br>
              <a:rPr lang="ru-RU" sz="2000" dirty="0" smtClean="0"/>
            </a:br>
            <a:r>
              <a:rPr lang="ru-RU" sz="2000" dirty="0" smtClean="0"/>
              <a:t>развивать мелкую моторику;</a:t>
            </a:r>
            <a:br>
              <a:rPr lang="ru-RU" sz="2000" dirty="0" smtClean="0"/>
            </a:br>
            <a:r>
              <a:rPr lang="ru-RU" sz="2000" dirty="0" smtClean="0"/>
              <a:t>- воспитывать интерес к разнообразию человеческих отношений;</a:t>
            </a:r>
            <a:br>
              <a:rPr lang="ru-RU" sz="2000" dirty="0" smtClean="0"/>
            </a:br>
            <a:r>
              <a:rPr lang="ru-RU" sz="2000" dirty="0" smtClean="0"/>
              <a:t>- расширять опыт ориентировки в окружающем, обогащать детей разнообразными сенсорными впечатлениям;</a:t>
            </a:r>
            <a:br>
              <a:rPr lang="ru-RU" sz="2000" dirty="0" smtClean="0"/>
            </a:br>
            <a:r>
              <a:rPr lang="ru-RU" sz="2000" dirty="0" smtClean="0"/>
              <a:t>- развивать творчество и </a:t>
            </a:r>
            <a:r>
              <a:rPr lang="ru-RU" sz="2000" dirty="0" err="1" smtClean="0"/>
              <a:t>креативность</a:t>
            </a:r>
            <a:r>
              <a:rPr lang="ru-RU" sz="2000" dirty="0" smtClean="0"/>
              <a:t> участников проекта;</a:t>
            </a:r>
            <a:br>
              <a:rPr lang="ru-RU" sz="2000" dirty="0" smtClean="0"/>
            </a:br>
            <a:r>
              <a:rPr lang="ru-RU" sz="2000" dirty="0" smtClean="0"/>
              <a:t>- формировать коммуникативные навыки детей, способствовать успешной адаптации в коллективе;</a:t>
            </a:r>
            <a:br>
              <a:rPr lang="ru-RU" sz="2000" dirty="0" smtClean="0"/>
            </a:br>
            <a:r>
              <a:rPr lang="ru-RU" sz="2000" dirty="0" smtClean="0"/>
              <a:t>- развивать творческие способности детей;</a:t>
            </a:r>
            <a:br>
              <a:rPr lang="ru-RU" sz="2000" dirty="0" smtClean="0"/>
            </a:br>
            <a:r>
              <a:rPr lang="ru-RU" sz="2000" dirty="0" smtClean="0"/>
              <a:t>- прививать детям первичные навыки в области театрального искусства (использование мимики, жестов, голоса, </a:t>
            </a:r>
            <a:r>
              <a:rPr lang="ru-RU" sz="2000" dirty="0" err="1" smtClean="0"/>
              <a:t>кукловождение</a:t>
            </a:r>
            <a:r>
              <a:rPr lang="ru-RU" sz="2000" dirty="0" smtClean="0"/>
              <a:t>);</a:t>
            </a:r>
            <a:br>
              <a:rPr lang="ru-RU" sz="2000" dirty="0" smtClean="0"/>
            </a:br>
            <a:r>
              <a:rPr lang="ru-RU" sz="2000" dirty="0" smtClean="0"/>
              <a:t>- заинтересовать родителей в приобретении, изготовлении разных видов декораций,  костюмов, игрушек и дать сведения о способах обыгрывания дома с детьми.</a:t>
            </a:r>
            <a:br>
              <a:rPr lang="ru-RU" sz="2000" dirty="0" smtClean="0"/>
            </a:br>
            <a:endParaRPr lang="ru-RU" sz="20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19CF9C16-CA34-46EA-B749-E4374DB95E54}" type="slidenum">
              <a:rPr lang="ru-RU" smtClean="0"/>
              <a:pPr/>
              <a:t>3</a:t>
            </a:fld>
            <a:endParaRPr lang="ru-RU"/>
          </a:p>
        </p:txBody>
      </p:sp>
      <p:sp>
        <p:nvSpPr>
          <p:cNvPr id="4" name="Нижний колонтитул 3"/>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250706"/>
          </a:xfrm>
        </p:spPr>
        <p:txBody>
          <a:bodyPr>
            <a:normAutofit fontScale="90000"/>
          </a:bodyPr>
          <a:lstStyle/>
          <a:p>
            <a:r>
              <a:rPr lang="ru-RU" sz="2400" b="1" dirty="0" smtClean="0">
                <a:latin typeface="Times New Roman" pitchFamily="18" charset="0"/>
                <a:cs typeface="Times New Roman" pitchFamily="18" charset="0"/>
              </a:rPr>
              <a:t>                            Формы работы по проекту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работа с детьми: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Чтение и рассматривание  художественной литературы (</a:t>
            </a:r>
            <a:r>
              <a:rPr lang="ru-RU" sz="2400" dirty="0" err="1" smtClean="0">
                <a:latin typeface="Times New Roman" pitchFamily="18" charset="0"/>
                <a:cs typeface="Times New Roman" pitchFamily="18" charset="0"/>
              </a:rPr>
              <a:t>потешки</a:t>
            </a:r>
            <a:r>
              <a:rPr lang="ru-RU" sz="2400" dirty="0" smtClean="0">
                <a:latin typeface="Times New Roman" pitchFamily="18" charset="0"/>
                <a:cs typeface="Times New Roman" pitchFamily="18" charset="0"/>
              </a:rPr>
              <a:t>, прибаутки, шутки);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Проведение сюжетно-ролевых игр;</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Пополнение  предметно - развивающей среды группы;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Опытно – экспериментальная деятельность;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 Проведение выставок;</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Театрализованные представления.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работа с родителями: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Подбор художественной литературы;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Изготовление игрушек, костюмов, декораций;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Выполнение творческих заданий (выставки);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Совместная опытно – экспериментальная деятельность;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 Консультации (папки – передвижки);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Анкетирование.</a:t>
            </a:r>
            <a:br>
              <a:rPr lang="ru-RU" sz="2400" dirty="0" smtClean="0">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a:xfrm>
            <a:off x="5715000" y="6305550"/>
            <a:ext cx="2025352" cy="476250"/>
          </a:xfrm>
        </p:spPr>
        <p:txBody>
          <a:bodyPr/>
          <a:lstStyle/>
          <a:p>
            <a:endParaRPr lang="ru-RU" dirty="0"/>
          </a:p>
        </p:txBody>
      </p:sp>
      <p:sp>
        <p:nvSpPr>
          <p:cNvPr id="5" name="Номер слайда 4"/>
          <p:cNvSpPr>
            <a:spLocks noGrp="1"/>
          </p:cNvSpPr>
          <p:nvPr>
            <p:ph type="sldNum" sz="quarter" idx="12"/>
          </p:nvPr>
        </p:nvSpPr>
        <p:spPr/>
        <p:txBody>
          <a:bodyPr/>
          <a:lstStyle/>
          <a:p>
            <a:fld id="{19CF9C16-CA34-46EA-B749-E4374DB95E54}" type="slidenum">
              <a:rPr lang="ru-RU" smtClean="0"/>
              <a:pPr/>
              <a:t>4</a:t>
            </a:fld>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764704"/>
            <a:ext cx="7498080" cy="5483696"/>
          </a:xfrm>
        </p:spPr>
        <p:txBody>
          <a:bodyPr>
            <a:normAutofit/>
          </a:bodyPr>
          <a:lstStyle/>
          <a:p>
            <a:pPr marL="0" indent="449263" algn="ctr">
              <a:buNone/>
            </a:pPr>
            <a:r>
              <a:rPr lang="ru-RU" b="1" dirty="0" smtClean="0"/>
              <a:t>Развитие детей в театрализованной деятельности</a:t>
            </a:r>
            <a:endParaRPr lang="ru-RU" dirty="0" smtClean="0"/>
          </a:p>
          <a:p>
            <a:pPr marL="0" indent="449263" algn="ctr">
              <a:buNone/>
            </a:pPr>
            <a:endParaRPr lang="ru-RU" dirty="0" smtClean="0"/>
          </a:p>
          <a:p>
            <a:pPr marL="0" indent="449263" algn="ctr">
              <a:buNone/>
            </a:pPr>
            <a:r>
              <a:rPr lang="ru-RU" dirty="0" smtClean="0"/>
              <a:t>Испокон веков театр всегда завораживал зрителей. Театральная игра – это исторически сложившееся общественное явление, самостоятельный вид деятельности, свойственный человеку.</a:t>
            </a:r>
            <a:endParaRPr lang="ru-RU" dirty="0"/>
          </a:p>
        </p:txBody>
      </p:sp>
      <p:sp>
        <p:nvSpPr>
          <p:cNvPr id="4" name="Номер слайда 3"/>
          <p:cNvSpPr>
            <a:spLocks noGrp="1"/>
          </p:cNvSpPr>
          <p:nvPr>
            <p:ph type="sldNum" sz="quarter" idx="12"/>
          </p:nvPr>
        </p:nvSpPr>
        <p:spPr/>
        <p:txBody>
          <a:bodyPr/>
          <a:lstStyle/>
          <a:p>
            <a:fld id="{19CF9C16-CA34-46EA-B749-E4374DB95E54}" type="slidenum">
              <a:rPr lang="ru-RU" smtClean="0"/>
              <a:pPr/>
              <a:t>5</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476672"/>
            <a:ext cx="7962088" cy="6048672"/>
          </a:xfrm>
        </p:spPr>
        <p:txBody>
          <a:bodyPr>
            <a:noAutofit/>
          </a:bodyPr>
          <a:lstStyle/>
          <a:p>
            <a:pPr marL="0" indent="449263" algn="just">
              <a:buNone/>
            </a:pPr>
            <a:r>
              <a:rPr lang="ru-RU" sz="1800" dirty="0" smtClean="0">
                <a:latin typeface="Times New Roman" pitchFamily="18" charset="0"/>
                <a:cs typeface="Times New Roman" pitchFamily="18" charset="0"/>
              </a:rPr>
              <a:t>Театрализованная деятельность позволяет решить многие </a:t>
            </a:r>
            <a:r>
              <a:rPr lang="ru-RU" sz="1800" dirty="0" err="1" smtClean="0">
                <a:latin typeface="Times New Roman" pitchFamily="18" charset="0"/>
                <a:cs typeface="Times New Roman" pitchFamily="18" charset="0"/>
              </a:rPr>
              <a:t>воcпитательно-образовательные</a:t>
            </a:r>
            <a:r>
              <a:rPr lang="ru-RU" sz="1800" dirty="0" smtClean="0">
                <a:latin typeface="Times New Roman" pitchFamily="18" charset="0"/>
                <a:cs typeface="Times New Roman" pitchFamily="18" charset="0"/>
              </a:rPr>
              <a:t> задачи. Через образы, краски, звуки дети знакомятся с окружающим миром во всем его многообразии. Работа над образом заставляет их думать, анализировать, делать выводы и обобщения. В ходе освоения театрализованной деятельности происходит совершенствование речи. Этому во многом способствует работа над выразительностью реплик персонажей, собст­венных высказываний. Легко и естественно активизируется словарь ребенка, совершенствуется звуковая культура речи, ее интонационный строй. Исполняемая роль, произносимые реплики ставят дошкольника перед необходимостью ясно, четко, понятно изъясняться. Соответственно улучшается диалогическая речь, ее грамматический строй.  Она также позволяет формировать опыт социального поведения ребенка благодаря тому, что каждое литературное произведение или фольклорная сказка имеют нравственную направленность, т.к. участвуя в постановке, ребенок не только усваивает духовные ценности, но и выражает свое собственное отношение к добру и злу. Театрализованная деятельность давно признана особым терапевтическим средством, поскольку позволяет дошкольнику решать многие проблемы опосредованно от лица какого-либо персонажа. Это помогает преодолевать робость, неуверенность в себе, застенчивость. Таким образом, театрализованные занятия помогают не только решать многие образовательные задачи, но и сохранять эмоциональный комфорт в условиях социального окружения.</a:t>
            </a:r>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19CF9C16-CA34-46EA-B749-E4374DB95E54}" type="slidenum">
              <a:rPr lang="ru-RU" smtClean="0"/>
              <a:pPr/>
              <a:t>6</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548680"/>
            <a:ext cx="8034096" cy="5915744"/>
          </a:xfrm>
        </p:spPr>
        <p:txBody>
          <a:bodyPr>
            <a:normAutofit fontScale="70000" lnSpcReduction="20000"/>
          </a:bodyPr>
          <a:lstStyle/>
          <a:p>
            <a:pPr marL="0" indent="449263" algn="just">
              <a:buNone/>
            </a:pPr>
            <a:r>
              <a:rPr lang="ru-RU" u="sng" dirty="0" smtClean="0"/>
              <a:t>Рекомендации:</a:t>
            </a:r>
            <a:endParaRPr lang="ru-RU" dirty="0" smtClean="0"/>
          </a:p>
          <a:p>
            <a:pPr marL="0" indent="449263" algn="just">
              <a:buNone/>
            </a:pPr>
            <a:r>
              <a:rPr lang="ru-RU" dirty="0" smtClean="0"/>
              <a:t>Организовывая кукольный театр дома, следует помнить, что он является не только средством развлечения. Но имеет и большое воспитательное значение. Поэтому нужно серьезно относиться к подбору репертуара, учитывать интерес ребенка. Его возраст и развитие. Малыши любят спектакли с простым, ясным и забавным сюжетом, знакомыми персонажами и благополучным концом. Пьесы должны быть увлекательными и в то же время развивать фантазию ребенка, способствовать формированию положительных черт характера. Хорошо, если в спектаклях показываются образцы дружбы, товарищества, взаимопомощи.</a:t>
            </a:r>
          </a:p>
          <a:p>
            <a:pPr marL="0" indent="449263" algn="just">
              <a:buNone/>
            </a:pPr>
            <a:r>
              <a:rPr lang="ru-RU" dirty="0" smtClean="0"/>
              <a:t>Для организации домашнего кукольного театра можно использовать игрушки и куклы, выпускаемые промышленностью, но наибольшую ценность имеют игрушки, изготовленные родителями совместно с детьми.</a:t>
            </a:r>
          </a:p>
          <a:p>
            <a:pPr marL="0" indent="449263" algn="just">
              <a:buNone/>
            </a:pPr>
            <a:r>
              <a:rPr lang="ru-RU" u="sng" dirty="0" smtClean="0"/>
              <a:t>Виды кукольного театра:</a:t>
            </a:r>
            <a:endParaRPr lang="ru-RU" dirty="0" smtClean="0"/>
          </a:p>
          <a:p>
            <a:pPr marL="0" indent="449263" algn="just">
              <a:buNone/>
            </a:pPr>
            <a:r>
              <a:rPr lang="ru-RU" dirty="0" smtClean="0"/>
              <a:t>Настольный, теневой, пальчиковый, </a:t>
            </a:r>
            <a:r>
              <a:rPr lang="ru-RU" dirty="0" err="1" smtClean="0"/>
              <a:t>варежковый</a:t>
            </a:r>
            <a:r>
              <a:rPr lang="ru-RU" dirty="0" smtClean="0"/>
              <a:t>, перчаточный, </a:t>
            </a:r>
            <a:r>
              <a:rPr lang="ru-RU" dirty="0" err="1" smtClean="0"/>
              <a:t>тростевый</a:t>
            </a:r>
            <a:r>
              <a:rPr lang="ru-RU" dirty="0" smtClean="0"/>
              <a:t>, </a:t>
            </a:r>
            <a:r>
              <a:rPr lang="ru-RU" dirty="0" err="1" smtClean="0"/>
              <a:t>би-ба-бо</a:t>
            </a:r>
            <a:r>
              <a:rPr lang="ru-RU" dirty="0" smtClean="0"/>
              <a:t>, напольный (куклы - марионетки), театр живой куклы (ростовые куклы) и др.</a:t>
            </a:r>
          </a:p>
          <a:p>
            <a:pPr marL="0" indent="449263" algn="just">
              <a:buNone/>
            </a:pPr>
            <a:endParaRPr lang="ru-RU" dirty="0" smtClean="0"/>
          </a:p>
          <a:p>
            <a:endParaRPr lang="ru-RU" dirty="0"/>
          </a:p>
        </p:txBody>
      </p:sp>
      <p:sp>
        <p:nvSpPr>
          <p:cNvPr id="4" name="Номер слайда 3"/>
          <p:cNvSpPr>
            <a:spLocks noGrp="1"/>
          </p:cNvSpPr>
          <p:nvPr>
            <p:ph type="sldNum" sz="quarter" idx="12"/>
          </p:nvPr>
        </p:nvSpPr>
        <p:spPr/>
        <p:txBody>
          <a:bodyPr/>
          <a:lstStyle/>
          <a:p>
            <a:fld id="{19CF9C16-CA34-46EA-B749-E4374DB95E54}" type="slidenum">
              <a:rPr lang="ru-RU" smtClean="0"/>
              <a:pPr/>
              <a:t>7</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dirty="0" smtClean="0">
                <a:latin typeface="Times New Roman" pitchFamily="18" charset="0"/>
                <a:cs typeface="Times New Roman" pitchFamily="18" charset="0"/>
              </a:rPr>
              <a:t>Постановка сказки «Колобок». Младшая группа.</a:t>
            </a:r>
            <a:endParaRPr lang="ru-RU" sz="22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19CF9C16-CA34-46EA-B749-E4374DB95E54}" type="slidenum">
              <a:rPr lang="ru-RU" smtClean="0"/>
              <a:pPr/>
              <a:t>8</a:t>
            </a:fld>
            <a:endParaRPr lang="ru-RU"/>
          </a:p>
        </p:txBody>
      </p:sp>
      <p:pic>
        <p:nvPicPr>
          <p:cNvPr id="1026" name="Picture 2" descr="C:\Users\Asus\Documents\ОЛечка\детский сад\IMG_1816.JPG"/>
          <p:cNvPicPr>
            <a:picLocks noGrp="1" noChangeAspect="1" noChangeArrowheads="1"/>
          </p:cNvPicPr>
          <p:nvPr>
            <p:ph idx="1"/>
          </p:nvPr>
        </p:nvPicPr>
        <p:blipFill>
          <a:blip r:embed="rId2" cstate="print"/>
          <a:srcRect/>
          <a:stretch>
            <a:fillRect/>
          </a:stretch>
        </p:blipFill>
        <p:spPr bwMode="auto">
          <a:xfrm>
            <a:off x="1584324" y="1447800"/>
            <a:ext cx="7380163" cy="4800600"/>
          </a:xfrm>
          <a:prstGeom prst="rect">
            <a:avLst/>
          </a:prstGeom>
          <a:noFill/>
        </p:spPr>
      </p:pic>
      <p:sp>
        <p:nvSpPr>
          <p:cNvPr id="5" name="Нижний колонтитул 4"/>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2376264" cy="5256584"/>
          </a:xfrm>
        </p:spPr>
        <p:txBody>
          <a:bodyPr>
            <a:normAutofit/>
          </a:bodyPr>
          <a:lstStyle/>
          <a:p>
            <a:pPr lvl="0"/>
            <a:r>
              <a:rPr lang="ru-RU" sz="3200" dirty="0" smtClean="0"/>
              <a:t>Представление сказки «Курочка - ряба» детьми средней группы</a:t>
            </a:r>
            <a:endParaRPr lang="ru-RU" sz="3200" dirty="0"/>
          </a:p>
        </p:txBody>
      </p:sp>
      <p:sp>
        <p:nvSpPr>
          <p:cNvPr id="5" name="Номер слайда 4"/>
          <p:cNvSpPr>
            <a:spLocks noGrp="1"/>
          </p:cNvSpPr>
          <p:nvPr>
            <p:ph type="sldNum" sz="quarter" idx="12"/>
          </p:nvPr>
        </p:nvSpPr>
        <p:spPr/>
        <p:txBody>
          <a:bodyPr/>
          <a:lstStyle/>
          <a:p>
            <a:fld id="{19CF9C16-CA34-46EA-B749-E4374DB95E54}" type="slidenum">
              <a:rPr lang="ru-RU" smtClean="0"/>
              <a:pPr/>
              <a:t>9</a:t>
            </a:fld>
            <a:endParaRPr lang="ru-RU"/>
          </a:p>
        </p:txBody>
      </p:sp>
      <p:pic>
        <p:nvPicPr>
          <p:cNvPr id="4099" name="Picture 3" descr="C:\Users\Asus\Documents\ОЛечка\детский сад\Зима 01.2013\IMG_7049.JPG"/>
          <p:cNvPicPr>
            <a:picLocks noGrp="1" noChangeAspect="1" noChangeArrowheads="1"/>
          </p:cNvPicPr>
          <p:nvPr>
            <p:ph idx="1"/>
          </p:nvPr>
        </p:nvPicPr>
        <p:blipFill>
          <a:blip r:embed="rId2" cstate="print"/>
          <a:srcRect/>
          <a:stretch>
            <a:fillRect/>
          </a:stretch>
        </p:blipFill>
        <p:spPr bwMode="auto">
          <a:xfrm rot="5400000">
            <a:off x="2699792" y="1124744"/>
            <a:ext cx="6912767" cy="4608512"/>
          </a:xfrm>
          <a:prstGeom prst="rect">
            <a:avLst/>
          </a:prstGeom>
          <a:noFill/>
        </p:spPr>
      </p:pic>
      <p:sp>
        <p:nvSpPr>
          <p:cNvPr id="6" name="Нижний колонтитул 5"/>
          <p:cNvSpPr>
            <a:spLocks noGrp="1"/>
          </p:cNvSpPr>
          <p:nvPr>
            <p:ph type="ftr" sz="quarter" idx="11"/>
          </p:nvPr>
        </p:nvSpPr>
        <p:spPr/>
        <p:txBody>
          <a:bodyPr/>
          <a:lstStyle/>
          <a:p>
            <a:endParaRPr lang="ru-RU"/>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TotalTime>
  <Words>433</Words>
  <Application>Microsoft Office PowerPoint</Application>
  <PresentationFormat>Экран (4:3)</PresentationFormat>
  <Paragraphs>38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ТЕАТРАЛИЗОВАННАЯ ДЕЯТЕЛЬНОСТЬ В РАЗВИТИИ ДЕТЕЙ ДОШКОЛЬНОНОГО ВОЗРОСТА  Беседа с родителями в старшей группе «Улыбка»</vt:lpstr>
      <vt:lpstr>Дошкольное детство – благопритятный период развития творчества и способностей детей  </vt:lpstr>
      <vt:lpstr>Задачи проекта: - укреплять физическое и психическое здоровье малышей; обеспечивать эмоциональное благополучие; - расширять кругозор детей, создавать атмосферу радости и удовольствия,  - воспитывать чувства симпатии к сверстникам, формировать единый детско-взрослый коллектив; - развивать психические процессы детей, познавательные способности;        развивать мелкую моторику; - воспитывать интерес к разнообразию человеческих отношений; - расширять опыт ориентировки в окружающем, обогащать детей разнообразными сенсорными впечатлениям; - развивать творчество и креативность участников проекта; - формировать коммуникативные навыки детей, способствовать успешной адаптации в коллективе; - развивать творческие способности детей; - прививать детям первичные навыки в области театрального искусства (использование мимики, жестов, голоса, кукловождение); - заинтересовать родителей в приобретении, изготовлении разных видов декораций,  костюмов, игрушек и дать сведения о способах обыгрывания дома с детьми. </vt:lpstr>
      <vt:lpstr>                            Формы работы по проекту  работа с детьми: 1. Чтение и рассматривание  художественной литературы (потешки, прибаутки, шутки); 2. Проведение сюжетно-ролевых игр; 3. Пополнение  предметно - развивающей среды группы; 4. Опытно – экспериментальная деятельность; 5. Проведение выставок; 6. Театрализованные представления.  работа с родителями: 1. Подбор художественной литературы; 2. Изготовление игрушек, костюмов, декораций; 3. Выполнение творческих заданий (выставки); 4. Совместная опытно – экспериментальная деятельность; 5. Консультации (папки – передвижки); 6. Анкетирование. </vt:lpstr>
      <vt:lpstr>Слайд 5</vt:lpstr>
      <vt:lpstr>Слайд 6</vt:lpstr>
      <vt:lpstr>Слайд 7</vt:lpstr>
      <vt:lpstr>Постановка сказки «Колобок». Младшая группа.</vt:lpstr>
      <vt:lpstr>Представление сказки «Курочка - ряба» детьми средней группы</vt:lpstr>
      <vt:lpstr>Сказка «Айболит» – ложковый театр</vt:lpstr>
      <vt:lpstr>Показ теневого театра малышам</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ТЕАТРАЛИЗОВАННАЯ ДЕЯТЕЛЬНОСТЬ В РАЗВИТИИ ДЕТЕЙ ДОШКОЛЬНОНОГО ВОЗРОСТА  Беседа с родителями в старшей группе «Улыбка»</dc:title>
  <dc:creator>Asus</dc:creator>
  <cp:lastModifiedBy>Asus</cp:lastModifiedBy>
  <cp:revision>2</cp:revision>
  <dcterms:created xsi:type="dcterms:W3CDTF">2013-11-28T16:16:19Z</dcterms:created>
  <dcterms:modified xsi:type="dcterms:W3CDTF">2013-11-28T16:20:40Z</dcterms:modified>
</cp:coreProperties>
</file>