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2668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92198-3470-4C78-92F5-C68AA062BE6C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F3C1-1EFD-458B-B5B2-3858B42C1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F21D-4D6E-40EE-805B-E06054B2E66F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78F3-D89A-4A08-A679-8D5FE7B02C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7D02-4125-4AC3-A88C-3678EFFE9ACA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856CB-5BC8-44BA-9BA9-4AFA49D1C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2663-F5DB-44EC-8CE6-14A6B36E1F60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A930C-7AD4-4C56-8825-7D919C0A6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D0C7-A76D-4F75-A5B6-6B3AC86EFE3B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E4A0E-B1DC-4A4A-876A-9550E7330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C4471-FEFD-4F2E-BA97-517CBA20174E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B542-BD1C-4CBD-89AF-DB720E29C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2002-2BB4-4F9E-A905-38AFEDF2F448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D54F-8CE7-47AF-9855-445226F42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F65A-612D-4E71-9D03-D156C276AD11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47F07-99FC-4002-AAE7-7DF7EFF41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AC405-C8DF-4B60-BDC1-A3B9BEA84D15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A504-6069-4FB2-9637-5DC29D189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9CB3-53BD-4DBF-B3DB-D98D28820374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BA405-9CDD-4F9F-90F9-9FAB96B6D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2618E-368C-478A-AF9B-7358DA396605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07488-B841-4BAB-B157-36BFE25AF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A08AF0B-19F9-449A-9016-1A21650FA492}" type="datetimeFigureOut">
              <a:rPr lang="ru-RU"/>
              <a:pPr>
                <a:defRPr/>
              </a:pPr>
              <a:t>13.12.2012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A4E82C9-D706-4508-8D47-BC601DF60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1" r:id="rId2"/>
    <p:sldLayoutId id="2147483820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21" r:id="rId9"/>
    <p:sldLayoutId id="2147483817" r:id="rId10"/>
    <p:sldLayoutId id="21474838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Предлог</a:t>
            </a:r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8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Чтобы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Имеет значение цели или изъяснительное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Я хочу, </a:t>
            </a:r>
            <a:r>
              <a:rPr lang="ru-RU" b="1" i="1" dirty="0" smtClean="0"/>
              <a:t>чтоб</a:t>
            </a:r>
            <a:r>
              <a:rPr lang="ru-RU" dirty="0" smtClean="0"/>
              <a:t> к штыку приравняли перо</a:t>
            </a: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Что бы </a:t>
            </a:r>
            <a:r>
              <a:rPr lang="ru-RU" dirty="0" err="1" smtClean="0"/>
              <a:t>местоимение+частица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Частицу можно перенести в другое место предложения, местоимение можно заменить существительным или прилагательным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Какую книгу мне почитать?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/>
            <a:r>
              <a:rPr lang="ru-RU" b="1" i="1" u="sng" smtClean="0">
                <a:solidFill>
                  <a:srgbClr val="FF0000"/>
                </a:solidFill>
              </a:rPr>
              <a:t>ЗАТО = НО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i="1" u="sng" dirty="0" smtClean="0">
                <a:solidFill>
                  <a:srgbClr val="FF0000"/>
                </a:solidFill>
              </a:rPr>
              <a:t>За то 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(предлог + указательное местоимение)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Местоимение можно заменить существительным или прилагательным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Я спрятался </a:t>
            </a:r>
            <a:r>
              <a:rPr lang="ru-RU" dirty="0" smtClean="0">
                <a:solidFill>
                  <a:srgbClr val="FF0000"/>
                </a:solidFill>
              </a:rPr>
              <a:t>за то </a:t>
            </a:r>
            <a:r>
              <a:rPr lang="ru-RU" dirty="0" smtClean="0"/>
              <a:t>дерево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(за высокое)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77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Причем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Притом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Отчего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Оттого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Потому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Почему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Зачем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Каждый из этих союзов может быть синонимичен другому и легко заменяться им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Мне грустно потому, что вас нет =Мне грустно оттого, что вас нет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fontScale="77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При чём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При том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От чего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От того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По тому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То чему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100" dirty="0" smtClean="0">
                <a:solidFill>
                  <a:srgbClr val="FF0000"/>
                </a:solidFill>
              </a:rPr>
              <a:t>За чем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Предлог + местоимение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Местоимение легко заменяется существительным или прилагательным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За чем он пошёл в магазин? За  хлебом.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 flipV="1">
            <a:off x="468313" y="476250"/>
            <a:ext cx="8229600" cy="18002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ru-RU" sz="4400" smtClean="0">
                <a:solidFill>
                  <a:srgbClr val="C00000"/>
                </a:solidFill>
              </a:rPr>
              <a:t>Слитно пишутся предлоги:</a:t>
            </a:r>
          </a:p>
          <a:p>
            <a:pPr marL="0" indent="0">
              <a:buFont typeface="Symbol" pitchFamily="18" charset="2"/>
              <a:buNone/>
            </a:pPr>
            <a:r>
              <a:rPr lang="ru-RU" sz="4400" smtClean="0"/>
              <a:t> Вместо ,вроде, вдоль, наподобие, вслед,   вопреки, вблизи, внутри, вокруг, насчет,</a:t>
            </a:r>
          </a:p>
          <a:p>
            <a:pPr marL="0" indent="0">
              <a:buFont typeface="Symbol" pitchFamily="18" charset="2"/>
              <a:buNone/>
            </a:pPr>
            <a:r>
              <a:rPr lang="ru-RU" sz="4400" smtClean="0"/>
              <a:t>вследствие (но наречие </a:t>
            </a:r>
            <a:r>
              <a:rPr lang="ru-RU" sz="4400" i="1" u="sng" smtClean="0"/>
              <a:t>впоследствии)</a:t>
            </a:r>
            <a:r>
              <a:rPr lang="ru-RU" sz="4400" smtClean="0"/>
              <a:t>,навстречу, сверх.</a:t>
            </a:r>
          </a:p>
          <a:p>
            <a:pPr marL="0" indent="0">
              <a:buFont typeface="Symbol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Эти предлоги следует отличать существительных, которые пишутся раздельно: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7171" name="Текст 4"/>
          <p:cNvSpPr>
            <a:spLocks noGrp="1"/>
          </p:cNvSpPr>
          <p:nvPr>
            <p:ph type="body" idx="1"/>
          </p:nvPr>
        </p:nvSpPr>
        <p:spPr>
          <a:xfrm>
            <a:off x="676275" y="1916113"/>
            <a:ext cx="3822700" cy="7921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Предлоги</a:t>
            </a:r>
          </a:p>
        </p:txBody>
      </p:sp>
      <p:sp>
        <p:nvSpPr>
          <p:cNvPr id="7172" name="Текст 5"/>
          <p:cNvSpPr>
            <a:spLocks noGrp="1"/>
          </p:cNvSpPr>
          <p:nvPr>
            <p:ph type="body" sz="half" idx="3"/>
          </p:nvPr>
        </p:nvSpPr>
        <p:spPr>
          <a:xfrm>
            <a:off x="4648200" y="1989138"/>
            <a:ext cx="3822700" cy="7921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Существительные с предлогом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677863" y="2636838"/>
            <a:ext cx="3819525" cy="3489325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Вслед </a:t>
            </a:r>
            <a:r>
              <a:rPr lang="ru-RU" dirty="0" smtClean="0"/>
              <a:t>экипажам густо двигалась толпа мужчин.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Вследствие</a:t>
            </a:r>
            <a:r>
              <a:rPr lang="ru-RU" dirty="0" smtClean="0"/>
              <a:t> (=из-за) этого он каждую зиму ездил в Москву.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r>
              <a:rPr lang="ru-RU" dirty="0" smtClean="0"/>
              <a:t>Цветы тянулись </a:t>
            </a:r>
            <a:r>
              <a:rPr lang="ru-RU" dirty="0" smtClean="0">
                <a:solidFill>
                  <a:srgbClr val="FF0000"/>
                </a:solidFill>
              </a:rPr>
              <a:t>навстречу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r>
              <a:rPr lang="ru-RU" dirty="0" smtClean="0"/>
              <a:t>(=к ) солнцу.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r>
              <a:rPr lang="ru-RU" dirty="0" smtClean="0"/>
              <a:t> Мы говорили </a:t>
            </a:r>
            <a:r>
              <a:rPr lang="ru-RU" dirty="0" smtClean="0">
                <a:solidFill>
                  <a:srgbClr val="C00000"/>
                </a:solidFill>
              </a:rPr>
              <a:t>насчет</a:t>
            </a:r>
            <a:r>
              <a:rPr lang="ru-RU" dirty="0" smtClean="0"/>
              <a:t> поездки  на лыжную базу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781300"/>
            <a:ext cx="3822700" cy="3344863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Охотник внимательно всматривался </a:t>
            </a:r>
            <a:r>
              <a:rPr lang="ru-RU" dirty="0" smtClean="0">
                <a:solidFill>
                  <a:srgbClr val="FF0000"/>
                </a:solidFill>
              </a:rPr>
              <a:t>в след  </a:t>
            </a:r>
            <a:r>
              <a:rPr lang="ru-RU" dirty="0" smtClean="0"/>
              <a:t>зверя.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FF0000"/>
                </a:solidFill>
              </a:rPr>
              <a:t>В следствии </a:t>
            </a:r>
            <a:r>
              <a:rPr lang="ru-RU" dirty="0" smtClean="0"/>
              <a:t>по делу появились новые факты.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Symbol" pitchFamily="18" charset="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Мы пришли </a:t>
            </a:r>
            <a:r>
              <a:rPr lang="ru-RU" dirty="0" smtClean="0">
                <a:solidFill>
                  <a:srgbClr val="FF0000"/>
                </a:solidFill>
              </a:rPr>
              <a:t>на встречу</a:t>
            </a:r>
            <a:r>
              <a:rPr lang="ru-RU" dirty="0" smtClean="0"/>
              <a:t>  с  друзьями.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Ветер дул навстречу  (наречие).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Мы положили </a:t>
            </a:r>
            <a:r>
              <a:rPr lang="ru-RU" dirty="0" smtClean="0">
                <a:solidFill>
                  <a:srgbClr val="C00000"/>
                </a:solidFill>
              </a:rPr>
              <a:t>на счет </a:t>
            </a:r>
            <a:r>
              <a:rPr lang="ru-RU" smtClean="0"/>
              <a:t>абонента  деньги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Раздельно пишутся предлоги:</a:t>
            </a:r>
          </a:p>
        </p:txBody>
      </p:sp>
      <p:sp>
        <p:nvSpPr>
          <p:cNvPr id="8195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Symbol" pitchFamily="18" charset="2"/>
              <a:buNone/>
            </a:pPr>
            <a:r>
              <a:rPr lang="ru-RU" smtClean="0"/>
              <a:t>В деле, в области, в меру, в связи, в силу,        в смысле, в целях, в сравнении, в отношении, в сопровождении, в соответствии, по мере, по поводу, по причине, за счет,                         за исключением, за неимением, в отличие,   во избежание, в заключение, в течение,          в продолжение, в виде.</a:t>
            </a:r>
          </a:p>
          <a:p>
            <a:pPr marL="0" indent="0" algn="just">
              <a:buFont typeface="Symbol" pitchFamily="18" charset="2"/>
              <a:buNone/>
            </a:pPr>
            <a:r>
              <a:rPr lang="ru-RU" smtClean="0"/>
              <a:t>Несмотря на,    невзирая 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468313" y="1196975"/>
            <a:ext cx="4040187" cy="639763"/>
          </a:xfrm>
        </p:spPr>
        <p:txBody>
          <a:bodyPr/>
          <a:lstStyle/>
          <a:p>
            <a:r>
              <a:rPr lang="ru-RU" smtClean="0"/>
              <a:t>    Предлоги</a:t>
            </a:r>
          </a:p>
        </p:txBody>
      </p:sp>
      <p:sp>
        <p:nvSpPr>
          <p:cNvPr id="9220" name="Текст 4"/>
          <p:cNvSpPr>
            <a:spLocks noGrp="1"/>
          </p:cNvSpPr>
          <p:nvPr>
            <p:ph type="body" sz="half" idx="3"/>
          </p:nvPr>
        </p:nvSpPr>
        <p:spPr>
          <a:xfrm>
            <a:off x="4645025" y="1196975"/>
            <a:ext cx="4041775" cy="977900"/>
          </a:xfrm>
        </p:spPr>
        <p:txBody>
          <a:bodyPr/>
          <a:lstStyle/>
          <a:p>
            <a:r>
              <a:rPr lang="ru-RU" smtClean="0"/>
              <a:t>Существительные с предлогом</a:t>
            </a:r>
          </a:p>
        </p:txBody>
      </p:sp>
      <p:sp>
        <p:nvSpPr>
          <p:cNvPr id="9221" name="Объект 3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r>
              <a:rPr lang="ru-RU" i="1" u="sng" smtClean="0">
                <a:solidFill>
                  <a:srgbClr val="FF0000"/>
                </a:solidFill>
              </a:rPr>
              <a:t>В течение  </a:t>
            </a:r>
            <a:r>
              <a:rPr lang="ru-RU" smtClean="0"/>
              <a:t>дороги Олег сохранял молчание.</a:t>
            </a:r>
          </a:p>
          <a:p>
            <a:r>
              <a:rPr lang="ru-RU" i="1" u="sng" smtClean="0">
                <a:solidFill>
                  <a:srgbClr val="FF0000"/>
                </a:solidFill>
              </a:rPr>
              <a:t>В продолжение </a:t>
            </a:r>
            <a:r>
              <a:rPr lang="ru-RU" smtClean="0"/>
              <a:t>утра он был погружён в свои думы</a:t>
            </a:r>
          </a:p>
          <a:p>
            <a:r>
              <a:rPr lang="ru-RU" i="1" u="sng" smtClean="0">
                <a:solidFill>
                  <a:srgbClr val="FF0000"/>
                </a:solidFill>
              </a:rPr>
              <a:t>В заключение </a:t>
            </a:r>
            <a:r>
              <a:rPr lang="ru-RU" smtClean="0"/>
              <a:t>старики просили не трогать Сергея.</a:t>
            </a:r>
          </a:p>
          <a:p>
            <a:r>
              <a:rPr lang="ru-RU" sz="2800" i="1" u="sng" smtClean="0">
                <a:solidFill>
                  <a:srgbClr val="FF0000"/>
                </a:solidFill>
              </a:rPr>
              <a:t>Имеют значение времени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u="sng" dirty="0" smtClean="0">
                <a:solidFill>
                  <a:schemeClr val="accent3">
                    <a:lumMod val="50000"/>
                  </a:schemeClr>
                </a:solidFill>
              </a:rPr>
              <a:t>В течении </a:t>
            </a:r>
            <a:r>
              <a:rPr lang="ru-RU" dirty="0" smtClean="0"/>
              <a:t>реки нет крутых поворотов.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u="sng" dirty="0" smtClean="0">
                <a:solidFill>
                  <a:schemeClr val="accent3">
                    <a:lumMod val="50000"/>
                  </a:schemeClr>
                </a:solidFill>
              </a:rPr>
              <a:t>В продолжении </a:t>
            </a:r>
            <a:r>
              <a:rPr lang="ru-RU" dirty="0" smtClean="0"/>
              <a:t>романа появились новые герои.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u="sng" dirty="0" smtClean="0">
                <a:solidFill>
                  <a:schemeClr val="accent3">
                    <a:lumMod val="50000"/>
                  </a:schemeClr>
                </a:solidFill>
              </a:rPr>
              <a:t>В заключении </a:t>
            </a:r>
            <a:r>
              <a:rPr lang="ru-RU" dirty="0" smtClean="0"/>
              <a:t>статьи были подведены итоги.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i="1" u="sng" dirty="0" smtClean="0">
                <a:solidFill>
                  <a:srgbClr val="C00000"/>
                </a:solidFill>
              </a:rPr>
              <a:t>Имеют  предметное значение</a:t>
            </a:r>
            <a:endParaRPr lang="ru-RU" sz="2800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Обратите внимание:</a:t>
            </a:r>
          </a:p>
        </p:txBody>
      </p:sp>
      <p:sp>
        <p:nvSpPr>
          <p:cNvPr id="13314" name="Объект 10"/>
          <p:cNvSpPr>
            <a:spLocks noGrp="1"/>
          </p:cNvSpPr>
          <p:nvPr>
            <p:ph idx="1"/>
          </p:nvPr>
        </p:nvSpPr>
        <p:spPr>
          <a:xfrm>
            <a:off x="871538" y="1557338"/>
            <a:ext cx="7408862" cy="456882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В виду (устаревшее существительное: фотографироваться в виду озера 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Ввиду (предлог со значением причины: ввиду= из-за плохой погоды)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В виде (чего?-предлог: в виде башни);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/>
              <a:t>В виде (существительное: в виде этом много красоты);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Иметь в виду (рядом с глаголом-раздельно)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4338" name="Объект 1"/>
          <p:cNvSpPr>
            <a:spLocks noGrp="1"/>
          </p:cNvSpPr>
          <p:nvPr>
            <p:ph idx="1"/>
          </p:nvPr>
        </p:nvSpPr>
        <p:spPr>
          <a:xfrm>
            <a:off x="755650" y="1557338"/>
            <a:ext cx="7524750" cy="45688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smtClean="0"/>
              <a:t>Предлоги </a:t>
            </a:r>
            <a:r>
              <a:rPr lang="ru-RU" sz="3600" i="1" u="sng" smtClean="0">
                <a:solidFill>
                  <a:srgbClr val="C00000"/>
                </a:solidFill>
              </a:rPr>
              <a:t>благодаря, вопреки, согласно </a:t>
            </a:r>
            <a:r>
              <a:rPr lang="ru-RU" sz="3600" smtClean="0"/>
              <a:t>требуют дательного падежа существительного: согласно решению, вопреки желанию.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600" smtClean="0"/>
              <a:t>Сочетания </a:t>
            </a:r>
            <a:r>
              <a:rPr lang="ru-RU" sz="3600" smtClean="0">
                <a:solidFill>
                  <a:srgbClr val="C00000"/>
                </a:solidFill>
              </a:rPr>
              <a:t>несмотря на, невзирая на </a:t>
            </a:r>
            <a:r>
              <a:rPr lang="ru-RU" sz="3600" smtClean="0"/>
              <a:t> следует отличать от деепричастий </a:t>
            </a:r>
            <a:r>
              <a:rPr lang="ru-RU" sz="3600" i="1" u="sng" smtClean="0">
                <a:solidFill>
                  <a:srgbClr val="FF0000"/>
                </a:solidFill>
              </a:rPr>
              <a:t>не смотря </a:t>
            </a:r>
            <a:r>
              <a:rPr lang="ru-RU" sz="3600" smtClean="0"/>
              <a:t>в книгу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>
          <a:xfrm>
            <a:off x="395288" y="338138"/>
            <a:ext cx="8291512" cy="1722437"/>
          </a:xfrm>
        </p:spPr>
        <p:txBody>
          <a:bodyPr/>
          <a:lstStyle/>
          <a:p>
            <a:pPr algn="ctr"/>
            <a:r>
              <a:rPr lang="ru-RU" sz="4000" smtClean="0"/>
              <a:t>СОЮЗЫ,</a:t>
            </a:r>
            <a:br>
              <a:rPr lang="ru-RU" sz="4000" smtClean="0"/>
            </a:br>
            <a:r>
              <a:rPr lang="ru-RU" sz="4000" smtClean="0"/>
              <a:t>которые всегда пишутся одинаково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dirty="0"/>
              <a:t> </a:t>
            </a:r>
            <a:r>
              <a:rPr lang="ru-RU" sz="4500" dirty="0" smtClean="0"/>
              <a:t>однако же                         </a:t>
            </a:r>
            <a:r>
              <a:rPr lang="ru-RU" sz="9600" dirty="0" smtClean="0">
                <a:solidFill>
                  <a:srgbClr val="FF0000"/>
                </a:solidFill>
              </a:rPr>
              <a:t>как   будто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4500" dirty="0"/>
              <a:t> </a:t>
            </a:r>
            <a:r>
              <a:rPr lang="ru-RU" sz="4500" dirty="0" smtClean="0"/>
              <a:t>пока что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4500" dirty="0"/>
              <a:t> </a:t>
            </a:r>
            <a:r>
              <a:rPr lang="ru-RU" sz="4500" dirty="0" smtClean="0"/>
              <a:t>то есть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4500" dirty="0"/>
              <a:t> </a:t>
            </a:r>
            <a:r>
              <a:rPr lang="ru-RU" sz="4500" dirty="0" smtClean="0"/>
              <a:t>так что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4500" dirty="0"/>
              <a:t> </a:t>
            </a:r>
            <a:r>
              <a:rPr lang="ru-RU" sz="4500" dirty="0" smtClean="0"/>
              <a:t>не то…не то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4500" dirty="0"/>
              <a:t> </a:t>
            </a:r>
            <a:r>
              <a:rPr lang="ru-RU" sz="4500" dirty="0" smtClean="0"/>
              <a:t>при этом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4500" dirty="0"/>
              <a:t> </a:t>
            </a:r>
            <a:r>
              <a:rPr lang="ru-RU" sz="4500" dirty="0" smtClean="0"/>
              <a:t>так как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4500" dirty="0"/>
              <a:t> </a:t>
            </a:r>
            <a:r>
              <a:rPr lang="ru-RU" sz="4500" dirty="0" smtClean="0"/>
              <a:t>почти что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4500" dirty="0"/>
              <a:t> </a:t>
            </a:r>
            <a:r>
              <a:rPr lang="ru-RU" sz="4500" dirty="0" smtClean="0"/>
              <a:t>потому что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 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3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13315" name="Текст 4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FF0000"/>
                </a:solidFill>
              </a:rPr>
              <a:t>Союзы. Всегда слитно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Другие части речи. Раздельно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317" name="Объект 5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/>
              <a:t> тоже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 также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Заменяются друг другом и союзом И: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Я также (тоже , и я) написал письмо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859338" y="2492375"/>
            <a:ext cx="4041775" cy="3846513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6200" dirty="0" smtClean="0"/>
              <a:t> </a:t>
            </a:r>
            <a:r>
              <a:rPr lang="ru-RU" sz="8000" b="1" i="1" u="sng" dirty="0" smtClean="0"/>
              <a:t>то же</a:t>
            </a:r>
            <a:r>
              <a:rPr lang="ru-RU" sz="8000" b="1" i="1" dirty="0" smtClean="0"/>
              <a:t> </a:t>
            </a:r>
            <a:r>
              <a:rPr lang="ru-RU" sz="8000" dirty="0" smtClean="0"/>
              <a:t>(местоимение  +    частица)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8000" dirty="0"/>
              <a:t> </a:t>
            </a:r>
            <a:r>
              <a:rPr lang="ru-RU" sz="8000" b="1" i="1" u="sng" dirty="0" smtClean="0"/>
              <a:t>так же</a:t>
            </a:r>
            <a:r>
              <a:rPr lang="ru-RU" sz="8000" dirty="0" smtClean="0"/>
              <a:t> (наречие + частица)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8000" dirty="0" smtClean="0"/>
              <a:t> не заменяются друг другом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8000" dirty="0" smtClean="0"/>
              <a:t>Частицу можно отбросить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8000" dirty="0" smtClean="0"/>
              <a:t>Если есть  значение «как и раньше», «что и прежде»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6200" dirty="0"/>
              <a:t> </a:t>
            </a:r>
            <a:r>
              <a:rPr lang="ru-RU" sz="8000" dirty="0" smtClean="0"/>
              <a:t>Если есть формальные показатели(выделенные слова)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8000" dirty="0"/>
              <a:t> </a:t>
            </a:r>
            <a:r>
              <a:rPr lang="ru-RU" sz="8000" dirty="0" smtClean="0"/>
              <a:t>то же </a:t>
            </a:r>
            <a:r>
              <a:rPr lang="ru-RU" sz="8000" b="1" i="1" dirty="0" smtClean="0"/>
              <a:t>самое,</a:t>
            </a:r>
            <a:r>
              <a:rPr lang="ru-RU" sz="8000" i="1" dirty="0" smtClean="0"/>
              <a:t>  </a:t>
            </a:r>
            <a:r>
              <a:rPr lang="ru-RU" sz="8000" b="1" i="1" dirty="0" smtClean="0"/>
              <a:t>и </a:t>
            </a:r>
            <a:r>
              <a:rPr lang="ru-RU" sz="8000" dirty="0" smtClean="0"/>
              <a:t>так же,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8000" dirty="0"/>
              <a:t> </a:t>
            </a:r>
            <a:r>
              <a:rPr lang="ru-RU" sz="8000" dirty="0" smtClean="0"/>
              <a:t>то же, </a:t>
            </a:r>
            <a:r>
              <a:rPr lang="ru-RU" sz="8000" b="1" i="1" dirty="0" smtClean="0"/>
              <a:t>что,  </a:t>
            </a:r>
            <a:r>
              <a:rPr lang="ru-RU" sz="8000" dirty="0" smtClean="0"/>
              <a:t>так же, </a:t>
            </a:r>
            <a:r>
              <a:rPr lang="ru-RU" sz="8000" b="1" i="1" dirty="0" smtClean="0"/>
              <a:t>как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8000" b="1" i="1" dirty="0" smtClean="0"/>
              <a:t>Одно и </a:t>
            </a:r>
            <a:r>
              <a:rPr lang="ru-RU" sz="8000" dirty="0" smtClean="0"/>
              <a:t>то же, </a:t>
            </a:r>
            <a:r>
              <a:rPr lang="ru-RU" sz="8000" b="1" i="1" dirty="0" smtClean="0"/>
              <a:t>точно</a:t>
            </a:r>
            <a:r>
              <a:rPr lang="ru-RU" sz="8000" b="1" dirty="0" smtClean="0"/>
              <a:t> </a:t>
            </a:r>
            <a:r>
              <a:rPr lang="ru-RU" sz="8000" dirty="0" smtClean="0"/>
              <a:t>так же,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ru-RU" sz="8000" dirty="0"/>
              <a:t> </a:t>
            </a:r>
            <a:r>
              <a:rPr lang="ru-RU" sz="8000" b="1" i="1" dirty="0" smtClean="0"/>
              <a:t>все</a:t>
            </a:r>
            <a:r>
              <a:rPr lang="ru-RU" sz="8000" b="1" dirty="0" smtClean="0"/>
              <a:t> </a:t>
            </a:r>
            <a:r>
              <a:rPr lang="ru-RU" sz="8000" dirty="0" smtClean="0"/>
              <a:t>то же, </a:t>
            </a:r>
            <a:r>
              <a:rPr lang="ru-RU" sz="8000" b="1" i="1" dirty="0" smtClean="0"/>
              <a:t>все</a:t>
            </a:r>
            <a:r>
              <a:rPr lang="ru-RU" sz="8000" dirty="0" smtClean="0"/>
              <a:t> так же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8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605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Constantia</vt:lpstr>
      <vt:lpstr>Wingdings 2</vt:lpstr>
      <vt:lpstr>Symbol</vt:lpstr>
      <vt:lpstr>Wingdings</vt:lpstr>
      <vt:lpstr>Поток</vt:lpstr>
      <vt:lpstr>Предлог</vt:lpstr>
      <vt:lpstr>Слайд 2</vt:lpstr>
      <vt:lpstr>  Эти предлоги следует отличать существительных, которые пишутся раздельно: </vt:lpstr>
      <vt:lpstr>Раздельно пишутся предлоги:</vt:lpstr>
      <vt:lpstr>Слайд 5</vt:lpstr>
      <vt:lpstr>Обратите внимание:</vt:lpstr>
      <vt:lpstr> </vt:lpstr>
      <vt:lpstr>СОЮЗЫ, которые всегда пишутся одинаково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Предлог</dc:title>
  <dc:creator>Home</dc:creator>
  <cp:lastModifiedBy>SERGEEV ANTON</cp:lastModifiedBy>
  <cp:revision>20</cp:revision>
  <dcterms:created xsi:type="dcterms:W3CDTF">2012-03-01T14:40:24Z</dcterms:created>
  <dcterms:modified xsi:type="dcterms:W3CDTF">2012-12-13T10:57:03Z</dcterms:modified>
</cp:coreProperties>
</file>