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8"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21" d="100"/>
          <a:sy n="21"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27.11.2012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27.11.2012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916832"/>
            <a:ext cx="7772400" cy="2016224"/>
          </a:xfrm>
        </p:spPr>
        <p:txBody>
          <a:bodyPr>
            <a:normAutofit fontScale="90000"/>
          </a:bodyPr>
          <a:lstStyle/>
          <a:p>
            <a:r>
              <a:rPr lang="ru-RU" i="1" dirty="0" smtClean="0">
                <a:latin typeface="Segoe Print" pitchFamily="2" charset="0"/>
              </a:rPr>
              <a:t>Седьмое сентября.</a:t>
            </a:r>
            <a:br>
              <a:rPr lang="ru-RU" i="1" dirty="0" smtClean="0">
                <a:latin typeface="Segoe Print" pitchFamily="2" charset="0"/>
              </a:rPr>
            </a:br>
            <a:r>
              <a:rPr lang="ru-RU" i="1" dirty="0">
                <a:latin typeface="Segoe Print" pitchFamily="2" charset="0"/>
              </a:rPr>
              <a:t/>
            </a:r>
            <a:br>
              <a:rPr lang="ru-RU" i="1" dirty="0">
                <a:latin typeface="Segoe Print" pitchFamily="2" charset="0"/>
              </a:rPr>
            </a:br>
            <a:r>
              <a:rPr lang="ru-RU" i="1" dirty="0" smtClean="0">
                <a:latin typeface="Segoe Print" pitchFamily="2" charset="0"/>
              </a:rPr>
              <a:t/>
            </a:r>
            <a:br>
              <a:rPr lang="ru-RU" i="1" dirty="0" smtClean="0">
                <a:latin typeface="Segoe Print" pitchFamily="2" charset="0"/>
              </a:rPr>
            </a:br>
            <a:r>
              <a:rPr lang="ru-RU" i="1" dirty="0" smtClean="0">
                <a:latin typeface="Segoe Print" pitchFamily="2" charset="0"/>
              </a:rPr>
              <a:t>Сочинение по картине М.А. Врубеля «Царевна-Лебедь» </a:t>
            </a:r>
            <a:endParaRPr lang="ru-RU" i="1" dirty="0">
              <a:latin typeface="Segoe Print" pitchFamily="2" charset="0"/>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 xmlns:p14="http://schemas.microsoft.com/office/powerpoint/2010/main" val="2087193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600200"/>
            <a:ext cx="8363272" cy="4525963"/>
          </a:xfrm>
        </p:spPr>
        <p:txBody>
          <a:bodyPr/>
          <a:lstStyle/>
          <a:p>
            <a:r>
              <a:rPr lang="ru-RU" dirty="0" smtClean="0"/>
              <a:t>О ПЕЙЗАЖЕ: морской пейзаж, сине-лиловые сумерки, розовый свет вечерней зари, призрачный свет, багряные отсветы, огни волшебного чудо-острова.</a:t>
            </a:r>
            <a:endParaRPr lang="ru-RU" dirty="0"/>
          </a:p>
        </p:txBody>
      </p:sp>
    </p:spTree>
    <p:extLst>
      <p:ext uri="{BB962C8B-B14F-4D97-AF65-F5344CB8AC3E}">
        <p14:creationId xmlns="" xmlns:p14="http://schemas.microsoft.com/office/powerpoint/2010/main" val="1669818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2808312"/>
          </a:xfrm>
        </p:spPr>
        <p:txBody>
          <a:bodyPr>
            <a:normAutofit/>
          </a:bodyPr>
          <a:lstStyle/>
          <a:p>
            <a:r>
              <a:rPr lang="ru-RU" dirty="0" smtClean="0"/>
              <a:t>Пишем сочинение </a:t>
            </a:r>
            <a:br>
              <a:rPr lang="ru-RU" dirty="0" smtClean="0"/>
            </a:br>
            <a:r>
              <a:rPr lang="ru-RU" dirty="0"/>
              <a:t/>
            </a:r>
            <a:br>
              <a:rPr lang="ru-RU" dirty="0"/>
            </a:br>
            <a:r>
              <a:rPr lang="ru-RU" dirty="0" smtClean="0"/>
              <a:t>(0,5 – 1 страница)</a:t>
            </a:r>
            <a:br>
              <a:rPr lang="ru-RU" dirty="0" smtClean="0"/>
            </a:br>
            <a:r>
              <a:rPr lang="ru-RU" dirty="0" smtClean="0"/>
              <a:t>80-130 слов</a:t>
            </a:r>
            <a:endParaRPr lang="ru-RU" dirty="0"/>
          </a:p>
        </p:txBody>
      </p:sp>
    </p:spTree>
    <p:extLst>
      <p:ext uri="{BB962C8B-B14F-4D97-AF65-F5344CB8AC3E}">
        <p14:creationId xmlns="" xmlns:p14="http://schemas.microsoft.com/office/powerpoint/2010/main" val="1584954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C:\Users\КЕЙТ\Desktop\f_6925513.jpg"/>
          <p:cNvPicPr>
            <a:picLocks noChangeAspect="1" noChangeArrowheads="1"/>
          </p:cNvPicPr>
          <p:nvPr/>
        </p:nvPicPr>
        <p:blipFill>
          <a:blip r:embed="rId2" cstate="print"/>
          <a:srcRect/>
          <a:stretch>
            <a:fillRect/>
          </a:stretch>
        </p:blipFill>
        <p:spPr bwMode="auto">
          <a:xfrm>
            <a:off x="2228202" y="0"/>
            <a:ext cx="4645671" cy="6858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Домашнее задание:</a:t>
            </a:r>
            <a:endParaRPr lang="ru-RU" dirty="0"/>
          </a:p>
        </p:txBody>
      </p:sp>
      <p:sp>
        <p:nvSpPr>
          <p:cNvPr id="3" name="Объект 2"/>
          <p:cNvSpPr>
            <a:spLocks noGrp="1"/>
          </p:cNvSpPr>
          <p:nvPr>
            <p:ph idx="1"/>
          </p:nvPr>
        </p:nvSpPr>
        <p:spPr/>
        <p:txBody>
          <a:bodyPr/>
          <a:lstStyle/>
          <a:p>
            <a:r>
              <a:rPr lang="ru-RU" dirty="0" smtClean="0"/>
              <a:t>Повторить весь теоретический материал §1-3 и план фонетического разбора, подготовиться к тесту по повторению</a:t>
            </a:r>
            <a:endParaRPr lang="ru-RU" dirty="0"/>
          </a:p>
        </p:txBody>
      </p:sp>
    </p:spTree>
    <p:extLst>
      <p:ext uri="{BB962C8B-B14F-4D97-AF65-F5344CB8AC3E}">
        <p14:creationId xmlns="" xmlns:p14="http://schemas.microsoft.com/office/powerpoint/2010/main" val="2070034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1. Создание словесного портрета героини «Сказки о царе </a:t>
            </a:r>
            <a:r>
              <a:rPr lang="ru-RU" dirty="0" err="1" smtClean="0"/>
              <a:t>Салтане</a:t>
            </a:r>
            <a:r>
              <a:rPr lang="ru-RU" dirty="0" smtClean="0"/>
              <a:t>…»</a:t>
            </a:r>
            <a:endParaRPr lang="ru-RU" dirty="0"/>
          </a:p>
        </p:txBody>
      </p:sp>
      <p:sp>
        <p:nvSpPr>
          <p:cNvPr id="3" name="Объект 2"/>
          <p:cNvSpPr>
            <a:spLocks noGrp="1"/>
          </p:cNvSpPr>
          <p:nvPr>
            <p:ph idx="1"/>
          </p:nvPr>
        </p:nvSpPr>
        <p:spPr>
          <a:xfrm>
            <a:off x="2051720" y="1772816"/>
            <a:ext cx="6840760" cy="4353347"/>
          </a:xfrm>
        </p:spPr>
        <p:txBody>
          <a:bodyPr>
            <a:normAutofit fontScale="85000" lnSpcReduction="20000"/>
          </a:bodyPr>
          <a:lstStyle/>
          <a:p>
            <a:pPr marL="0" indent="0">
              <a:buNone/>
            </a:pPr>
            <a:r>
              <a:rPr lang="ru-RU" dirty="0" smtClean="0">
                <a:latin typeface="Segoe Print" pitchFamily="2" charset="0"/>
              </a:rPr>
              <a:t>Князь у синя моря ходит,</a:t>
            </a:r>
          </a:p>
          <a:p>
            <a:pPr marL="0" indent="0">
              <a:buNone/>
            </a:pPr>
            <a:r>
              <a:rPr lang="ru-RU" dirty="0" smtClean="0">
                <a:latin typeface="Segoe Print" pitchFamily="2" charset="0"/>
              </a:rPr>
              <a:t>С синя моря глаз не сводит;</a:t>
            </a:r>
          </a:p>
          <a:p>
            <a:pPr marL="0" indent="0">
              <a:buNone/>
            </a:pPr>
            <a:r>
              <a:rPr lang="ru-RU" dirty="0" smtClean="0">
                <a:latin typeface="Segoe Print" pitchFamily="2" charset="0"/>
              </a:rPr>
              <a:t>Глядь – поверх текучих вод</a:t>
            </a:r>
          </a:p>
          <a:p>
            <a:pPr marL="0" indent="0">
              <a:buNone/>
            </a:pPr>
            <a:r>
              <a:rPr lang="ru-RU" dirty="0" smtClean="0">
                <a:latin typeface="Segoe Print" pitchFamily="2" charset="0"/>
              </a:rPr>
              <a:t>Лебедь белая плывёт.</a:t>
            </a:r>
          </a:p>
          <a:p>
            <a:pPr marL="0" indent="0">
              <a:buNone/>
            </a:pPr>
            <a:r>
              <a:rPr lang="ru-RU" dirty="0" smtClean="0">
                <a:latin typeface="Segoe Print" pitchFamily="2" charset="0"/>
              </a:rPr>
              <a:t>«Здравствуй, князь ты мой прекрасный!</a:t>
            </a:r>
          </a:p>
          <a:p>
            <a:pPr marL="0" indent="0">
              <a:buNone/>
            </a:pPr>
            <a:r>
              <a:rPr lang="ru-RU" dirty="0" smtClean="0">
                <a:latin typeface="Segoe Print" pitchFamily="2" charset="0"/>
              </a:rPr>
              <a:t>Что ж ты тих, как день ненастный?</a:t>
            </a:r>
          </a:p>
          <a:p>
            <a:pPr marL="0" indent="0">
              <a:buNone/>
            </a:pPr>
            <a:r>
              <a:rPr lang="ru-RU" dirty="0" smtClean="0">
                <a:latin typeface="Segoe Print" pitchFamily="2" charset="0"/>
              </a:rPr>
              <a:t>Опечалился чему?» – </a:t>
            </a:r>
          </a:p>
          <a:p>
            <a:pPr marL="0" indent="0">
              <a:buNone/>
            </a:pPr>
            <a:r>
              <a:rPr lang="ru-RU" dirty="0" smtClean="0">
                <a:latin typeface="Segoe Print" pitchFamily="2" charset="0"/>
              </a:rPr>
              <a:t>Говорит она ему.</a:t>
            </a:r>
          </a:p>
        </p:txBody>
      </p:sp>
    </p:spTree>
    <p:extLst>
      <p:ext uri="{BB962C8B-B14F-4D97-AF65-F5344CB8AC3E}">
        <p14:creationId xmlns="" xmlns:p14="http://schemas.microsoft.com/office/powerpoint/2010/main" val="3670626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a:xfrm>
            <a:off x="899592" y="476672"/>
            <a:ext cx="7632848" cy="5162128"/>
          </a:xfrm>
        </p:spPr>
        <p:txBody>
          <a:bodyPr>
            <a:normAutofit fontScale="92500" lnSpcReduction="20000"/>
          </a:bodyPr>
          <a:lstStyle/>
          <a:p>
            <a:pPr algn="l"/>
            <a:r>
              <a:rPr lang="ru-RU" dirty="0" smtClean="0">
                <a:solidFill>
                  <a:schemeClr val="tx1"/>
                </a:solidFill>
                <a:latin typeface="Segoe Print" pitchFamily="2" charset="0"/>
              </a:rPr>
              <a:t>Князь </a:t>
            </a:r>
            <a:r>
              <a:rPr lang="ru-RU" dirty="0" err="1" smtClean="0">
                <a:solidFill>
                  <a:schemeClr val="tx1"/>
                </a:solidFill>
                <a:latin typeface="Segoe Print" pitchFamily="2" charset="0"/>
              </a:rPr>
              <a:t>Гвидон</a:t>
            </a:r>
            <a:r>
              <a:rPr lang="ru-RU" dirty="0" smtClean="0">
                <a:solidFill>
                  <a:schemeClr val="tx1"/>
                </a:solidFill>
                <a:latin typeface="Segoe Print" pitchFamily="2" charset="0"/>
              </a:rPr>
              <a:t> ей отвечает:</a:t>
            </a:r>
          </a:p>
          <a:p>
            <a:pPr algn="l"/>
            <a:r>
              <a:rPr lang="ru-RU" dirty="0" smtClean="0">
                <a:solidFill>
                  <a:schemeClr val="tx1"/>
                </a:solidFill>
                <a:latin typeface="Segoe Print" pitchFamily="2" charset="0"/>
              </a:rPr>
              <a:t>«Грусть-тоска меня съедает:</a:t>
            </a:r>
          </a:p>
          <a:p>
            <a:pPr algn="l"/>
            <a:r>
              <a:rPr lang="ru-RU" dirty="0" smtClean="0">
                <a:solidFill>
                  <a:schemeClr val="tx1"/>
                </a:solidFill>
                <a:latin typeface="Segoe Print" pitchFamily="2" charset="0"/>
              </a:rPr>
              <a:t>Люди женятся; гляжу,</a:t>
            </a:r>
          </a:p>
          <a:p>
            <a:pPr algn="l"/>
            <a:r>
              <a:rPr lang="ru-RU" dirty="0" smtClean="0">
                <a:solidFill>
                  <a:schemeClr val="tx1"/>
                </a:solidFill>
                <a:latin typeface="Segoe Print" pitchFamily="2" charset="0"/>
              </a:rPr>
              <a:t>Не женат лишь я хожу».</a:t>
            </a:r>
          </a:p>
          <a:p>
            <a:pPr algn="l"/>
            <a:r>
              <a:rPr lang="ru-RU" dirty="0" smtClean="0">
                <a:solidFill>
                  <a:schemeClr val="tx1"/>
                </a:solidFill>
                <a:latin typeface="Segoe Print" pitchFamily="2" charset="0"/>
              </a:rPr>
              <a:t>«А кого же на примете</a:t>
            </a:r>
          </a:p>
          <a:p>
            <a:pPr algn="l"/>
            <a:r>
              <a:rPr lang="ru-RU" dirty="0" smtClean="0">
                <a:solidFill>
                  <a:schemeClr val="tx1"/>
                </a:solidFill>
                <a:latin typeface="Segoe Print" pitchFamily="2" charset="0"/>
              </a:rPr>
              <a:t>Ты имеешь?» - «Да на свете,</a:t>
            </a:r>
          </a:p>
          <a:p>
            <a:pPr algn="l"/>
            <a:r>
              <a:rPr lang="ru-RU" dirty="0" smtClean="0">
                <a:solidFill>
                  <a:schemeClr val="tx1"/>
                </a:solidFill>
                <a:latin typeface="Segoe Print" pitchFamily="2" charset="0"/>
              </a:rPr>
              <a:t>Говорят, царевна есть, </a:t>
            </a:r>
          </a:p>
          <a:p>
            <a:pPr algn="l"/>
            <a:r>
              <a:rPr lang="ru-RU" dirty="0" smtClean="0">
                <a:solidFill>
                  <a:schemeClr val="tx1"/>
                </a:solidFill>
                <a:latin typeface="Segoe Print" pitchFamily="2" charset="0"/>
              </a:rPr>
              <a:t>Что не можно глаз </a:t>
            </a:r>
            <a:r>
              <a:rPr lang="ru-RU" dirty="0" err="1" smtClean="0">
                <a:solidFill>
                  <a:schemeClr val="tx1"/>
                </a:solidFill>
                <a:latin typeface="Segoe Print" pitchFamily="2" charset="0"/>
              </a:rPr>
              <a:t>отвесть</a:t>
            </a:r>
            <a:r>
              <a:rPr lang="ru-RU" dirty="0" smtClean="0">
                <a:solidFill>
                  <a:schemeClr val="tx1"/>
                </a:solidFill>
                <a:latin typeface="Segoe Print" pitchFamily="2" charset="0"/>
              </a:rPr>
              <a:t>…» </a:t>
            </a:r>
          </a:p>
          <a:p>
            <a:pPr algn="l"/>
            <a:endParaRPr lang="ru-RU" dirty="0">
              <a:solidFill>
                <a:schemeClr val="tx1"/>
              </a:solidFill>
              <a:latin typeface="Segoe Print" pitchFamily="2" charset="0"/>
            </a:endParaRPr>
          </a:p>
          <a:p>
            <a:pPr algn="l"/>
            <a:r>
              <a:rPr lang="ru-RU" dirty="0" smtClean="0">
                <a:solidFill>
                  <a:schemeClr val="tx1"/>
                </a:solidFill>
                <a:latin typeface="+mj-lt"/>
              </a:rPr>
              <a:t>Продолжаем разбирать образ </a:t>
            </a:r>
            <a:r>
              <a:rPr lang="ru-RU" dirty="0" err="1" smtClean="0">
                <a:solidFill>
                  <a:schemeClr val="tx1"/>
                </a:solidFill>
                <a:latin typeface="+mj-lt"/>
              </a:rPr>
              <a:t>Царены</a:t>
            </a:r>
            <a:r>
              <a:rPr lang="ru-RU" dirty="0" smtClean="0">
                <a:solidFill>
                  <a:schemeClr val="tx1"/>
                </a:solidFill>
                <a:latin typeface="+mj-lt"/>
              </a:rPr>
              <a:t>-Лебеди (упр.№20)</a:t>
            </a:r>
            <a:r>
              <a:rPr lang="ru-RU" dirty="0" smtClean="0">
                <a:solidFill>
                  <a:schemeClr val="tx1"/>
                </a:solidFill>
                <a:latin typeface="Segoe Print" pitchFamily="2" charset="0"/>
              </a:rPr>
              <a:t> </a:t>
            </a:r>
            <a:endParaRPr lang="ru-RU" dirty="0">
              <a:solidFill>
                <a:schemeClr val="tx1"/>
              </a:solidFill>
              <a:latin typeface="Segoe Print" pitchFamily="2" charset="0"/>
            </a:endParaRPr>
          </a:p>
        </p:txBody>
      </p:sp>
    </p:spTree>
    <p:extLst>
      <p:ext uri="{BB962C8B-B14F-4D97-AF65-F5344CB8AC3E}">
        <p14:creationId xmlns="" xmlns:p14="http://schemas.microsoft.com/office/powerpoint/2010/main" val="4105457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C:\Users\КЕЙТ\Desktop\f_6925513.jpg"/>
          <p:cNvPicPr>
            <a:picLocks noChangeAspect="1" noChangeArrowheads="1"/>
          </p:cNvPicPr>
          <p:nvPr/>
        </p:nvPicPr>
        <p:blipFill>
          <a:blip r:embed="rId2" cstate="print"/>
          <a:srcRect/>
          <a:stretch>
            <a:fillRect/>
          </a:stretch>
        </p:blipFill>
        <p:spPr bwMode="auto">
          <a:xfrm>
            <a:off x="2228202" y="0"/>
            <a:ext cx="4645671"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08920"/>
            <a:ext cx="8229600" cy="1143000"/>
          </a:xfrm>
        </p:spPr>
        <p:txBody>
          <a:bodyPr/>
          <a:lstStyle/>
          <a:p>
            <a:pPr algn="l"/>
            <a:r>
              <a:rPr lang="ru-RU" dirty="0" smtClean="0"/>
              <a:t>2. Анализ плана сочинения</a:t>
            </a:r>
            <a:endParaRPr lang="ru-RU" dirty="0"/>
          </a:p>
        </p:txBody>
      </p:sp>
      <p:sp>
        <p:nvSpPr>
          <p:cNvPr id="3" name="Объект 2"/>
          <p:cNvSpPr>
            <a:spLocks noGrp="1"/>
          </p:cNvSpPr>
          <p:nvPr>
            <p:ph idx="1"/>
          </p:nvPr>
        </p:nvSpPr>
        <p:spPr/>
        <p:txBody>
          <a:bodyPr/>
          <a:lstStyle/>
          <a:p>
            <a:pPr>
              <a:buNone/>
            </a:pPr>
            <a:endParaRPr lang="ru-RU" dirty="0" smtClean="0"/>
          </a:p>
          <a:p>
            <a:pPr>
              <a:buNone/>
            </a:pPr>
            <a:endParaRPr lang="ru-RU" dirty="0" smtClean="0"/>
          </a:p>
          <a:p>
            <a:pPr>
              <a:buNone/>
            </a:pPr>
            <a:endParaRPr lang="ru-RU" dirty="0" smtClean="0"/>
          </a:p>
          <a:p>
            <a:pPr>
              <a:buNone/>
            </a:pPr>
            <a:endParaRPr lang="ru-RU" dirty="0" smtClean="0"/>
          </a:p>
          <a:p>
            <a:pPr algn="ctr">
              <a:buNone/>
            </a:pPr>
            <a:r>
              <a:rPr lang="ru-RU" dirty="0" smtClean="0"/>
              <a:t>(см. учебник, стр. 13, упр. </a:t>
            </a:r>
            <a:r>
              <a:rPr lang="ru-RU" smtClean="0"/>
              <a:t>№21)</a:t>
            </a:r>
            <a:endParaRPr lang="ru-RU" dirty="0"/>
          </a:p>
        </p:txBody>
      </p:sp>
    </p:spTree>
    <p:extLst>
      <p:ext uri="{BB962C8B-B14F-4D97-AF65-F5344CB8AC3E}">
        <p14:creationId xmlns="" xmlns:p14="http://schemas.microsoft.com/office/powerpoint/2010/main" val="1874605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smtClean="0"/>
              <a:t>3.Словарная работа</a:t>
            </a:r>
            <a:endParaRPr lang="ru-RU" dirty="0"/>
          </a:p>
        </p:txBody>
      </p:sp>
      <p:sp>
        <p:nvSpPr>
          <p:cNvPr id="3" name="Объект 2"/>
          <p:cNvSpPr>
            <a:spLocks noGrp="1"/>
          </p:cNvSpPr>
          <p:nvPr>
            <p:ph idx="1"/>
          </p:nvPr>
        </p:nvSpPr>
        <p:spPr/>
        <p:txBody>
          <a:bodyPr/>
          <a:lstStyle/>
          <a:p>
            <a:r>
              <a:rPr lang="ru-RU" dirty="0" smtClean="0"/>
              <a:t>Поднизь – нить или сетка с жемчугом, бисером (на старинном женском головном уборе)</a:t>
            </a:r>
          </a:p>
          <a:p>
            <a:r>
              <a:rPr lang="ru-RU" dirty="0" smtClean="0"/>
              <a:t>Кокошник – нарядный женский головной убор с разукрашенной и высоко поднятой надо лбом передней частью</a:t>
            </a:r>
          </a:p>
          <a:p>
            <a:r>
              <a:rPr lang="ru-RU" dirty="0" smtClean="0"/>
              <a:t>Скатный - ?</a:t>
            </a:r>
          </a:p>
          <a:p>
            <a:r>
              <a:rPr lang="ru-RU" dirty="0" smtClean="0"/>
              <a:t>Яхонт - ?</a:t>
            </a:r>
            <a:endParaRPr lang="ru-RU" dirty="0"/>
          </a:p>
        </p:txBody>
      </p:sp>
    </p:spTree>
    <p:extLst>
      <p:ext uri="{BB962C8B-B14F-4D97-AF65-F5344CB8AC3E}">
        <p14:creationId xmlns="" xmlns:p14="http://schemas.microsoft.com/office/powerpoint/2010/main" val="4008905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НЕ ЗАБУДЬТЕ ОБ ИСПОЛЬЗОВАНИИ СИНОНИМОВ!</a:t>
            </a:r>
            <a:endParaRPr lang="ru-RU" dirty="0"/>
          </a:p>
        </p:txBody>
      </p:sp>
      <p:sp>
        <p:nvSpPr>
          <p:cNvPr id="3" name="Объект 2"/>
          <p:cNvSpPr>
            <a:spLocks noGrp="1"/>
          </p:cNvSpPr>
          <p:nvPr>
            <p:ph idx="1"/>
          </p:nvPr>
        </p:nvSpPr>
        <p:spPr/>
        <p:txBody>
          <a:bodyPr>
            <a:normAutofit lnSpcReduction="10000"/>
          </a:bodyPr>
          <a:lstStyle/>
          <a:p>
            <a:r>
              <a:rPr lang="ru-RU" dirty="0" smtClean="0"/>
              <a:t>О ВРУБЕЛЕ: художник, живописец, творец, создатель картины.</a:t>
            </a:r>
          </a:p>
          <a:p>
            <a:r>
              <a:rPr lang="ru-RU" dirty="0" smtClean="0"/>
              <a:t>О КАРТИНЕ: полотно, холст, произведение живописи, произведение искусства, художественное произведение, художественное творение.</a:t>
            </a:r>
          </a:p>
          <a:p>
            <a:r>
              <a:rPr lang="ru-RU" dirty="0" smtClean="0"/>
              <a:t>О ПРОЦЕССЕ СОЗДАНИЯ КАРТИНЫ: написать, создать, изобразить (на), выразить (в), отразить (в)</a:t>
            </a:r>
            <a:endParaRPr lang="ru-RU" dirty="0"/>
          </a:p>
        </p:txBody>
      </p:sp>
    </p:spTree>
    <p:extLst>
      <p:ext uri="{BB962C8B-B14F-4D97-AF65-F5344CB8AC3E}">
        <p14:creationId xmlns="" xmlns:p14="http://schemas.microsoft.com/office/powerpoint/2010/main" val="301837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НЕ ЗАБУДЬТЕ ОБ ИСПОЛЬЗОВАНИИ СИНОНИМОВ!</a:t>
            </a:r>
          </a:p>
        </p:txBody>
      </p:sp>
      <p:sp>
        <p:nvSpPr>
          <p:cNvPr id="3" name="Объект 2"/>
          <p:cNvSpPr>
            <a:spLocks noGrp="1"/>
          </p:cNvSpPr>
          <p:nvPr>
            <p:ph idx="1"/>
          </p:nvPr>
        </p:nvSpPr>
        <p:spPr/>
        <p:txBody>
          <a:bodyPr/>
          <a:lstStyle/>
          <a:p>
            <a:r>
              <a:rPr lang="ru-RU" dirty="0" smtClean="0"/>
              <a:t>О ЦАРЕВНЕ-ЛЕБЕДИ: сказочная героиня, красавица-царевна, сказочный образ, пленительный образ, воплощение </a:t>
            </a:r>
            <a:r>
              <a:rPr lang="ru-RU" smtClean="0"/>
              <a:t>образа дивной </a:t>
            </a:r>
            <a:r>
              <a:rPr lang="ru-RU" dirty="0" smtClean="0"/>
              <a:t>музы художника</a:t>
            </a:r>
            <a:endParaRPr lang="ru-RU" dirty="0"/>
          </a:p>
        </p:txBody>
      </p:sp>
    </p:spTree>
    <p:extLst>
      <p:ext uri="{BB962C8B-B14F-4D97-AF65-F5344CB8AC3E}">
        <p14:creationId xmlns="" xmlns:p14="http://schemas.microsoft.com/office/powerpoint/2010/main" val="74364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Запишем эпитеты, глаголы и словосочетания, которые помогут нам написать сочинение</a:t>
            </a:r>
            <a:endParaRPr lang="ru-RU" dirty="0"/>
          </a:p>
        </p:txBody>
      </p:sp>
      <p:sp>
        <p:nvSpPr>
          <p:cNvPr id="3" name="Объект 2"/>
          <p:cNvSpPr>
            <a:spLocks noGrp="1"/>
          </p:cNvSpPr>
          <p:nvPr>
            <p:ph idx="1"/>
          </p:nvPr>
        </p:nvSpPr>
        <p:spPr>
          <a:xfrm>
            <a:off x="457200" y="1772816"/>
            <a:ext cx="8229600" cy="4752528"/>
          </a:xfrm>
        </p:spPr>
        <p:txBody>
          <a:bodyPr>
            <a:normAutofit fontScale="85000" lnSpcReduction="20000"/>
          </a:bodyPr>
          <a:lstStyle/>
          <a:p>
            <a:r>
              <a:rPr lang="ru-RU" dirty="0" smtClean="0"/>
              <a:t>О ВПЕЧАТЛЕНИИ ОТ КАРТИНЫ: пленять, восхищать, привлекать, вдохновлять, волшебное очарование, дарить пленительное видение, восхитительное видение, тайна притягательной силы этого художественного творения.</a:t>
            </a:r>
          </a:p>
          <a:p>
            <a:r>
              <a:rPr lang="ru-RU" dirty="0" smtClean="0"/>
              <a:t>О ЦАРЕВНЕ: волшебное превращение, сказочное одеяние, белоснежные крылья, полувоздушное оперение, жемчужный свет, блистать, драгоценные камни, узорчатый кокошник, жемчужная поднизь, серебряное кружево фаты, таинственное мерцание больших печальных глаз, магически притягивающий взгляд, тонкие черты бледного лица, собольи брови, сомкнутые губы.</a:t>
            </a:r>
            <a:endParaRPr lang="ru-RU" dirty="0"/>
          </a:p>
        </p:txBody>
      </p:sp>
    </p:spTree>
    <p:extLst>
      <p:ext uri="{BB962C8B-B14F-4D97-AF65-F5344CB8AC3E}">
        <p14:creationId xmlns="" xmlns:p14="http://schemas.microsoft.com/office/powerpoint/2010/main" val="17350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403</Words>
  <Application>Microsoft Office PowerPoint</Application>
  <PresentationFormat>Экран (4:3)</PresentationFormat>
  <Paragraphs>44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Седьмое сентября.   Сочинение по картине М.А. Врубеля «Царевна-Лебедь» </vt:lpstr>
      <vt:lpstr>1. Создание словесного портрета героини «Сказки о царе Салтане…»</vt:lpstr>
      <vt:lpstr>Слайд 3</vt:lpstr>
      <vt:lpstr>Слайд 4</vt:lpstr>
      <vt:lpstr>2. Анализ плана сочинения</vt:lpstr>
      <vt:lpstr>3.Словарная работа</vt:lpstr>
      <vt:lpstr>! НЕ ЗАБУДЬТЕ ОБ ИСПОЛЬЗОВАНИИ СИНОНИМОВ!</vt:lpstr>
      <vt:lpstr>! НЕ ЗАБУДЬТЕ ОБ ИСПОЛЬЗОВАНИИ СИНОНИМОВ!</vt:lpstr>
      <vt:lpstr>Запишем эпитеты, глаголы и словосочетания, которые помогут нам написать сочинение</vt:lpstr>
      <vt:lpstr>Слайд 10</vt:lpstr>
      <vt:lpstr>Пишем сочинение   (0,5 – 1 страница) 80-130 слов</vt:lpstr>
      <vt:lpstr>Слайд 12</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Седьмое сентября.    Сочинение по картине М.А. Врубеля «Царевна-Лебедь» </dc:title>
  <dc:creator>Пользователь</dc:creator>
  <cp:lastModifiedBy>КЕЙТ</cp:lastModifiedBy>
  <cp:revision>16</cp:revision>
  <dcterms:created xsi:type="dcterms:W3CDTF">2011-09-12T15:38:58Z</dcterms:created>
  <dcterms:modified xsi:type="dcterms:W3CDTF">2012-11-27T16:51:36Z</dcterms:modified>
</cp:coreProperties>
</file>