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72" r:id="rId7"/>
    <p:sldId id="273" r:id="rId8"/>
    <p:sldId id="262" r:id="rId9"/>
    <p:sldId id="275" r:id="rId10"/>
    <p:sldId id="261" r:id="rId11"/>
    <p:sldId id="265" r:id="rId12"/>
    <p:sldId id="263" r:id="rId13"/>
    <p:sldId id="266" r:id="rId14"/>
    <p:sldId id="274" r:id="rId15"/>
    <p:sldId id="264" r:id="rId16"/>
    <p:sldId id="267" r:id="rId17"/>
    <p:sldId id="276" r:id="rId18"/>
    <p:sldId id="279" r:id="rId19"/>
    <p:sldId id="280" r:id="rId20"/>
    <p:sldId id="283" r:id="rId21"/>
    <p:sldId id="281" r:id="rId22"/>
    <p:sldId id="282" r:id="rId23"/>
    <p:sldId id="286" r:id="rId24"/>
    <p:sldId id="284" r:id="rId25"/>
    <p:sldId id="285" r:id="rId26"/>
    <p:sldId id="287" r:id="rId27"/>
    <p:sldId id="268" r:id="rId28"/>
    <p:sldId id="288" r:id="rId29"/>
    <p:sldId id="270" r:id="rId30"/>
    <p:sldId id="269" r:id="rId31"/>
    <p:sldId id="289" r:id="rId32"/>
    <p:sldId id="27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CDD9-FDE9-4662-9127-4799AAD1AE44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E9949-D9F0-4245-8C7E-523B8861AC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go.mail.ru/search_images?q=%EF%F0%EE%F4%E5%F1%F1%E8%EE%ED%E0%EB%E8%E7%EC%FB&amp;is=0&amp;type=all&amp;rch=e#w=615&amp;h=556&amp;s=42167&amp;pic=http%3A%2F%2Ffestival.1september.ru%2Farticles%2F569900%2Fimg1.jpg&amp;page=http%3A%2F%2Ffestival.1september.ru%2Farticles%2F569900%2F&amp;descr=%D3%F0%EE%EA+%F0%F3%F1%F1%EA%EE%E3%EE+%FF%E7%FB%EA%E0+%E2+6-%EC+%EA%EB%E0%F1%F1%E5%3A+%26quot%3B%CF%EE%E2%F2%EE%F0%E5%ED%E8%E5+%EF%EE+%F2%E5%EC%E5+%26quot%3B%CB%E5%EA%F1%E8%EA%E0+%3Cb%3E...%3C%2Fb%3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www.gravatar.com/avatar/6bf7fe0527bec1c79ed2569f0cb6c1ca?s=48&amp;d=wavatar&amp;r=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go.mail.ru/search_images?q=%E6%E0%F0%E3%EE%ED%E8%E7%EC%FB&amp;is=0&amp;type=all&amp;rch=e#w=490&amp;h=360&amp;s=66160&amp;pic=http%3A%2F%2Fwww.jargonrecords.com%2Fimages%2FJargon%2520Logo1.jpg&amp;page=http%3A%2F%2Fwww.jargonrecords.com%2Fbands.html&amp;descr=%3Cb%3EJargon%3C%2Fb%3E+Records+-+Band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://uaprom-image.s3.amazonaws.com/804221_w100_h100_kompyuternyj_sleng.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1%D0%BB%D0%B5%D0%BD%D0%B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dnepr.info/topimg/53803/haker-151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zatvorius.ru/wp-content/uploads/2010/03/inner-optimization1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funnygifts.ru/wp-content/uploads/2010/05/mod1.jp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aban.gen.tr/picture_library/edsac1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what-this.ru/assets/images/scientists/charlz-bebadj.jpg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s.imhonet.ru/user_files/16/9f/169fef04a13aeb6be3cd6f42b63b7645/images/120110/140110/160110/16010/180110/240110/dialogu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business.rin.ru/img/34192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hnofresh.ru/galleries/2009_02/articles/internet-pagers_1.jpg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www.nvtc.ee/e-oppe/Norman/internet/1224513382_internet-explorer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gamer.lipetsk.ru/wp-content/2008/03/inetdrunk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://img0.liveinternet.ru/images/attach/c/2/73/39/73039816_1301897891_tort_admin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go.mail.ru/search_images?q=%E0%ED%E3%EB%E8%E9%F1%EA%E8%E9+%FF%E7%FB%EA&amp;is=0&amp;type=all&amp;rch=e#w=417&amp;h=364&amp;s=27940&amp;pic=http%3A%2F%2Fimages03.olx.ru%2Fui%2F3%2F61%2F93%2F58655893_1.jpg&amp;page=http%3A%2F%2Fmoscow.olx.ru%2Fiid-58655893&amp;descr=%3Cb%3E%C0%ED%E3%EB%E8%E9%F1%EA%E8%E9+%FF%E7%FB%EA%3C%2Fb%3E+%28%DE%C7%C0%CE%2C+%EC.%CD%EE%E2%FB%E5+%D7%E5%F0%E5%EC%F3%F8%EA%E8%2C+%CF%F0%EE%F4%F1%EE%FE%E7%ED%E0%FF%29+-+%CC%EE%F1%EA%E2%E0+%3Cb%3E...%3C%2Fb%3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oft.mail.ru/Screens/news/2011/03/18/te_15640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РЕЧЬ КОМПЬЮТЕРЩИКОВ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Городская научно-практическая конференция учащихся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«В науку шаг за шагом</a:t>
            </a:r>
            <a:r>
              <a:rPr lang="ru-RU" sz="4000" b="1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dirty="0">
                <a:solidFill>
                  <a:schemeClr val="tx1"/>
                </a:solidFill>
              </a:rPr>
              <a:t>Выполнила: ученица 7-А класса</a:t>
            </a:r>
          </a:p>
          <a:p>
            <a:r>
              <a:rPr lang="ru-RU" dirty="0">
                <a:solidFill>
                  <a:schemeClr val="tx1"/>
                </a:solidFill>
              </a:rPr>
              <a:t>МОУ «Гимназия № 20»</a:t>
            </a:r>
          </a:p>
          <a:p>
            <a:r>
              <a:rPr lang="ru-RU" b="1" dirty="0">
                <a:solidFill>
                  <a:srgbClr val="C00000"/>
                </a:solidFill>
              </a:rPr>
              <a:t>Бондаренко Анастасия Юрьевна</a:t>
            </a:r>
          </a:p>
          <a:p>
            <a:r>
              <a:rPr lang="ru-RU" dirty="0">
                <a:solidFill>
                  <a:schemeClr val="tx1"/>
                </a:solidFill>
              </a:rPr>
              <a:t>Руководитель: </a:t>
            </a:r>
          </a:p>
          <a:p>
            <a:r>
              <a:rPr lang="ru-RU" dirty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r>
              <a:rPr lang="ru-RU" dirty="0" err="1">
                <a:solidFill>
                  <a:schemeClr val="tx1"/>
                </a:solidFill>
              </a:rPr>
              <a:t>Храмеева</a:t>
            </a:r>
            <a:r>
              <a:rPr lang="ru-RU" dirty="0">
                <a:solidFill>
                  <a:schemeClr val="tx1"/>
                </a:solidFill>
              </a:rPr>
              <a:t> Светлана Алексеевна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г</a:t>
            </a:r>
            <a:r>
              <a:rPr lang="ru-RU" dirty="0">
                <a:solidFill>
                  <a:schemeClr val="tx1"/>
                </a:solidFill>
              </a:rPr>
              <a:t>. Донской </a:t>
            </a:r>
          </a:p>
          <a:p>
            <a:r>
              <a:rPr lang="ru-RU" dirty="0">
                <a:solidFill>
                  <a:schemeClr val="tx1"/>
                </a:solidFill>
              </a:rPr>
              <a:t>2011 год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Профессионализмы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 </a:t>
            </a:r>
            <a:r>
              <a:rPr lang="ru-RU" sz="4800" b="1" dirty="0" smtClean="0"/>
              <a:t>–  это  слова,  используемые  небольшими  группами  людей, объединенных определенной профессией.</a:t>
            </a:r>
            <a:endParaRPr lang="ru-RU" sz="4800" b="1" dirty="0"/>
          </a:p>
        </p:txBody>
      </p:sp>
      <p:pic>
        <p:nvPicPr>
          <p:cNvPr id="6" name="popup_img" descr="http://images-partners.google.com/images?q=tbn:ANd9GcRwJ3E_mN2txvxtY6ean1C3O2zLduAUAqC2Rv760LUeE0WxXW52oUAcYEs:http://festival.1september.ru/articles/569900/img1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0"/>
            <a:ext cx="1714480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Вульгаризмы</a:t>
            </a:r>
            <a:r>
              <a:rPr lang="ru-RU" sz="6000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/>
              <a:t>–  это  грубые  слова,  обычно  не  употребляемые  образованными людьми  в  обществе,  специальный  лексикон,  используемый  людьми   низшего социального статуса:  заключенными,  торговцами  наркотиками,  бездомными</a:t>
            </a:r>
            <a:endParaRPr lang="ru-RU" sz="3600" b="1" dirty="0"/>
          </a:p>
        </p:txBody>
      </p:sp>
      <p:pic>
        <p:nvPicPr>
          <p:cNvPr id="6" name="Рисунок 5" descr="http://www.gravatar.com/avatar/6bf7fe0527bec1c79ed2569f0cb6c1ca?s=48&amp;d=wavatar&amp;r=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0"/>
            <a:ext cx="1357290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Жаргонизмы </a:t>
            </a:r>
            <a:r>
              <a:rPr lang="ru-RU" sz="6000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/>
              <a:t>–  это  слова,  используемые   определенными   социальными   или объединенными общими интересами группами, которые несут  тайный,  непонятный для всех смысл.</a:t>
            </a:r>
            <a:endParaRPr lang="ru-RU" sz="4000" b="1" dirty="0"/>
          </a:p>
        </p:txBody>
      </p:sp>
      <p:pic>
        <p:nvPicPr>
          <p:cNvPr id="4" name="Рисунок 3" descr="http://images-partners.google.com/images?q=tbn:ANd9GcTFR8D0okGygGY6rkzMsdvPbFpXpShaY3r599XrxYJtJj6OmxMMXDqTCVLr:http://www.jargonrecords.com/images/Jargon%20Logo1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0"/>
            <a:ext cx="164304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Сленг</a:t>
            </a:r>
            <a:r>
              <a:rPr lang="ru-RU" sz="6000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 </a:t>
            </a:r>
            <a:r>
              <a:rPr lang="ru-RU" sz="3600" b="1" dirty="0" smtClean="0"/>
              <a:t>-  это  слова,  которые  часто  рассматриваются  как  нарушение  норм стандартного языка. Это очень выразительные, ироничные слова,  служащие  для обозначения предметов, о которых говорят в повседневной жизни.</a:t>
            </a:r>
            <a:endParaRPr lang="ru-RU" sz="3600" b="1" dirty="0"/>
          </a:p>
        </p:txBody>
      </p:sp>
      <p:pic>
        <p:nvPicPr>
          <p:cNvPr id="4" name="Рисунок 3" descr="http://uaprom-image.s3.amazonaws.com/804221_w100_h100_kompyuternyj_sleng.pn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0"/>
            <a:ext cx="1571604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Трехпальцевый салют </a:t>
            </a:r>
          </a:p>
          <a:p>
            <a:pPr algn="ctr">
              <a:buNone/>
            </a:pPr>
            <a:r>
              <a:rPr lang="ru-RU" b="1" dirty="0" smtClean="0"/>
              <a:t>обозначает  сброс  компьютера  нажатием  клавиш </a:t>
            </a:r>
          </a:p>
          <a:p>
            <a:pPr algn="ctr">
              <a:buNone/>
            </a:pPr>
            <a:r>
              <a:rPr lang="ru-RU" sz="7200" b="1" dirty="0" err="1" smtClean="0">
                <a:solidFill>
                  <a:srgbClr val="C00000"/>
                </a:solidFill>
              </a:rPr>
              <a:t>Ctrl-Alt-Del</a:t>
            </a:r>
            <a:r>
              <a:rPr lang="ru-RU" sz="7200" b="1" dirty="0" smtClean="0">
                <a:solidFill>
                  <a:srgbClr val="C00000"/>
                </a:solidFill>
              </a:rPr>
              <a:t>.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Компьютерный сленг (жаргон)</a:t>
            </a:r>
            <a:r>
              <a:rPr lang="ru-RU" sz="6000" dirty="0" smtClean="0">
                <a:solidFill>
                  <a:srgbClr val="C00000"/>
                </a:solidFill>
              </a:rPr>
              <a:t> </a:t>
            </a:r>
            <a:r>
              <a:rPr lang="ru-RU" sz="4400" b="1" dirty="0" smtClean="0"/>
              <a:t>— разновидность </a:t>
            </a:r>
            <a:r>
              <a:rPr lang="ru-RU" sz="4400" b="1" u="sng" dirty="0" smtClean="0">
                <a:hlinkClick r:id="rId4" tooltip="Сленг"/>
              </a:rPr>
              <a:t>сленга</a:t>
            </a:r>
            <a:r>
              <a:rPr lang="ru-RU" sz="4400" b="1" dirty="0" smtClean="0"/>
              <a:t>, используемого как профессиональными, так и другими пользователями компьютеров.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популярный </a:t>
            </a:r>
            <a:r>
              <a:rPr lang="ru-RU" sz="4000" b="1" dirty="0" smtClean="0">
                <a:solidFill>
                  <a:srgbClr val="FF0000"/>
                </a:solidFill>
              </a:rPr>
              <a:t>онлайновый словарь </a:t>
            </a:r>
            <a:r>
              <a:rPr lang="ru-RU" sz="4000" b="1" dirty="0" smtClean="0"/>
              <a:t>компьютерного сленга насчитывает более </a:t>
            </a:r>
            <a:r>
              <a:rPr lang="ru-RU" sz="4000" b="1" dirty="0" smtClean="0">
                <a:solidFill>
                  <a:srgbClr val="FF0000"/>
                </a:solidFill>
              </a:rPr>
              <a:t>1600 лексических единиц. </a:t>
            </a:r>
            <a:r>
              <a:rPr lang="ru-RU" sz="4000" b="1" dirty="0" smtClean="0"/>
              <a:t>Естественно, таким арсеналом жаргонизмов не располагает даже компьютерщик с очень большим стажем.</a:t>
            </a:r>
            <a:endParaRPr lang="ru-RU" sz="4000" b="1" dirty="0"/>
          </a:p>
        </p:txBody>
      </p:sp>
      <p:pic>
        <p:nvPicPr>
          <p:cNvPr id="4" name="Рисунок 3" descr="http://dnepr.info/topimg/53803/haker-151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0"/>
            <a:ext cx="1785918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Образование сленга.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сокращение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(компьютер — </a:t>
            </a:r>
            <a:r>
              <a:rPr lang="ru-RU" b="1" dirty="0" err="1" smtClean="0"/>
              <a:t>комп</a:t>
            </a:r>
            <a:r>
              <a:rPr lang="ru-RU" b="1" dirty="0" smtClean="0"/>
              <a:t>, винчестер — винт, клавиатура — </a:t>
            </a:r>
            <a:r>
              <a:rPr lang="ru-RU" b="1" dirty="0" err="1" smtClean="0"/>
              <a:t>клава</a:t>
            </a:r>
            <a:r>
              <a:rPr lang="ru-RU" b="1" dirty="0" smtClean="0"/>
              <a:t>);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универбация</a:t>
            </a:r>
            <a:r>
              <a:rPr lang="ru-RU" dirty="0" smtClean="0"/>
              <a:t> </a:t>
            </a:r>
            <a:r>
              <a:rPr lang="ru-RU" b="1" dirty="0" smtClean="0"/>
              <a:t>(материнская плата — мать (мамка, </a:t>
            </a:r>
            <a:r>
              <a:rPr lang="ru-RU" b="1" dirty="0" err="1" smtClean="0"/>
              <a:t>материнка</a:t>
            </a:r>
            <a:r>
              <a:rPr lang="ru-RU" b="1" dirty="0" smtClean="0"/>
              <a:t>, мама, матка), струйный принтер — </a:t>
            </a:r>
            <a:r>
              <a:rPr lang="ru-RU" b="1" dirty="0" err="1" smtClean="0"/>
              <a:t>струйник</a:t>
            </a:r>
            <a:r>
              <a:rPr lang="ru-RU" b="1" dirty="0" smtClean="0"/>
              <a:t>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«форточки» </a:t>
            </a:r>
            <a:r>
              <a:rPr lang="ru-RU" sz="4400" b="1" dirty="0" smtClean="0"/>
              <a:t>— фамильярное название операционной системы </a:t>
            </a:r>
            <a:r>
              <a:rPr lang="ru-RU" sz="4400" b="1" dirty="0" err="1" smtClean="0">
                <a:solidFill>
                  <a:srgbClr val="FF0000"/>
                </a:solidFill>
              </a:rPr>
              <a:t>Microsoft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Windows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/>
              <a:t>(</a:t>
            </a:r>
            <a:r>
              <a:rPr lang="ru-RU" sz="4400" b="1" dirty="0" smtClean="0">
                <a:solidFill>
                  <a:srgbClr val="FF0000"/>
                </a:solidFill>
              </a:rPr>
              <a:t>дословно — «Окна»</a:t>
            </a:r>
            <a:r>
              <a:rPr lang="ru-RU" sz="4400" b="1" dirty="0" smtClean="0"/>
              <a:t>), </a:t>
            </a:r>
            <a:r>
              <a:rPr lang="ru-RU" sz="4400" b="1" dirty="0" smtClean="0">
                <a:solidFill>
                  <a:srgbClr val="7030A0"/>
                </a:solidFill>
              </a:rPr>
              <a:t>«</a:t>
            </a:r>
            <a:r>
              <a:rPr lang="ru-RU" sz="4400" b="1" dirty="0" err="1" smtClean="0">
                <a:solidFill>
                  <a:srgbClr val="7030A0"/>
                </a:solidFill>
              </a:rPr>
              <a:t>мелкомягкий</a:t>
            </a:r>
            <a:r>
              <a:rPr lang="ru-RU" sz="4400" b="1" dirty="0" smtClean="0">
                <a:solidFill>
                  <a:srgbClr val="7030A0"/>
                </a:solidFill>
              </a:rPr>
              <a:t>» </a:t>
            </a:r>
            <a:r>
              <a:rPr lang="ru-RU" sz="4400" b="1" dirty="0" smtClean="0"/>
              <a:t>— ироничный буквальный перевод названия </a:t>
            </a:r>
            <a:r>
              <a:rPr lang="ru-RU" sz="4400" b="1" dirty="0" err="1" smtClean="0">
                <a:solidFill>
                  <a:srgbClr val="7030A0"/>
                </a:solidFill>
              </a:rPr>
              <a:t>Microsoft</a:t>
            </a:r>
            <a:r>
              <a:rPr lang="ru-RU" sz="4400" b="1" dirty="0" smtClean="0">
                <a:solidFill>
                  <a:srgbClr val="7030A0"/>
                </a:solidFill>
              </a:rPr>
              <a:t>.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Способ синонимии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чайник </a:t>
            </a:r>
            <a:r>
              <a:rPr lang="ru-RU" sz="4000" b="1" dirty="0" smtClean="0"/>
              <a:t>— начинающий пользователь, движок — ядро, «двигатель» программы (второе значение термина движок — семантически эквивалентно английскому  </a:t>
            </a:r>
            <a:r>
              <a:rPr lang="ru-RU" sz="4000" b="1" dirty="0" err="1" smtClean="0">
                <a:solidFill>
                  <a:srgbClr val="7030A0"/>
                </a:solidFill>
              </a:rPr>
              <a:t>engine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 smtClean="0"/>
              <a:t>— двигатель).</a:t>
            </a:r>
          </a:p>
          <a:p>
            <a:r>
              <a:rPr lang="ru-RU" sz="4000" b="1" dirty="0" smtClean="0"/>
              <a:t>У меня принтер </a:t>
            </a:r>
            <a:r>
              <a:rPr lang="ru-RU" sz="4000" b="1" dirty="0" err="1" smtClean="0">
                <a:solidFill>
                  <a:srgbClr val="FF0000"/>
                </a:solidFill>
              </a:rPr>
              <a:t>глючит</a:t>
            </a:r>
            <a:r>
              <a:rPr lang="ru-RU" sz="4000" b="1" dirty="0" smtClean="0">
                <a:solidFill>
                  <a:srgbClr val="FF0000"/>
                </a:solidFill>
              </a:rPr>
              <a:t>.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zatvorius.ru/wp-content/uploads/2010/03/inner-optimization1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00997" y="1798320"/>
            <a:ext cx="3342005" cy="326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блин, болванка, матрица </a:t>
            </a:r>
            <a:r>
              <a:rPr lang="ru-RU" b="1" dirty="0" smtClean="0"/>
              <a:t>— компакт-диск, </a:t>
            </a:r>
            <a:r>
              <a:rPr lang="ru-RU" b="1" dirty="0" smtClean="0">
                <a:solidFill>
                  <a:srgbClr val="C00000"/>
                </a:solidFill>
              </a:rPr>
              <a:t>селёдка</a:t>
            </a:r>
            <a:r>
              <a:rPr lang="ru-RU" b="1" dirty="0" smtClean="0"/>
              <a:t> — пластиковая упаковка от записываемых дисков (обычно на 10-100 дисков), по аналогии с советской консервной банкой для сельди, </a:t>
            </a:r>
            <a:r>
              <a:rPr lang="ru-RU" b="1" dirty="0" smtClean="0">
                <a:solidFill>
                  <a:srgbClr val="C00000"/>
                </a:solidFill>
              </a:rPr>
              <a:t>крыса,</a:t>
            </a:r>
            <a:r>
              <a:rPr lang="ru-RU" b="1" dirty="0" smtClean="0"/>
              <a:t> животное, </a:t>
            </a:r>
            <a:r>
              <a:rPr lang="ru-RU" b="1" dirty="0" err="1" smtClean="0">
                <a:solidFill>
                  <a:srgbClr val="C00000"/>
                </a:solidFill>
              </a:rPr>
              <a:t>пацюк</a:t>
            </a:r>
            <a:r>
              <a:rPr lang="ru-RU" b="1" dirty="0" smtClean="0"/>
              <a:t> (</a:t>
            </a:r>
            <a:r>
              <a:rPr lang="ru-RU" b="1" dirty="0" err="1" smtClean="0"/>
              <a:t>укр</a:t>
            </a:r>
            <a:r>
              <a:rPr lang="ru-RU" b="1" dirty="0" smtClean="0"/>
              <a:t>.) — манипулятор </a:t>
            </a:r>
            <a:r>
              <a:rPr lang="ru-RU" b="1" dirty="0" smtClean="0">
                <a:solidFill>
                  <a:srgbClr val="C00000"/>
                </a:solidFill>
              </a:rPr>
              <a:t>мышь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C00000"/>
                </a:solidFill>
              </a:rPr>
              <a:t>реаниматор</a:t>
            </a:r>
            <a:r>
              <a:rPr lang="ru-RU" b="1" dirty="0" smtClean="0"/>
              <a:t> — специалист или набор специальных программ по «вызову из комы» компьютера, программное обеспечение которого серьёзно повреждено и который не в состоянии нормально функционировать.</a:t>
            </a:r>
          </a:p>
          <a:p>
            <a:pPr>
              <a:buNone/>
            </a:pPr>
            <a:r>
              <a:rPr lang="ru-RU" sz="3900" b="1" dirty="0" err="1" smtClean="0">
                <a:solidFill>
                  <a:srgbClr val="C00000"/>
                </a:solidFill>
              </a:rPr>
              <a:t>reset</a:t>
            </a:r>
            <a:r>
              <a:rPr lang="ru-RU" sz="3900" b="1" dirty="0" smtClean="0"/>
              <a:t> (афоризм </a:t>
            </a:r>
            <a:r>
              <a:rPr lang="ru-RU" sz="3900" b="1" dirty="0" smtClean="0">
                <a:solidFill>
                  <a:srgbClr val="C00000"/>
                </a:solidFill>
              </a:rPr>
              <a:t>на семь бед один </a:t>
            </a:r>
            <a:r>
              <a:rPr lang="ru-RU" sz="3900" b="1" dirty="0" err="1" smtClean="0">
                <a:solidFill>
                  <a:srgbClr val="C00000"/>
                </a:solidFill>
              </a:rPr>
              <a:t>reset</a:t>
            </a:r>
            <a:r>
              <a:rPr lang="ru-RU" sz="3900" b="1" dirty="0" smtClean="0"/>
              <a:t>).</a:t>
            </a:r>
            <a:endParaRPr lang="ru-RU" sz="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Способ метонимии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«железо» </a:t>
            </a:r>
            <a:r>
              <a:rPr lang="ru-RU" b="1" dirty="0" smtClean="0"/>
              <a:t>— в значении </a:t>
            </a:r>
            <a:r>
              <a:rPr lang="ru-RU" b="1" dirty="0" smtClean="0">
                <a:solidFill>
                  <a:srgbClr val="FF0000"/>
                </a:solidFill>
              </a:rPr>
              <a:t>«компьютер, физические составляющие компьютера»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«кнопки» </a:t>
            </a:r>
            <a:r>
              <a:rPr lang="ru-RU" b="1" dirty="0" smtClean="0"/>
              <a:t>— в значении </a:t>
            </a:r>
            <a:r>
              <a:rPr lang="ru-RU" b="1" dirty="0" smtClean="0">
                <a:solidFill>
                  <a:srgbClr val="FF0000"/>
                </a:solidFill>
              </a:rPr>
              <a:t>«клавиатура».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«синий экран смерти»</a:t>
            </a:r>
            <a:r>
              <a:rPr lang="ru-RU" b="1" dirty="0" smtClean="0"/>
              <a:t> (</a:t>
            </a:r>
            <a:r>
              <a:rPr lang="ru-RU" b="1" dirty="0" err="1" smtClean="0"/>
              <a:t>Blue</a:t>
            </a:r>
            <a:r>
              <a:rPr lang="ru-RU" b="1" dirty="0" smtClean="0"/>
              <a:t> </a:t>
            </a:r>
            <a:r>
              <a:rPr lang="ru-RU" b="1" dirty="0" err="1" smtClean="0"/>
              <a:t>Screen</a:t>
            </a:r>
            <a:r>
              <a:rPr lang="ru-RU" b="1" dirty="0" smtClean="0"/>
              <a:t> </a:t>
            </a: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Death</a:t>
            </a:r>
            <a:r>
              <a:rPr lang="ru-RU" b="1" dirty="0" smtClean="0"/>
              <a:t>, текст сообщения о критической ошибке </a:t>
            </a:r>
            <a:r>
              <a:rPr lang="ru-RU" b="1" dirty="0" err="1" smtClean="0"/>
              <a:t>Windows</a:t>
            </a:r>
            <a:r>
              <a:rPr lang="ru-RU" b="1" dirty="0" smtClean="0"/>
              <a:t> на синем фоне), </a:t>
            </a:r>
            <a:r>
              <a:rPr lang="ru-RU" b="1" dirty="0" smtClean="0">
                <a:solidFill>
                  <a:srgbClr val="FF0000"/>
                </a:solidFill>
              </a:rPr>
              <a:t>«комбинация из трех пальцев»</a:t>
            </a:r>
            <a:r>
              <a:rPr lang="ru-RU" b="1" dirty="0" smtClean="0"/>
              <a:t> (</a:t>
            </a:r>
            <a:r>
              <a:rPr lang="ru-RU" b="1" dirty="0" err="1" smtClean="0"/>
              <a:t>Ctrl-alt-delete</a:t>
            </a:r>
            <a:r>
              <a:rPr lang="ru-RU" b="1" dirty="0" smtClean="0"/>
              <a:t> — вызов диспетчера задач, в старых системах, до </a:t>
            </a:r>
            <a:r>
              <a:rPr lang="ru-RU" b="1" dirty="0" err="1" smtClean="0"/>
              <a:t>Windows</a:t>
            </a:r>
            <a:r>
              <a:rPr lang="ru-RU" b="1" dirty="0" smtClean="0"/>
              <a:t> 95, — перезагрузка системы), </a:t>
            </a:r>
            <a:r>
              <a:rPr lang="ru-RU" b="1" dirty="0" smtClean="0">
                <a:solidFill>
                  <a:srgbClr val="FF0000"/>
                </a:solidFill>
              </a:rPr>
              <a:t>«топтать батоны» </a:t>
            </a:r>
            <a:r>
              <a:rPr lang="ru-RU" b="1" dirty="0" smtClean="0"/>
              <a:t>(работать на клавиатуре, </a:t>
            </a:r>
            <a:r>
              <a:rPr lang="ru-RU" b="1" dirty="0" err="1" smtClean="0"/>
              <a:t>button</a:t>
            </a:r>
            <a:r>
              <a:rPr lang="ru-RU" b="1" dirty="0" smtClean="0"/>
              <a:t> — кнопка).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Способ омонимии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лазарь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/>
              <a:t>— лазерный принтер; </a:t>
            </a:r>
            <a:r>
              <a:rPr lang="ru-RU" sz="4400" b="1" dirty="0" smtClean="0">
                <a:solidFill>
                  <a:srgbClr val="FF0000"/>
                </a:solidFill>
              </a:rPr>
              <a:t>вакса</a:t>
            </a:r>
            <a:r>
              <a:rPr lang="ru-RU" sz="4400" b="1" dirty="0" smtClean="0"/>
              <a:t> — операционная система VAX; </a:t>
            </a:r>
            <a:r>
              <a:rPr lang="ru-RU" sz="4400" b="1" dirty="0" smtClean="0">
                <a:solidFill>
                  <a:srgbClr val="FF0000"/>
                </a:solidFill>
              </a:rPr>
              <a:t>пентюх, пень </a:t>
            </a:r>
            <a:r>
              <a:rPr lang="ru-RU" sz="4400" b="1" dirty="0" smtClean="0"/>
              <a:t>— микропроцессор </a:t>
            </a:r>
            <a:r>
              <a:rPr lang="ru-RU" sz="4400" b="1" dirty="0" err="1" smtClean="0"/>
              <a:t>Pentium</a:t>
            </a:r>
            <a:r>
              <a:rPr lang="ru-RU" sz="4400" b="1" dirty="0" smtClean="0"/>
              <a:t>; </a:t>
            </a:r>
            <a:r>
              <a:rPr lang="ru-RU" sz="4400" b="1" dirty="0" smtClean="0">
                <a:solidFill>
                  <a:srgbClr val="FF0000"/>
                </a:solidFill>
              </a:rPr>
              <a:t>халва</a:t>
            </a:r>
            <a:r>
              <a:rPr lang="ru-RU" sz="4400" b="1" dirty="0" smtClean="0"/>
              <a:t> — игра </a:t>
            </a:r>
            <a:r>
              <a:rPr lang="ru-RU" sz="4400" b="1" dirty="0" err="1" smtClean="0"/>
              <a:t>Half-Life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Пути и способы </a:t>
            </a:r>
            <a:r>
              <a:rPr lang="ru-RU" b="1" dirty="0" err="1" smtClean="0">
                <a:solidFill>
                  <a:srgbClr val="FF0000"/>
                </a:solidFill>
              </a:rPr>
              <a:t>обрзования</a:t>
            </a:r>
            <a:r>
              <a:rPr lang="ru-RU" b="1" dirty="0" smtClean="0">
                <a:solidFill>
                  <a:srgbClr val="FF0000"/>
                </a:solidFill>
              </a:rPr>
              <a:t> сленга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1) Калька </a:t>
            </a:r>
            <a:r>
              <a:rPr lang="ru-RU" b="1" dirty="0" smtClean="0"/>
              <a:t>(полное заимствование)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2) Полукалька </a:t>
            </a:r>
            <a:r>
              <a:rPr lang="ru-RU" b="1" dirty="0" smtClean="0"/>
              <a:t>(заимствование основы)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3) Перевод   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b="1" dirty="0" smtClean="0"/>
              <a:t> с использованием стандартной лексики в особом значении   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b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b="1" dirty="0" smtClean="0"/>
              <a:t> с использованием сленга других профессиональных групп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4) Фонетическая мимикрия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Способ «полукальки»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application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( </a:t>
            </a:r>
            <a:r>
              <a:rPr lang="ru-RU" sz="2800" b="1" dirty="0" err="1" smtClean="0"/>
              <a:t>аппликуха</a:t>
            </a:r>
            <a:r>
              <a:rPr lang="ru-RU" sz="2800" b="1" dirty="0" smtClean="0"/>
              <a:t> (прикладная программа) ( </a:t>
            </a:r>
            <a:r>
              <a:rPr lang="ru-RU" sz="2800" b="1" dirty="0" err="1" smtClean="0"/>
              <a:t>аппликуху</a:t>
            </a:r>
            <a:r>
              <a:rPr lang="ru-RU" sz="2800" b="1" dirty="0" smtClean="0"/>
              <a:t> (В.п.)  </a:t>
            </a:r>
            <a:r>
              <a:rPr lang="ru-RU" sz="2800" b="1" dirty="0" err="1" smtClean="0"/>
              <a:t>аппликухи</a:t>
            </a:r>
            <a:r>
              <a:rPr lang="ru-RU" sz="2800" b="1" dirty="0" smtClean="0"/>
              <a:t> (Р.п.)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disk drive </a:t>
            </a:r>
            <a:r>
              <a:rPr lang="en-US" sz="2800" b="1" dirty="0" smtClean="0"/>
              <a:t>( </a:t>
            </a:r>
            <a:r>
              <a:rPr lang="ru-RU" sz="2800" b="1" dirty="0" err="1" smtClean="0"/>
              <a:t>дискетник</a:t>
            </a:r>
            <a:r>
              <a:rPr lang="en-US" sz="2800" b="1" dirty="0" smtClean="0"/>
              <a:t>),      </a:t>
            </a:r>
            <a:r>
              <a:rPr lang="en-US" sz="2800" b="1" dirty="0" smtClean="0">
                <a:solidFill>
                  <a:srgbClr val="FF0000"/>
                </a:solidFill>
              </a:rPr>
              <a:t>User's Manual </a:t>
            </a:r>
            <a:r>
              <a:rPr lang="en-US" sz="2800" b="1" dirty="0" smtClean="0"/>
              <a:t>( </a:t>
            </a:r>
            <a:r>
              <a:rPr lang="ru-RU" sz="2800" b="1" dirty="0" err="1" smtClean="0"/>
              <a:t>мануалка</a:t>
            </a:r>
            <a:r>
              <a:rPr lang="en-US" sz="2800" b="1" dirty="0" smtClean="0"/>
              <a:t> )      </a:t>
            </a:r>
            <a:r>
              <a:rPr lang="ru-RU" sz="2800" b="1" dirty="0" smtClean="0">
                <a:solidFill>
                  <a:srgbClr val="FF0000"/>
                </a:solidFill>
              </a:rPr>
              <a:t>ROM</a:t>
            </a:r>
            <a:r>
              <a:rPr lang="ru-RU" sz="2800" b="1" dirty="0" smtClean="0"/>
              <a:t> ( </a:t>
            </a:r>
            <a:r>
              <a:rPr lang="ru-RU" sz="2800" b="1" dirty="0" err="1" smtClean="0"/>
              <a:t>ромка</a:t>
            </a:r>
            <a:r>
              <a:rPr lang="ru-RU" sz="2800" b="1" dirty="0" smtClean="0"/>
              <a:t>)      </a:t>
            </a:r>
            <a:r>
              <a:rPr lang="ru-RU" sz="2800" b="1" dirty="0" smtClean="0">
                <a:solidFill>
                  <a:srgbClr val="FF0000"/>
                </a:solidFill>
              </a:rPr>
              <a:t>CD-ROM</a:t>
            </a:r>
            <a:r>
              <a:rPr lang="ru-RU" sz="2800" b="1" dirty="0" smtClean="0"/>
              <a:t> ( </a:t>
            </a:r>
            <a:r>
              <a:rPr lang="ru-RU" sz="2800" b="1" dirty="0" err="1" smtClean="0"/>
              <a:t>сидиромка</a:t>
            </a:r>
            <a:r>
              <a:rPr lang="ru-RU" sz="2800" b="1" dirty="0" smtClean="0"/>
              <a:t> ) и т.д.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CD</a:t>
            </a:r>
            <a:r>
              <a:rPr lang="ru-RU" sz="2800" b="1" dirty="0" smtClean="0"/>
              <a:t> [</a:t>
            </a:r>
            <a:r>
              <a:rPr lang="en-US" sz="2800" b="1" dirty="0" smtClean="0">
                <a:solidFill>
                  <a:srgbClr val="FF0000"/>
                </a:solidFill>
              </a:rPr>
              <a:t>compact disk</a:t>
            </a:r>
            <a:r>
              <a:rPr lang="ru-RU" sz="2800" b="1" dirty="0" smtClean="0"/>
              <a:t>] ( </a:t>
            </a:r>
            <a:r>
              <a:rPr lang="ru-RU" sz="2800" b="1" dirty="0" err="1" smtClean="0"/>
              <a:t>сидюк</a:t>
            </a:r>
            <a:r>
              <a:rPr lang="ru-RU" sz="2800" b="1" dirty="0" smtClean="0"/>
              <a:t> ),      </a:t>
            </a:r>
            <a:r>
              <a:rPr lang="ru-RU" sz="2800" b="1" dirty="0" err="1" smtClean="0">
                <a:solidFill>
                  <a:srgbClr val="FF0000"/>
                </a:solidFill>
              </a:rPr>
              <a:t>to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connect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( </a:t>
            </a:r>
            <a:r>
              <a:rPr lang="ru-RU" sz="2800" b="1" dirty="0" err="1" smtClean="0"/>
              <a:t>коннектиться</a:t>
            </a:r>
            <a:r>
              <a:rPr lang="ru-RU" sz="2800" b="1" dirty="0" smtClean="0"/>
              <a:t> (соединяться при помощи компьютеров), </a:t>
            </a:r>
            <a:r>
              <a:rPr lang="ru-RU" sz="2800" b="1" dirty="0" smtClean="0">
                <a:solidFill>
                  <a:srgbClr val="FF0000"/>
                </a:solidFill>
              </a:rPr>
              <a:t>     </a:t>
            </a:r>
            <a:r>
              <a:rPr lang="ru-RU" sz="2800" b="1" dirty="0" err="1" smtClean="0">
                <a:solidFill>
                  <a:srgbClr val="FF0000"/>
                </a:solidFill>
              </a:rPr>
              <a:t>to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programm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( </a:t>
            </a:r>
            <a:r>
              <a:rPr lang="ru-RU" sz="2800" b="1" dirty="0" err="1" smtClean="0"/>
              <a:t>програмить</a:t>
            </a:r>
            <a:r>
              <a:rPr lang="ru-RU" sz="2800" b="1" dirty="0" smtClean="0"/>
              <a:t> (заниматься программированием),      </a:t>
            </a:r>
            <a:r>
              <a:rPr lang="ru-RU" sz="2800" b="1" dirty="0" err="1" smtClean="0">
                <a:solidFill>
                  <a:srgbClr val="FF0000"/>
                </a:solidFill>
              </a:rPr>
              <a:t>to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click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(кликать (нажимать на клавиши мыши).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Сведение словосочетания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 одному слову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strategic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game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( стратегия).</a:t>
            </a:r>
            <a:r>
              <a:rPr lang="ru-RU" b="1" dirty="0" smtClean="0">
                <a:solidFill>
                  <a:srgbClr val="FF0000"/>
                </a:solidFill>
              </a:rPr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Norton Utilities</a:t>
            </a:r>
            <a:r>
              <a:rPr lang="ru-RU" b="1" dirty="0" smtClean="0">
                <a:solidFill>
                  <a:srgbClr val="FF0000"/>
                </a:solidFill>
              </a:rPr>
              <a:t> ( </a:t>
            </a:r>
            <a:r>
              <a:rPr lang="en-US" b="1" dirty="0" smtClean="0">
                <a:solidFill>
                  <a:srgbClr val="FF0000"/>
                </a:solidFill>
              </a:rPr>
              <a:t>NU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( </a:t>
            </a:r>
            <a:r>
              <a:rPr lang="ru-RU" b="1" dirty="0" err="1" smtClean="0"/>
              <a:t>нушка</a:t>
            </a:r>
            <a:r>
              <a:rPr lang="ru-RU" b="1" dirty="0" smtClean="0"/>
              <a:t>)      </a:t>
            </a:r>
            <a:r>
              <a:rPr lang="en-US" b="1" dirty="0" smtClean="0">
                <a:solidFill>
                  <a:srgbClr val="FF0000"/>
                </a:solidFill>
              </a:rPr>
              <a:t>Kai's Power Tools ( KPT </a:t>
            </a:r>
            <a:r>
              <a:rPr lang="en-US" b="1" dirty="0" smtClean="0"/>
              <a:t>( </a:t>
            </a:r>
            <a:r>
              <a:rPr lang="ru-RU" b="1" dirty="0" err="1" smtClean="0"/>
              <a:t>кэпэтэшка</a:t>
            </a:r>
            <a:r>
              <a:rPr lang="ru-RU" b="1" dirty="0" smtClean="0"/>
              <a:t>)</a:t>
            </a:r>
            <a:r>
              <a:rPr lang="en-US" b="1" dirty="0" smtClean="0"/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Execution file ( EXE </a:t>
            </a:r>
            <a:r>
              <a:rPr lang="en-US" b="1" dirty="0" smtClean="0"/>
              <a:t>( </a:t>
            </a:r>
            <a:r>
              <a:rPr lang="ru-RU" b="1" dirty="0" err="1" smtClean="0"/>
              <a:t>экзешник</a:t>
            </a:r>
            <a:r>
              <a:rPr lang="ru-RU" b="1" dirty="0" smtClean="0"/>
              <a:t>)</a:t>
            </a:r>
            <a:r>
              <a:rPr lang="en-US" b="1" dirty="0" smtClean="0"/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Three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dimensional Studio</a:t>
            </a:r>
            <a:r>
              <a:rPr lang="ru-RU" b="1" dirty="0" smtClean="0">
                <a:solidFill>
                  <a:srgbClr val="FF0000"/>
                </a:solidFill>
              </a:rPr>
              <a:t> ( 3</a:t>
            </a:r>
            <a:r>
              <a:rPr lang="en-US" b="1" dirty="0" smtClean="0">
                <a:solidFill>
                  <a:srgbClr val="FF0000"/>
                </a:solidFill>
              </a:rPr>
              <a:t>DS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( </a:t>
            </a:r>
            <a:r>
              <a:rPr lang="ru-RU" b="1" dirty="0" err="1" smtClean="0"/>
              <a:t>тридэшка</a:t>
            </a:r>
            <a:r>
              <a:rPr lang="ru-RU" b="1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Перевод с ассоциацией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b="1" dirty="0" smtClean="0">
                <a:solidFill>
                  <a:srgbClr val="FF0000"/>
                </a:solidFill>
              </a:rPr>
              <a:t>метафоры)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disk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( блин )      </a:t>
            </a:r>
            <a:r>
              <a:rPr lang="ru-RU" b="1" dirty="0" err="1" smtClean="0">
                <a:solidFill>
                  <a:srgbClr val="FF0000"/>
                </a:solidFill>
              </a:rPr>
              <a:t>adapter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card</a:t>
            </a:r>
            <a:r>
              <a:rPr lang="ru-RU" b="1" dirty="0" smtClean="0"/>
              <a:t> ( плитка ) по принципу работы:      </a:t>
            </a:r>
            <a:r>
              <a:rPr lang="en-US" b="1" dirty="0" smtClean="0">
                <a:solidFill>
                  <a:srgbClr val="FF0000"/>
                </a:solidFill>
              </a:rPr>
              <a:t>matrix printer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(</a:t>
            </a:r>
            <a:r>
              <a:rPr lang="ru-RU" b="1" dirty="0" err="1" smtClean="0"/>
              <a:t>вжикалка</a:t>
            </a:r>
            <a:r>
              <a:rPr lang="ru-RU" b="1" dirty="0" smtClean="0"/>
              <a:t>)       Многочисленны также и глагольные метафоры:      </a:t>
            </a:r>
            <a:r>
              <a:rPr lang="en-US" b="1" dirty="0" smtClean="0">
                <a:solidFill>
                  <a:srgbClr val="FF0000"/>
                </a:solidFill>
              </a:rPr>
              <a:t>to delete </a:t>
            </a:r>
            <a:r>
              <a:rPr lang="en-US" b="1" dirty="0" smtClean="0"/>
              <a:t>(</a:t>
            </a:r>
            <a:r>
              <a:rPr lang="ru-RU" b="1" dirty="0" smtClean="0"/>
              <a:t>сносить</a:t>
            </a:r>
            <a:r>
              <a:rPr lang="en-US" b="1" dirty="0" smtClean="0"/>
              <a:t> )      </a:t>
            </a:r>
            <a:r>
              <a:rPr lang="en-US" b="1" dirty="0" smtClean="0">
                <a:solidFill>
                  <a:srgbClr val="FF0000"/>
                </a:solidFill>
              </a:rPr>
              <a:t>to read from disk</a:t>
            </a:r>
            <a:r>
              <a:rPr lang="en-US" b="1" dirty="0" smtClean="0"/>
              <a:t> ( </a:t>
            </a:r>
            <a:r>
              <a:rPr lang="ru-RU" b="1" dirty="0" smtClean="0"/>
              <a:t>пилить диск</a:t>
            </a:r>
            <a:r>
              <a:rPr lang="en-US" b="1" dirty="0" smtClean="0"/>
              <a:t>)      </a:t>
            </a:r>
            <a:r>
              <a:rPr lang="en-US" b="1" dirty="0" smtClean="0">
                <a:solidFill>
                  <a:srgbClr val="FF0000"/>
                </a:solidFill>
              </a:rPr>
              <a:t>to seek </a:t>
            </a:r>
            <a:r>
              <a:rPr lang="en-US" b="1" dirty="0" err="1" smtClean="0">
                <a:solidFill>
                  <a:srgbClr val="FF0000"/>
                </a:solidFill>
              </a:rPr>
              <a:t>smth</a:t>
            </a:r>
            <a:r>
              <a:rPr lang="en-US" b="1" dirty="0" smtClean="0">
                <a:solidFill>
                  <a:srgbClr val="FF0000"/>
                </a:solidFill>
              </a:rPr>
              <a:t> on disk</a:t>
            </a:r>
            <a:r>
              <a:rPr lang="en-US" b="1" dirty="0" smtClean="0"/>
              <a:t> ( </a:t>
            </a:r>
            <a:r>
              <a:rPr lang="ru-RU" b="1" dirty="0" smtClean="0"/>
              <a:t>шуршать</a:t>
            </a:r>
            <a:r>
              <a:rPr lang="en-US" b="1" dirty="0" smtClean="0"/>
              <a:t>)</a:t>
            </a:r>
            <a:r>
              <a:rPr lang="ru-RU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microassembler</a:t>
            </a:r>
            <a:r>
              <a:rPr lang="en-US" b="1" dirty="0" smtClean="0">
                <a:solidFill>
                  <a:srgbClr val="FF0000"/>
                </a:solidFill>
              </a:rPr>
              <a:t> programmer</a:t>
            </a:r>
            <a:r>
              <a:rPr lang="en-US" b="1" dirty="0" smtClean="0"/>
              <a:t> ( </a:t>
            </a:r>
            <a:r>
              <a:rPr lang="ru-RU" b="1" dirty="0" err="1" smtClean="0"/>
              <a:t>макрушник</a:t>
            </a:r>
            <a:r>
              <a:rPr lang="en-US" b="1" dirty="0" smtClean="0"/>
              <a:t>)      </a:t>
            </a:r>
            <a:r>
              <a:rPr lang="en-US" b="1" dirty="0" smtClean="0">
                <a:solidFill>
                  <a:srgbClr val="FF0000"/>
                </a:solidFill>
              </a:rPr>
              <a:t>to connect two computers </a:t>
            </a:r>
            <a:r>
              <a:rPr lang="en-US" b="1" dirty="0" smtClean="0"/>
              <a:t>( </a:t>
            </a:r>
            <a:r>
              <a:rPr lang="ru-RU" b="1" dirty="0" err="1" smtClean="0"/>
              <a:t>шлангировать</a:t>
            </a:r>
            <a:r>
              <a:rPr lang="en-US" b="1" dirty="0" smtClean="0"/>
              <a:t>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  компьютере  Pentium-200  говорят:  “Модная  тачка  с  двухсотым мотором”.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funnygifts.ru/wp-content/uploads/2010/05/mod1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500306"/>
            <a:ext cx="3333750" cy="37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Фонетическая мимикрия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error</a:t>
            </a:r>
            <a:r>
              <a:rPr lang="ru-RU" b="1" dirty="0" smtClean="0"/>
              <a:t> ( Егор)      </a:t>
            </a:r>
            <a:r>
              <a:rPr lang="ru-RU" b="1" dirty="0" err="1" smtClean="0">
                <a:solidFill>
                  <a:srgbClr val="FF0000"/>
                </a:solidFill>
              </a:rPr>
              <a:t>jamper</a:t>
            </a:r>
            <a:r>
              <a:rPr lang="ru-RU" b="1" dirty="0" smtClean="0"/>
              <a:t> ( джемпер)      </a:t>
            </a:r>
            <a:r>
              <a:rPr lang="ru-RU" b="1" dirty="0" err="1" smtClean="0">
                <a:solidFill>
                  <a:srgbClr val="FF0000"/>
                </a:solidFill>
              </a:rPr>
              <a:t>button</a:t>
            </a:r>
            <a:r>
              <a:rPr lang="ru-RU" b="1" dirty="0" smtClean="0"/>
              <a:t> ( батон</a:t>
            </a:r>
            <a:r>
              <a:rPr lang="ru-RU" b="1" dirty="0" smtClean="0">
                <a:solidFill>
                  <a:srgbClr val="FF0000"/>
                </a:solidFill>
              </a:rPr>
              <a:t>)      </a:t>
            </a:r>
            <a:r>
              <a:rPr lang="ru-RU" b="1" dirty="0" err="1" smtClean="0">
                <a:solidFill>
                  <a:srgbClr val="FF0000"/>
                </a:solidFill>
              </a:rPr>
              <a:t>shareware</a:t>
            </a:r>
            <a:r>
              <a:rPr lang="ru-RU" b="1" dirty="0" smtClean="0"/>
              <a:t> (  шаровары )</a:t>
            </a:r>
          </a:p>
          <a:p>
            <a:r>
              <a:rPr lang="ru-RU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break point </a:t>
            </a:r>
            <a:r>
              <a:rPr lang="en-US" b="1" dirty="0" smtClean="0"/>
              <a:t>( </a:t>
            </a:r>
            <a:r>
              <a:rPr lang="ru-RU" b="1" dirty="0" err="1" smtClean="0"/>
              <a:t>брякпоинт</a:t>
            </a:r>
            <a:r>
              <a:rPr lang="en-US" b="1" dirty="0" smtClean="0"/>
              <a:t>)</a:t>
            </a:r>
            <a:r>
              <a:rPr lang="ru-RU" b="1" dirty="0" smtClean="0"/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Windows</a:t>
            </a:r>
            <a:r>
              <a:rPr lang="ru-RU" b="1" dirty="0" smtClean="0"/>
              <a:t> (</a:t>
            </a:r>
            <a:r>
              <a:rPr lang="ru-RU" b="1" dirty="0" err="1" smtClean="0"/>
              <a:t>виндовоз</a:t>
            </a:r>
            <a:r>
              <a:rPr lang="ru-RU" b="1" dirty="0" smtClean="0"/>
              <a:t>).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Corel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Draw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( Король дров)      </a:t>
            </a:r>
            <a:r>
              <a:rPr lang="ru-RU" b="1" dirty="0" err="1" smtClean="0">
                <a:solidFill>
                  <a:srgbClr val="FF0000"/>
                </a:solidFill>
              </a:rPr>
              <a:t>Aldus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PageMaker</a:t>
            </a:r>
            <a:r>
              <a:rPr lang="ru-RU" b="1" dirty="0" smtClean="0"/>
              <a:t> ( </a:t>
            </a:r>
            <a:r>
              <a:rPr lang="ru-RU" b="1" dirty="0" err="1" smtClean="0"/>
              <a:t>Алъдус</a:t>
            </a:r>
            <a:r>
              <a:rPr lang="ru-RU" b="1" dirty="0" smtClean="0"/>
              <a:t> </a:t>
            </a:r>
            <a:r>
              <a:rPr lang="ru-RU" b="1" dirty="0" err="1" smtClean="0"/>
              <a:t>Пижамкер</a:t>
            </a:r>
            <a:r>
              <a:rPr lang="ru-RU" b="1" dirty="0" smtClean="0"/>
              <a:t>)      </a:t>
            </a:r>
            <a:r>
              <a:rPr lang="ru-RU" b="1" dirty="0" err="1" smtClean="0">
                <a:solidFill>
                  <a:srgbClr val="FF0000"/>
                </a:solidFill>
              </a:rPr>
              <a:t>AutoCAD</a:t>
            </a:r>
            <a:r>
              <a:rPr lang="ru-RU" b="1" dirty="0" smtClean="0"/>
              <a:t> ( </a:t>
            </a:r>
            <a:r>
              <a:rPr lang="ru-RU" b="1" dirty="0" err="1" smtClean="0"/>
              <a:t>Автогад</a:t>
            </a:r>
            <a:r>
              <a:rPr lang="ru-RU" b="1" dirty="0" smtClean="0"/>
              <a:t>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MS-DOS</a:t>
            </a:r>
            <a:r>
              <a:rPr lang="ru-RU" b="1" dirty="0" smtClean="0"/>
              <a:t> ( </a:t>
            </a:r>
            <a:r>
              <a:rPr lang="ru-RU" b="1" dirty="0" err="1" smtClean="0"/>
              <a:t>мздос</a:t>
            </a:r>
            <a:r>
              <a:rPr lang="ru-RU" b="1" dirty="0" smtClean="0"/>
              <a:t>)      </a:t>
            </a:r>
            <a:r>
              <a:rPr lang="ru-RU" b="1" dirty="0" err="1" smtClean="0">
                <a:solidFill>
                  <a:srgbClr val="FF0000"/>
                </a:solidFill>
              </a:rPr>
              <a:t>interpretato</a:t>
            </a:r>
            <a:r>
              <a:rPr lang="ru-RU" b="1" dirty="0" err="1" smtClean="0"/>
              <a:t>r</a:t>
            </a:r>
            <a:r>
              <a:rPr lang="ru-RU" b="1" dirty="0" smtClean="0"/>
              <a:t> (</a:t>
            </a:r>
            <a:r>
              <a:rPr lang="ru-RU" b="1" dirty="0" err="1" smtClean="0"/>
              <a:t>интертрепатор</a:t>
            </a:r>
            <a:r>
              <a:rPr lang="ru-RU" b="1" dirty="0" smtClean="0"/>
              <a:t>)      </a:t>
            </a:r>
            <a:r>
              <a:rPr lang="ru-RU" b="1" dirty="0" err="1" smtClean="0">
                <a:solidFill>
                  <a:srgbClr val="FF0000"/>
                </a:solidFill>
              </a:rPr>
              <a:t>Pentium</a:t>
            </a:r>
            <a:r>
              <a:rPr lang="ru-RU" b="1" dirty="0" smtClean="0"/>
              <a:t> ( пентюх)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синонимичные ряды.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computer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(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комп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компухтер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цампутер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- банка -  тачка  –  аппарат  -      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машинаto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hack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(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xakhymh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хрякнуть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ломануть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- грохнуть – проломить</a:t>
            </a:r>
          </a:p>
          <a:p>
            <a:r>
              <a:rPr lang="ru-RU" b="1" dirty="0" err="1" smtClean="0">
                <a:solidFill>
                  <a:srgbClr val="FFC000"/>
                </a:solidFill>
              </a:rPr>
              <a:t>hard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drive</a:t>
            </a:r>
            <a:r>
              <a:rPr lang="ru-RU" b="1" dirty="0" smtClean="0">
                <a:solidFill>
                  <a:srgbClr val="FFC000"/>
                </a:solidFill>
              </a:rPr>
              <a:t> ( винт - хорд - тяжелый драйв – </a:t>
            </a:r>
            <a:r>
              <a:rPr lang="ru-RU" b="1" dirty="0" err="1" smtClean="0">
                <a:solidFill>
                  <a:srgbClr val="FFC000"/>
                </a:solidFill>
              </a:rPr>
              <a:t>бердан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http://www.what-this.ru/assets/images/scientists/charlz-bebadj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268760"/>
            <a:ext cx="3240360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yaban.gen.tr/picture_library/edsac1.jpg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1339850"/>
            <a:ext cx="59404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Компьютерный “фольклор”.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err="1" smtClean="0"/>
              <a:t>Гелл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Бейтс</a:t>
            </a:r>
            <a:r>
              <a:rPr lang="ru-RU" sz="4400" b="1" dirty="0" smtClean="0"/>
              <a:t> (инверсия имени и фамилии главы фирмы </a:t>
            </a:r>
            <a:r>
              <a:rPr lang="ru-RU" sz="4400" b="1" dirty="0" err="1" smtClean="0"/>
              <a:t>Microsoft</a:t>
            </a:r>
            <a:r>
              <a:rPr lang="ru-RU" sz="4400" b="1" dirty="0" smtClean="0"/>
              <a:t> Билла    Гейтса),</a:t>
            </a:r>
          </a:p>
          <a:p>
            <a:r>
              <a:rPr lang="ru-RU" sz="4400" b="1" dirty="0" smtClean="0"/>
              <a:t>“Гарри  спал,  но  он  знал,  что  по  первому  щелчку  мыши  он    проснется”.</a:t>
            </a:r>
            <a:endParaRPr lang="ru-RU" sz="44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сленга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а) экспрессивная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б) эмоционально-оценочная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в) функция систематизации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г) номинативная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Д)Оценочная функция компьютерных жаргонизмов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.imhonet.ru/user_files/16/9f/169fef04a13aeb6be3cd6f42b63b7645/images/120110/140110/160110/16010/180110/240110/dialogue.jpg">
            <a:hlinkClick r:id="rId2" tgtFrame="_blank"/>
          </p:cNvPr>
          <p:cNvPicPr/>
          <p:nvPr/>
        </p:nvPicPr>
        <p:blipFill rotWithShape="1">
          <a:blip r:embed="rId3" cstate="print"/>
          <a:srcRect b="36860"/>
          <a:stretch/>
        </p:blipFill>
        <p:spPr bwMode="auto">
          <a:xfrm>
            <a:off x="971600" y="1556792"/>
            <a:ext cx="7128792" cy="4176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usiness.rin.ru/img/341927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www.nvtc.ee/e-oppe/Norman/internet/1224513382_internet-explorer.pn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95" y="260648"/>
            <a:ext cx="3888431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technofresh.ru/galleries/2009_02/articles/internet-pagers_1.jpg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949424"/>
            <a:ext cx="3597042" cy="372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http://gamer.lipetsk.ru/wp-content/2008/03/inetdrunk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8856984" cy="648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Из истории языка информационных технологий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сетевая карта, микропроцессор, операционная система, форматирование, инсталляция, винчестер, пиксели, диалоговое окно, дисплей</a:t>
            </a:r>
            <a:r>
              <a:rPr lang="en-US" b="1" i="1" dirty="0" smtClean="0">
                <a:solidFill>
                  <a:srgbClr val="FF0000"/>
                </a:solidFill>
              </a:rPr>
              <a:t> - </a:t>
            </a:r>
            <a:r>
              <a:rPr lang="ru-RU" sz="4000" b="1" dirty="0" smtClean="0">
                <a:solidFill>
                  <a:srgbClr val="FF0000"/>
                </a:solidFill>
              </a:rPr>
              <a:t>АНГЛИЦИЗМЫ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Варваризация</a:t>
            </a:r>
            <a:r>
              <a:rPr lang="ru-RU" b="1" dirty="0" smtClean="0">
                <a:solidFill>
                  <a:srgbClr val="FF0000"/>
                </a:solidFill>
              </a:rPr>
              <a:t> языка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„</a:t>
            </a:r>
            <a:r>
              <a:rPr lang="ru-RU" b="1" dirty="0" err="1" smtClean="0"/>
              <a:t>автогад</a:t>
            </a:r>
            <a:r>
              <a:rPr lang="ru-RU" b="1" dirty="0" smtClean="0"/>
              <a:t>“ (система </a:t>
            </a:r>
            <a:r>
              <a:rPr lang="ru-RU" b="1" dirty="0" err="1" smtClean="0"/>
              <a:t>AutoCAD</a:t>
            </a:r>
            <a:r>
              <a:rPr lang="ru-RU" b="1" dirty="0" smtClean="0"/>
              <a:t>), </a:t>
            </a:r>
          </a:p>
          <a:p>
            <a:r>
              <a:rPr lang="ru-RU" b="1" dirty="0" smtClean="0"/>
              <a:t>„</a:t>
            </a:r>
            <a:r>
              <a:rPr lang="ru-RU" b="1" dirty="0" err="1" smtClean="0"/>
              <a:t>погамер</a:t>
            </a:r>
            <a:r>
              <a:rPr lang="ru-RU" b="1" dirty="0" smtClean="0"/>
              <a:t>“ (ироническое обозначение программиста), </a:t>
            </a:r>
          </a:p>
          <a:p>
            <a:r>
              <a:rPr lang="ru-RU" b="1" dirty="0" smtClean="0"/>
              <a:t>„</a:t>
            </a:r>
            <a:r>
              <a:rPr lang="ru-RU" b="1" dirty="0" err="1" smtClean="0"/>
              <a:t>дебилспейс</a:t>
            </a:r>
            <a:r>
              <a:rPr lang="ru-RU" b="1" dirty="0" smtClean="0"/>
              <a:t>“ (</a:t>
            </a:r>
            <a:r>
              <a:rPr lang="ru-RU" b="1" dirty="0" err="1" smtClean="0"/>
              <a:t>DoubleSpace</a:t>
            </a:r>
            <a:r>
              <a:rPr lang="ru-RU" b="1" dirty="0" smtClean="0"/>
              <a:t>). </a:t>
            </a:r>
          </a:p>
          <a:p>
            <a:r>
              <a:rPr lang="ru-RU" b="1" dirty="0" smtClean="0"/>
              <a:t>„</a:t>
            </a:r>
            <a:r>
              <a:rPr lang="ru-RU" b="1" dirty="0" err="1" smtClean="0"/>
              <a:t>виндец</a:t>
            </a:r>
            <a:r>
              <a:rPr lang="ru-RU" b="1" dirty="0" smtClean="0"/>
              <a:t>“ (отказ ОС </a:t>
            </a:r>
            <a:r>
              <a:rPr lang="ru-RU" b="1" dirty="0" err="1" smtClean="0"/>
              <a:t>Windows</a:t>
            </a:r>
            <a:r>
              <a:rPr lang="ru-RU" b="1" dirty="0" smtClean="0"/>
              <a:t> выполнять команды оператора), </a:t>
            </a:r>
          </a:p>
          <a:p>
            <a:r>
              <a:rPr lang="ru-RU" b="1" dirty="0" smtClean="0"/>
              <a:t>„</a:t>
            </a:r>
            <a:r>
              <a:rPr lang="ru-RU" b="1" dirty="0" err="1" smtClean="0"/>
              <a:t>поксерить</a:t>
            </a:r>
            <a:r>
              <a:rPr lang="ru-RU" b="1" dirty="0" smtClean="0"/>
              <a:t>“ (сделать копию на ксероксе)</a:t>
            </a:r>
            <a:endParaRPr lang="ru-RU" b="1" dirty="0"/>
          </a:p>
        </p:txBody>
      </p:sp>
      <p:pic>
        <p:nvPicPr>
          <p:cNvPr id="6" name="Рисунок 5" descr="http://img0.liveinternet.ru/images/attach/c/2/73/39/73039816_1301897891_tort_admin.gif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0"/>
            <a:ext cx="2071670" cy="2087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Вся лексика того или иного языка делится на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литературную  и  нелитературную.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литературной относятся:</a:t>
            </a:r>
          </a:p>
          <a:p>
            <a:pPr marL="514350" indent="-514350">
              <a:buAutoNum type="arabicParenR"/>
            </a:pPr>
            <a:r>
              <a:rPr lang="ru-RU" sz="4000" b="1" dirty="0" smtClean="0">
                <a:solidFill>
                  <a:srgbClr val="C00000"/>
                </a:solidFill>
              </a:rPr>
              <a:t>книжные слова</a:t>
            </a:r>
          </a:p>
          <a:p>
            <a:pPr marL="514350" indent="-514350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2) стандартные разговорные слова</a:t>
            </a:r>
          </a:p>
          <a:p>
            <a:pPr marL="514350" indent="-514350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3) нейтральные слова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5" name="popup_img" descr="http://images-partners.google.com/images?q=tbn:ANd9GcRGeHRr8XVUFp9dospnqtlep_fHVAoYnR61metJHaBgOJyiUzHFiAXbGWg:http://images03.olx.ru/ui/3/61/93/58655893_1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0"/>
            <a:ext cx="1785918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oft.mail.ru/Screens/news/2011/03/18/te_156403.jpg">
            <a:hlinkClick r:id="rId2" tgtFrame="_blank"/>
          </p:cNvPr>
          <p:cNvPicPr/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ЛЕКСИКА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1) Профессионализмы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2) Вульгаризмы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3) Жаргонизмы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4) Сленг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949</Words>
  <Application>Microsoft Office PowerPoint</Application>
  <PresentationFormat>Экран (4:3)</PresentationFormat>
  <Paragraphs>89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РЕЧЬ КОМПЬЮТЕРЩИКОВ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ЛЕКСИКА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Образование сленга.</vt:lpstr>
      <vt:lpstr>Презентация PowerPoint</vt:lpstr>
      <vt:lpstr>Способ синонимии</vt:lpstr>
      <vt:lpstr>Презентация PowerPoint</vt:lpstr>
      <vt:lpstr>Способ метонимии</vt:lpstr>
      <vt:lpstr>Способ омонимии</vt:lpstr>
      <vt:lpstr>Пути и способы обрзования сленга</vt:lpstr>
      <vt:lpstr>Способ «полукальки»</vt:lpstr>
      <vt:lpstr>Сведение словосочетания  к одному слову</vt:lpstr>
      <vt:lpstr>Перевод с ассоциацией (метафоры) </vt:lpstr>
      <vt:lpstr>О  компьютере  Pentium-200  говорят:  “Модная  тачка  с  двухсотым мотором”.</vt:lpstr>
      <vt:lpstr>Фонетическая мимикрия</vt:lpstr>
      <vt:lpstr>синонимичные ряды.</vt:lpstr>
      <vt:lpstr>Компьютерный “фольклор”.</vt:lpstr>
      <vt:lpstr>Функции сленга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Гимназия</cp:lastModifiedBy>
  <cp:revision>26</cp:revision>
  <dcterms:created xsi:type="dcterms:W3CDTF">2011-04-11T19:02:34Z</dcterms:created>
  <dcterms:modified xsi:type="dcterms:W3CDTF">2011-04-13T09:38:10Z</dcterms:modified>
</cp:coreProperties>
</file>