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57" r:id="rId5"/>
    <p:sldId id="261" r:id="rId6"/>
    <p:sldId id="258" r:id="rId7"/>
    <p:sldId id="266" r:id="rId8"/>
    <p:sldId id="262" r:id="rId9"/>
    <p:sldId id="267" r:id="rId10"/>
    <p:sldId id="263" r:id="rId11"/>
    <p:sldId id="268" r:id="rId12"/>
    <p:sldId id="270" r:id="rId13"/>
    <p:sldId id="279" r:id="rId14"/>
    <p:sldId id="271" r:id="rId15"/>
    <p:sldId id="280" r:id="rId16"/>
    <p:sldId id="272" r:id="rId17"/>
    <p:sldId id="281" r:id="rId18"/>
    <p:sldId id="273" r:id="rId19"/>
    <p:sldId id="282" r:id="rId20"/>
    <p:sldId id="265" r:id="rId21"/>
    <p:sldId id="288" r:id="rId22"/>
    <p:sldId id="264" r:id="rId23"/>
    <p:sldId id="269" r:id="rId24"/>
    <p:sldId id="274" r:id="rId25"/>
    <p:sldId id="283" r:id="rId26"/>
    <p:sldId id="275" r:id="rId27"/>
    <p:sldId id="284" r:id="rId28"/>
    <p:sldId id="28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>
      <p:cViewPr varScale="1">
        <p:scale>
          <a:sx n="105" d="100"/>
          <a:sy n="105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97211-FBD3-4ED3-9992-F11FB8C25AD1}" type="datetimeFigureOut">
              <a:rPr lang="ru-RU" smtClean="0"/>
              <a:pPr/>
              <a:t>11.11.2012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4BC3C-CD8B-4F05-947A-23BA58C440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4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Звери и </a:t>
            </a:r>
            <a:r>
              <a:rPr lang="ru-RU" dirty="0" smtClean="0"/>
              <a:t>птицы</a:t>
            </a:r>
            <a:br>
              <a:rPr lang="ru-RU" dirty="0" smtClean="0"/>
            </a:br>
            <a:r>
              <a:rPr lang="ru-RU" sz="2800" dirty="0" smtClean="0"/>
              <a:t>(словарные слова 1-2 класс)</a:t>
            </a:r>
            <a:endParaRPr lang="ru-RU" sz="2800" dirty="0"/>
          </a:p>
        </p:txBody>
      </p:sp>
      <p:pic>
        <p:nvPicPr>
          <p:cNvPr id="4" name="Рисунок 3" descr="21187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4572000" cy="3312368"/>
          </a:xfrm>
          <a:prstGeom prst="rect">
            <a:avLst/>
          </a:prstGeom>
        </p:spPr>
      </p:pic>
      <p:pic>
        <p:nvPicPr>
          <p:cNvPr id="5" name="Рисунок 4" descr="0_2059b_a4bae547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00808"/>
            <a:ext cx="3995936" cy="3298179"/>
          </a:xfrm>
          <a:prstGeom prst="rect">
            <a:avLst/>
          </a:prstGeom>
        </p:spPr>
      </p:pic>
      <p:sp>
        <p:nvSpPr>
          <p:cNvPr id="9" name="Управляющая кнопка: настраиваемая 8">
            <a:hlinkClick r:id="" action="ppaction://hlinkshowjump?jump=nextslide" highlightClick="1"/>
          </p:cNvPr>
          <p:cNvSpPr/>
          <p:nvPr/>
        </p:nvSpPr>
        <p:spPr>
          <a:xfrm>
            <a:off x="1331640" y="5373216"/>
            <a:ext cx="2808312" cy="1152128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Дикие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Управляющая кнопка: настраиваемая 10">
            <a:hlinkClick r:id="rId4" action="ppaction://hlinksldjump" highlightClick="1"/>
          </p:cNvPr>
          <p:cNvSpPr/>
          <p:nvPr/>
        </p:nvSpPr>
        <p:spPr>
          <a:xfrm>
            <a:off x="5508104" y="5373216"/>
            <a:ext cx="2952328" cy="1224136"/>
          </a:xfrm>
          <a:prstGeom prst="actionButtonBlank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Домашние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По реке плывет бревно.</a:t>
            </a:r>
            <a:br>
              <a:rPr lang="ru-RU" sz="2200" dirty="0" smtClean="0"/>
            </a:br>
            <a:r>
              <a:rPr lang="ru-RU" sz="2200" dirty="0" smtClean="0"/>
              <a:t>Ох и злющее оно!</a:t>
            </a:r>
            <a:br>
              <a:rPr lang="ru-RU" sz="2200" dirty="0" smtClean="0"/>
            </a:br>
            <a:r>
              <a:rPr lang="ru-RU" sz="2200" dirty="0" smtClean="0"/>
              <a:t>Тем, кто в речку угодил, Нос откусит …</a:t>
            </a:r>
            <a:r>
              <a:rPr lang="ru-RU" dirty="0" smtClean="0"/>
              <a:t/>
            </a:r>
            <a:br>
              <a:rPr lang="ru-RU" dirty="0" smtClean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k_6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924944"/>
            <a:ext cx="4144534" cy="313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132856"/>
            <a:ext cx="36182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кр_к_дил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979712" y="4653136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4725144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4725144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372200" y="4653136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>
              <a:snd r:embed="rId4" name="hammer.wav"/>
            </a:hlinkClick>
          </p:cNvPr>
          <p:cNvSpPr/>
          <p:nvPr/>
        </p:nvSpPr>
        <p:spPr>
          <a:xfrm>
            <a:off x="7956376" y="5805264"/>
            <a:ext cx="1008112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10035 -0.21505 0.20053 -0.42986 0.13924 -0.52709 C 0.07778 -0.62431 -0.22465 -0.72292 -0.36909 -0.58264 C -0.51371 -0.44236 -0.6677 0.16389 -0.72743 0.31412 " pathEditMode="relative" ptsTypes="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0.02824 L 0.09948 -0.37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1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12882 -0.3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-1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365 -0.08473 0.00729 -0.16945 0.02726 -0.18727 C 0.04722 -0.2051 0.09219 -0.10649 0.12014 -0.10649 C 0.14809 -0.10649 0.17188 -0.18658 0.19514 -0.18727 C 0.2184 -0.18797 0.23142 -0.10903 0.25955 -0.11111 C 0.28767 -0.1132 0.33611 -0.20232 0.36424 -0.2 C 0.39236 -0.19769 0.40434 -0.09468 0.42847 -0.09699 C 0.4526 -0.09931 0.48281 -0.21621 0.50955 -0.21436 C 0.53629 -0.2125 0.56667 -0.08797 0.58924 -0.08588 C 0.61181 -0.0838 0.62448 -0.20324 0.64514 -0.20162 C 0.6658 -0.2 0.69063 -0.07755 0.71302 -0.07616 C 0.73542 -0.07477 0.77014 -0.175 0.77969 -0.19375 " pathEditMode="relative" ptsTypes="aaaaaaaa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Маленький мальчишка в сером </a:t>
            </a:r>
            <a:r>
              <a:rPr lang="ru-RU" sz="2000" dirty="0" err="1" smtClean="0"/>
              <a:t>армячишке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По дворам шныряет, крохи подбирает,</a:t>
            </a:r>
            <a:br>
              <a:rPr lang="ru-RU" sz="2000" dirty="0" smtClean="0"/>
            </a:br>
            <a:r>
              <a:rPr lang="ru-RU" sz="2000" dirty="0" smtClean="0"/>
              <a:t>По ночам кочует - коноплю ворует.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  <p:pic>
        <p:nvPicPr>
          <p:cNvPr id="1026" name="Picture 2" descr="E:\разное\Димина папка\рисунки для презентации\tsparrow01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645024"/>
            <a:ext cx="3816424" cy="295232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2492896"/>
            <a:ext cx="32608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/>
              <a:t>в_р_бей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2195736" y="4509120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509120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2339752" y="1196752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1196752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6" name="hammer.wav"/>
            </a:hlinkClick>
          </p:cNvPr>
          <p:cNvSpPr/>
          <p:nvPr/>
        </p:nvSpPr>
        <p:spPr>
          <a:xfrm>
            <a:off x="7668344" y="5877272"/>
            <a:ext cx="792088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51852E-6 C 0.03681 -0.06967 0.07379 -0.13911 0.09514 -0.13333 C 0.1165 -0.12754 0.10938 0.03889 0.12847 0.03496 C 0.14757 0.03102 0.18837 -0.15949 0.20955 -0.15694 C 0.23073 -0.15439 0.23629 0.0507 0.2559 0.05093 C 0.27552 0.05116 0.30816 -0.1456 0.32743 -0.15555 C 0.3467 -0.1655 0.36424 -0.0331 0.37136 -0.00949 " pathEditMode="relative" ptsTypes="aaaa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C -0.01441 -0.07037 -0.02882 -0.14074 -0.05591 -0.14768 C -0.08299 -0.15463 -0.12986 -0.04097 -0.16302 -0.0412 C -0.19618 -0.04143 -0.22049 -0.14421 -0.25469 -0.14907 C -0.28889 -0.15393 -0.33768 -0.06458 -0.36789 -0.0699 C -0.39809 -0.07523 -0.41164 -0.1794 -0.43559 -0.18102 C -0.45955 -0.18264 -0.48802 -0.0743 -0.51181 -0.0794 C -0.53559 -0.08449 -0.54931 -0.20764 -0.57848 -0.21111 C -0.60764 -0.21458 -0.67014 -0.11898 -0.68681 -0.1 " pathEditMode="relative" ptsTypes="aaaaaaa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941 -0.2907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4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85 0.00324 L 0.08368 0.19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На шесте - веселый дом</a:t>
            </a:r>
            <a:br>
              <a:rPr lang="ru-RU" sz="1800" dirty="0" smtClean="0"/>
            </a:br>
            <a:r>
              <a:rPr lang="ru-RU" sz="1800" dirty="0" smtClean="0"/>
              <a:t>С круглым маленьким окном.</a:t>
            </a:r>
            <a:br>
              <a:rPr lang="ru-RU" sz="1800" dirty="0" smtClean="0"/>
            </a:br>
            <a:r>
              <a:rPr lang="ru-RU" sz="1800" dirty="0" smtClean="0"/>
              <a:t>Чтоб уснули дети,</a:t>
            </a:r>
            <a:br>
              <a:rPr lang="ru-RU" sz="1800" dirty="0" smtClean="0"/>
            </a:br>
            <a:r>
              <a:rPr lang="ru-RU" sz="1800" dirty="0" smtClean="0"/>
              <a:t>Дом качает ветер. На крыльце поет отец -</a:t>
            </a:r>
            <a:br>
              <a:rPr lang="ru-RU" sz="1800" dirty="0" smtClean="0"/>
            </a:br>
            <a:r>
              <a:rPr lang="ru-RU" sz="1800" dirty="0" smtClean="0"/>
              <a:t>Он и летчик, и певец.</a:t>
            </a:r>
            <a:br>
              <a:rPr lang="ru-RU" sz="1800" dirty="0" smtClean="0"/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skvorez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780928"/>
            <a:ext cx="3456384" cy="2880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844824"/>
            <a:ext cx="30861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скв_рец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483768" y="3789040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789040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4" name="hammer.wav"/>
            </a:hlinkClick>
          </p:cNvPr>
          <p:cNvSpPr/>
          <p:nvPr/>
        </p:nvSpPr>
        <p:spPr>
          <a:xfrm>
            <a:off x="7452320" y="5805264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0.14965 -0.2835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11111E-6 C 0.04792 -0.05416 0.09584 -0.10833 0.09757 -0.13819 C 0.09931 -0.16805 0.00348 -0.15439 0.01077 -0.17939 C 0.01806 -0.20439 0.14497 -0.253 0.14167 -0.28888 C 0.13837 -0.32476 -0.01562 -0.35787 -0.00955 -0.39513 C -0.00347 -0.4324 0.17327 -0.4831 0.17865 -0.51273 C 0.18403 -0.54236 0.01684 -0.54097 0.02257 -0.57291 C 0.0283 -0.60486 0.17934 -0.67106 0.21302 -0.70486 " pathEditMode="relative" ptsTypes="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400" dirty="0" smtClean="0"/>
              <a:t>Как трещотка</a:t>
            </a:r>
            <a:br>
              <a:rPr lang="ru-RU" sz="2400" dirty="0" smtClean="0"/>
            </a:br>
            <a:r>
              <a:rPr lang="ru-RU" sz="2400" dirty="0" smtClean="0"/>
              <a:t>Птица эта,</a:t>
            </a:r>
            <a:br>
              <a:rPr lang="ru-RU" sz="2400" dirty="0" smtClean="0"/>
            </a:br>
            <a:r>
              <a:rPr lang="ru-RU" sz="2400" dirty="0" smtClean="0"/>
              <a:t>Одного с берёзой </a:t>
            </a:r>
            <a:br>
              <a:rPr lang="ru-RU" sz="2400" dirty="0" smtClean="0"/>
            </a:br>
            <a:r>
              <a:rPr lang="ru-RU" sz="2400" dirty="0" smtClean="0"/>
              <a:t>Цвета. </a:t>
            </a:r>
            <a:br>
              <a:rPr lang="ru-RU" sz="2400" dirty="0" smtClean="0"/>
            </a:b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2564904"/>
            <a:ext cx="4248472" cy="32766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9832" y="1484784"/>
            <a:ext cx="26393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с_рока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3789040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789040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4" name="hammer.wav"/>
            </a:hlinkClick>
          </p:cNvPr>
          <p:cNvSpPr/>
          <p:nvPr/>
        </p:nvSpPr>
        <p:spPr>
          <a:xfrm>
            <a:off x="7524328" y="5805264"/>
            <a:ext cx="864096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C 0.01476 -0.09976 0.02952 -0.19953 0.05712 -0.20949 C 0.08472 -0.21944 0.13646 -0.05925 0.16545 -0.06041 C 0.19445 -0.06157 0.20556 -0.21226 0.2309 -0.21597 C 0.25625 -0.21967 0.29063 -0.07777 0.31788 -0.08263 C 0.34514 -0.0875 0.3684 -0.24444 0.3941 -0.24444 C 0.41979 -0.24444 0.44931 -0.0831 0.47257 -0.08263 C 0.49584 -0.08217 0.51146 -0.23611 0.53334 -0.2412 C 0.55521 -0.24629 0.58368 -0.10787 0.60347 -0.11273 C 0.62327 -0.11759 0.63611 -0.26018 0.65243 -0.2699 C 0.66875 -0.27963 0.69323 -0.18958 0.70122 -0.17152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23611 -0.33588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4536504" cy="2880320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fontAlgn="base">
              <a:spcAft>
                <a:spcPct val="0"/>
              </a:spcAft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Прибыл к нам из жарких стран </a:t>
            </a:r>
            <a:br>
              <a:rPr lang="ru-RU" sz="2200" dirty="0" smtClean="0"/>
            </a:br>
            <a:r>
              <a:rPr lang="ru-RU" sz="2200" dirty="0" smtClean="0"/>
              <a:t>Этот яркий великан. </a:t>
            </a:r>
            <a:br>
              <a:rPr lang="ru-RU" sz="2200" dirty="0" smtClean="0"/>
            </a:br>
            <a:r>
              <a:rPr lang="ru-RU" sz="2200" dirty="0" smtClean="0"/>
              <a:t>В перьях радуга сверкает. </a:t>
            </a:r>
            <a:br>
              <a:rPr lang="ru-RU" sz="2200" dirty="0" smtClean="0"/>
            </a:br>
            <a:r>
              <a:rPr lang="ru-RU" sz="2200" dirty="0" smtClean="0"/>
              <a:t>Ловко звукам подражает!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611560" y="960838"/>
            <a:ext cx="41044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x_78dc97b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780928"/>
            <a:ext cx="4392488" cy="32943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7824" y="1484784"/>
            <a:ext cx="302390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п_пугай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131840" y="3789040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3573016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9" name="Управляющая кнопка: далее 8">
            <a:hlinkClick r:id="rId4" action="ppaction://hlinksldjump" highlightClick="1">
              <a:snd r:embed="rId5" name="hammer.wav"/>
            </a:hlinkClick>
          </p:cNvPr>
          <p:cNvSpPr/>
          <p:nvPr/>
        </p:nvSpPr>
        <p:spPr>
          <a:xfrm>
            <a:off x="7380312" y="5661248"/>
            <a:ext cx="100811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8.14815E-6 C -0.09323 0.01135 -0.18646 0.02269 -0.22986 -0.01111 C -0.27326 -0.0449 -0.26198 -0.11296 -0.26076 -0.20324 C -0.25955 -0.29351 -0.24948 -0.51111 -0.22274 -0.55254 C -0.19601 -0.59398 -0.13715 -0.44791 -0.1 -0.45254 C -0.06285 -0.45717 -0.03316 -0.58055 -4.16667E-6 -0.58101 C 0.03316 -0.58148 0.06684 -0.45393 0.09879 -0.45555 C 0.13073 -0.45717 0.16267 -0.58703 0.19149 -0.5905 C 0.22066 -0.59398 0.2401 -0.47314 0.27257 -0.47615 C 0.30486 -0.47916 0.35174 -0.61226 0.38559 -0.6081 C 0.41945 -0.60393 0.44688 -0.46041 0.47622 -0.45092 C 0.50556 -0.44143 0.53854 -0.50393 0.56181 -0.55092 C 0.58507 -0.59791 0.60017 -0.66574 0.61528 -0.73333 " pathEditMode="relative" ptsTypes="aa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59259E-6 L -0.25191 -0.3044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332656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Роет </a:t>
            </a:r>
            <a:r>
              <a:rPr lang="ru-RU" sz="2000" dirty="0"/>
              <a:t>норы он умело</a:t>
            </a:r>
            <a:br>
              <a:rPr lang="ru-RU" sz="2000" dirty="0"/>
            </a:br>
            <a:r>
              <a:rPr lang="ru-RU" sz="2000" dirty="0"/>
              <a:t>Знает, любит это дело.</a:t>
            </a:r>
            <a:br>
              <a:rPr lang="ru-RU" sz="2000" dirty="0"/>
            </a:br>
            <a:r>
              <a:rPr lang="ru-RU" sz="2000" dirty="0"/>
              <a:t>Потому кроту и друг,</a:t>
            </a:r>
            <a:br>
              <a:rPr lang="ru-RU" sz="2000" dirty="0"/>
            </a:br>
            <a:r>
              <a:rPr lang="ru-RU" sz="2000" dirty="0"/>
              <a:t>А зовут его …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E:\разное\Димина папка\рисунки для презентации\barsuchij_j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4"/>
            <a:ext cx="4680520" cy="304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 У меня отличный слух,</a:t>
            </a:r>
            <a:br>
              <a:rPr lang="ru-RU" sz="2200" dirty="0" smtClean="0"/>
            </a:br>
            <a:r>
              <a:rPr lang="ru-RU" sz="2200" dirty="0" smtClean="0"/>
              <a:t>Умный взгляд и тонкий нюх.</a:t>
            </a:r>
            <a:br>
              <a:rPr lang="ru-RU" sz="2200" dirty="0" smtClean="0"/>
            </a:br>
            <a:r>
              <a:rPr lang="ru-RU" sz="2200" dirty="0" smtClean="0"/>
              <a:t>Сразу лезу с кошкой в драку,</a:t>
            </a:r>
            <a:br>
              <a:rPr lang="ru-RU" sz="2200" dirty="0" smtClean="0"/>
            </a:br>
            <a:r>
              <a:rPr lang="ru-RU" sz="2200" dirty="0" smtClean="0"/>
              <a:t>Потому что я ...</a:t>
            </a:r>
            <a:br>
              <a:rPr lang="ru-RU" sz="2200" dirty="0" smtClean="0"/>
            </a:b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00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708920"/>
            <a:ext cx="4608512" cy="352839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132856"/>
            <a:ext cx="26056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с_бака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267744" y="3861048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436096" y="3861048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4" name="hammer.wav"/>
            </a:hlinkClick>
          </p:cNvPr>
          <p:cNvSpPr/>
          <p:nvPr/>
        </p:nvSpPr>
        <p:spPr>
          <a:xfrm>
            <a:off x="7236296" y="6021288"/>
            <a:ext cx="648072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569 -0.0831 0.05156 -0.1662 0.075 -0.16828 C 0.09843 -0.17037 0.1177 -0.01018 0.14045 -0.01273 C 0.16319 -0.01527 0.18993 -0.18564 0.2118 -0.18402 C 0.23368 -0.1824 0.25173 -0.0074 0.27135 -0.003 C 0.29097 0.00139 0.31197 -0.14791 0.32968 -0.15717 C 0.34739 -0.16643 0.3618 -0.06527 0.37743 -0.05856 C 0.39305 -0.05185 0.42951 -0.10138 0.42378 -0.11736 " pathEditMode="relative" ptsTypes="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11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3386 -0.2520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9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У неё рога, копыта,</a:t>
            </a:r>
            <a:br>
              <a:rPr lang="ru-RU" sz="2200" dirty="0" smtClean="0"/>
            </a:br>
            <a:r>
              <a:rPr lang="ru-RU" sz="2200" dirty="0" smtClean="0"/>
              <a:t>И на всех глядит сердито,</a:t>
            </a:r>
            <a:br>
              <a:rPr lang="ru-RU" sz="2200" dirty="0" smtClean="0"/>
            </a:br>
            <a:r>
              <a:rPr lang="ru-RU" sz="2200" dirty="0" smtClean="0"/>
              <a:t>Но добрей она щенка,</a:t>
            </a:r>
            <a:br>
              <a:rPr lang="ru-RU" sz="2200" dirty="0" smtClean="0"/>
            </a:br>
            <a:r>
              <a:rPr lang="ru-RU" sz="2200" dirty="0" smtClean="0"/>
              <a:t>И нальёт нам молока.</a:t>
            </a:r>
            <a:r>
              <a:rPr lang="ru-RU" dirty="0" smtClean="0"/>
              <a:t/>
            </a:r>
            <a:br>
              <a:rPr lang="ru-RU" dirty="0" smtClean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cd66a7a18d37d7e5dd969c249e9a1ec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348880"/>
            <a:ext cx="3721596" cy="3294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2636912"/>
            <a:ext cx="26997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к_рова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3203848" y="5157192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5229200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4" name="hammer.wav"/>
            </a:hlinkClick>
          </p:cNvPr>
          <p:cNvSpPr/>
          <p:nvPr/>
        </p:nvSpPr>
        <p:spPr>
          <a:xfrm>
            <a:off x="8028384" y="5877272"/>
            <a:ext cx="1008112" cy="7920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0718 L 0.03646 -0.36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" y="-1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55556E-6 C 0.1217 -0.19723 0.2434 -0.39422 0.1941 -0.50626 C 0.14479 -0.61829 -0.13802 -0.72501 -0.29635 -0.67292 C -0.45486 -0.62084 -0.67986 -0.27292 -0.75712 -0.19353 " pathEditMode="relative" ptsTypes="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 smtClean="0"/>
              <a:t>Съем червя, попью водицы, </a:t>
            </a:r>
            <a:br>
              <a:rPr lang="ru-RU" sz="2000" dirty="0" smtClean="0"/>
            </a:br>
            <a:r>
              <a:rPr lang="ru-RU" sz="2000" dirty="0" smtClean="0"/>
              <a:t>Хлебных крошек поищу, </a:t>
            </a:r>
            <a:br>
              <a:rPr lang="ru-RU" sz="2000" dirty="0" smtClean="0"/>
            </a:br>
            <a:r>
              <a:rPr lang="ru-RU" sz="2000" dirty="0" smtClean="0"/>
              <a:t>А потом снесу яичко, </a:t>
            </a:r>
            <a:br>
              <a:rPr lang="ru-RU" sz="2000" dirty="0" smtClean="0"/>
            </a:br>
            <a:r>
              <a:rPr lang="ru-RU" sz="2000" dirty="0" smtClean="0"/>
              <a:t>Ребятишек угощу.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2010-11-25_19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2132856"/>
            <a:ext cx="3528392" cy="38030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268760"/>
            <a:ext cx="2690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кур_ца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3284984"/>
            <a:ext cx="641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и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3284984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4" name="hammer.wav"/>
            </a:hlinkClick>
          </p:cNvPr>
          <p:cNvSpPr/>
          <p:nvPr/>
        </p:nvSpPr>
        <p:spPr>
          <a:xfrm>
            <a:off x="6876256" y="5733256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0347 L 0.20903 -0.2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556E-6 C 0.09028 -0.01272 0.18056 -0.02546 0.21788 -0.09675 C 0.25521 -0.16805 0.24358 -0.3824 0.22379 -0.42847 C 0.204 -0.47453 0.1342 -0.3574 0.09879 -0.37291 C 0.06337 -0.38842 0.04514 -0.52083 0.01077 -0.52222 C -0.02361 -0.5236 -0.06962 -0.37893 -0.10712 -0.38078 C -0.14462 -0.38263 -0.17864 -0.53657 -0.21423 -0.53333 C -0.24982 -0.53009 -0.28455 -0.35995 -0.32031 -0.3618 C -0.35607 -0.36365 -0.38993 -0.55208 -0.42864 -0.54444 C -0.46736 -0.5368 -0.51823 -0.29837 -0.55243 -0.31573 C -0.58663 -0.3331 -0.61996 -0.59444 -0.63333 -0.64907 " pathEditMode="relative" ptsTypes="aaaaaa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95536" y="332656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200" dirty="0" smtClean="0"/>
              <a:t/>
            </a:r>
            <a:br>
              <a:rPr lang="ru-RU" sz="2200" dirty="0" smtClean="0"/>
            </a:b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5656" y="908720"/>
            <a:ext cx="20610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Жёлтая птичка</a:t>
            </a:r>
          </a:p>
          <a:p>
            <a:r>
              <a:rPr lang="ru-RU" dirty="0" smtClean="0"/>
              <a:t>Похожа на синичку</a:t>
            </a:r>
          </a:p>
          <a:p>
            <a:r>
              <a:rPr lang="ru-RU" dirty="0" smtClean="0"/>
              <a:t>В клетке живет</a:t>
            </a:r>
          </a:p>
          <a:p>
            <a:r>
              <a:rPr lang="ru-RU" dirty="0" smtClean="0"/>
              <a:t>Песенки поёт</a:t>
            </a:r>
            <a:endParaRPr lang="ru-RU" dirty="0"/>
          </a:p>
        </p:txBody>
      </p:sp>
      <p:pic>
        <p:nvPicPr>
          <p:cNvPr id="5" name="Рисунок 4" descr="Can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2060848"/>
            <a:ext cx="2558437" cy="29295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1268760"/>
            <a:ext cx="39810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к_н_рейка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763688" y="3068960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3284984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2996952"/>
            <a:ext cx="63030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156176" y="3284984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10" name="Управляющая кнопка: далее 9">
            <a:hlinkClick r:id="" action="ppaction://hlinkshowjump?jump=nextslide" highlightClick="1">
              <a:snd r:embed="rId4" name="hammer.wav"/>
            </a:hlinkClick>
          </p:cNvPr>
          <p:cNvSpPr/>
          <p:nvPr/>
        </p:nvSpPr>
        <p:spPr>
          <a:xfrm>
            <a:off x="7812360" y="5949280"/>
            <a:ext cx="1008112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C -0.08368 -0.15393 -0.16736 -0.30787 -0.16302 -0.38402 C -0.15868 -0.46018 -0.01875 -0.46134 0.02622 -0.45717 C 0.07101 -0.453 0.07986 -0.34814 0.10712 -0.35879 C 0.13438 -0.36944 0.15885 -0.52407 0.18924 -0.5206 C 0.21962 -0.51736 0.25469 -0.33888 0.28924 -0.33819 C 0.32378 -0.3375 0.36111 -0.51828 0.39618 -0.51597 C 0.4316 -0.51365 0.47361 -0.32569 0.50122 -0.32384 C 0.52882 -0.32199 0.53247 -0.5118 0.56198 -0.50486 C 0.59149 -0.49814 0.64618 -0.26666 0.67865 -0.28402 C 0.71111 -0.30138 0.7441 -0.55509 0.75712 -0.60949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11111E-6 L -0.0158 -0.29421 " pathEditMode="relative" ptsTypes="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3.46945E-18 C 0.04288 -0.06921 0.08593 -0.13819 0.13333 -0.1493 C 0.18073 -0.16041 0.25486 -0.12777 0.28454 -0.06666 C 0.31423 -0.00555 0.33559 0.13357 0.31198 0.21737 C 0.28836 0.30116 0.19201 0.44028 0.14288 0.43635 C 0.09357 0.43241 0.0526 0.19514 0.01649 0.19352 C -0.01927 0.1919 -0.0375 0.42871 -0.07257 0.42686 C -0.10764 0.425 -0.16042 0.18426 -0.19393 0.18241 C -0.22761 0.18056 -0.24184 0.42037 -0.27379 0.41574 C -0.30573 0.41112 -0.34549 0.15371 -0.38559 0.15394 C -0.4257 0.15417 -0.49236 0.35371 -0.51424 0.41737 C -0.53611 0.48102 -0.51493 0.5257 -0.51667 0.53635 " pathEditMode="relative" ptsTypes="aaaaaaaaaa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2599 -0.294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924944"/>
            <a:ext cx="5616624" cy="1143000"/>
          </a:xfrm>
        </p:spPr>
        <p:txBody>
          <a:bodyPr>
            <a:noAutofit/>
          </a:bodyPr>
          <a:lstStyle/>
          <a:p>
            <a:r>
              <a:rPr lang="ru-RU" sz="8800" dirty="0" smtClean="0">
                <a:solidFill>
                  <a:schemeClr val="bg1"/>
                </a:solidFill>
              </a:rPr>
              <a:t>Хороших оценок</a:t>
            </a:r>
            <a:endParaRPr lang="ru-RU" sz="8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2060848"/>
            <a:ext cx="28083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err="1" smtClean="0"/>
              <a:t>б_рсук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051720" y="4005064"/>
            <a:ext cx="7200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а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3933056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/>
              <a:t>о</a:t>
            </a:r>
            <a:endParaRPr lang="ru-RU" sz="6600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>
              <a:snd r:embed="rId4" name="hammer.wav"/>
            </a:hlinkClick>
          </p:cNvPr>
          <p:cNvSpPr/>
          <p:nvPr/>
        </p:nvSpPr>
        <p:spPr>
          <a:xfrm>
            <a:off x="8172400" y="6165304"/>
            <a:ext cx="792088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875 -0.14236 0.03768 -0.28449 0.07969 -0.34931 C 0.1217 -0.41412 0.20122 -0.41829 0.25243 -0.38889 C 0.30365 -0.35949 0.34809 -0.23704 0.38681 -0.17292 C 0.42552 -0.1088 0.47465 -0.06875 0.48455 -0.0048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81481E-6 L 0.14184 -0.2803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1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Догадайтесь по приметам:</a:t>
            </a:r>
            <a:br>
              <a:rPr lang="ru-RU" sz="2000" dirty="0" smtClean="0"/>
            </a:br>
            <a:r>
              <a:rPr lang="ru-RU" sz="2000" dirty="0" smtClean="0"/>
              <a:t>Зимой – белый, серый – летом.</a:t>
            </a:r>
            <a:br>
              <a:rPr lang="ru-RU" sz="2000" dirty="0" smtClean="0"/>
            </a:br>
            <a:r>
              <a:rPr lang="ru-RU" sz="2000" dirty="0" smtClean="0"/>
              <a:t>По лесочку </a:t>
            </a:r>
            <a:r>
              <a:rPr lang="ru-RU" sz="2000" dirty="0" err="1" smtClean="0"/>
              <a:t>прыг-прыг-скок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Убежать от волка смог.</a:t>
            </a:r>
            <a:r>
              <a:rPr lang="ru-RU" dirty="0" smtClean="0"/>
              <a:t/>
            </a:r>
            <a:br>
              <a:rPr lang="ru-RU" dirty="0" smtClean="0"/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_1_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8750" y="2708920"/>
            <a:ext cx="4104600" cy="3201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1988840"/>
            <a:ext cx="18277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за_ц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2699792" y="4293096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4365104"/>
            <a:ext cx="641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и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6660232" y="4293096"/>
            <a:ext cx="5854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я</a:t>
            </a:r>
            <a:endParaRPr lang="ru-RU" sz="6600" dirty="0"/>
          </a:p>
        </p:txBody>
      </p:sp>
      <p:sp>
        <p:nvSpPr>
          <p:cNvPr id="8" name="Управляющая кнопка: далее 7">
            <a:hlinkClick r:id="" action="ppaction://hlinkshowjump?jump=nextslide" highlightClick="1">
              <a:snd r:embed="rId4" name="hammer.wav"/>
            </a:hlinkClick>
          </p:cNvPr>
          <p:cNvSpPr/>
          <p:nvPr/>
        </p:nvSpPr>
        <p:spPr>
          <a:xfrm>
            <a:off x="7740352" y="6093296"/>
            <a:ext cx="720080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C -0.00764 -0.02801 -0.01615 -0.0544 -0.02622 -0.08079 C -0.03108 -0.09375 -0.03472 -0.10787 -0.04045 -0.1206 C -0.05712 -0.15648 -0.07604 -0.18912 -0.0941 -0.22384 C -0.1007 -0.23634 -0.10556 -0.25023 -0.11181 -0.26319 C -0.12222 -0.28495 -0.13438 -0.30648 -0.14636 -0.32685 C -0.14827 -0.33704 -0.1533 -0.34444 -0.15712 -0.35393 C -0.16024 -0.36157 -0.16406 -0.37083 -0.16667 -0.37917 C -0.16754 -0.38217 -0.16771 -0.38611 -0.1691 -0.38889 C -0.17483 -0.40139 -0.18143 -0.41389 -0.18802 -0.42523 C -0.19288 -0.4338 -0.20018 -0.4463 -0.20712 -0.45231 C -0.20955 -0.46157 -0.21667 -0.46829 -0.22136 -0.47592 C -0.22813 -0.4868 -0.23316 -0.49792 -0.24167 -0.50648 C -0.24479 -0.51435 -0.24809 -0.51991 -0.25347 -0.52523 C -0.25625 -0.53287 -0.26146 -0.53958 -0.26667 -0.54421 C -0.26788 -0.5463 -0.26858 -0.54907 -0.27014 -0.55069 C -0.27118 -0.55185 -0.27292 -0.55092 -0.27379 -0.55208 C -0.27674 -0.55602 -0.27761 -0.56505 -0.27847 -0.56967 C -0.27813 -0.5787 -0.27795 -0.5875 -0.27743 -0.59676 C -0.27691 -0.60486 -0.27448 -0.61157 -0.27257 -0.61875 C -0.2658 -0.64514 -0.25608 -0.66991 -0.24514 -0.69375 C -0.23889 -0.70717 -0.23351 -0.71875 -0.22622 -0.73148 C -0.22465 -0.73426 -0.22292 -0.7368 -0.22136 -0.73958 C -0.22014 -0.74167 -0.21788 -0.74583 -0.21788 -0.74583 C -0.21649 -0.75139 -0.21094 -0.75856 -0.20712 -0.7618 C -0.20243 -0.77384 -0.19497 -0.7838 -0.18924 -0.79514 C -0.1875 -0.79861 -0.1842 -0.79977 -0.18212 -0.80301 C -0.18125 -0.8044 -0.17969 -0.80764 -0.17969 -0.80764 " pathEditMode="relative" ptsTypes="fffffffffffffffffffffffffff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5185E-6 C 0.11927 -0.11134 0.23872 -0.22245 0.25712 -0.33009 C 0.27552 -0.43773 0.25538 -0.63125 0.11076 -0.64606 C -0.03385 -0.66088 -0.49097 -0.48125 -0.61076 -0.41898 C -0.73056 -0.35671 -0.59184 -0.32291 -0.60833 -0.27291 " pathEditMode="relative" ptsTypes="aaaaA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1.11111E-6 L -0.24409 -0.33611 " pathEditMode="relative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1" y="274638"/>
            <a:ext cx="4114800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ru-RU" sz="2000" dirty="0" smtClean="0"/>
              <a:t>В бурой шубе меховой</a:t>
            </a:r>
            <a:br>
              <a:rPr lang="ru-RU" sz="2000" dirty="0" smtClean="0"/>
            </a:br>
            <a:r>
              <a:rPr lang="ru-RU" sz="2000" dirty="0" smtClean="0"/>
              <a:t>Пчёлок рой над головой.</a:t>
            </a:r>
            <a:br>
              <a:rPr lang="ru-RU" sz="2000" dirty="0" smtClean="0"/>
            </a:br>
            <a:r>
              <a:rPr lang="ru-RU" sz="2000" dirty="0" smtClean="0"/>
              <a:t>Лапой в улей да в роток -</a:t>
            </a:r>
            <a:br>
              <a:rPr lang="ru-RU" sz="2000" dirty="0" smtClean="0"/>
            </a:br>
            <a:r>
              <a:rPr lang="ru-RU" sz="2000" dirty="0" smtClean="0"/>
              <a:t>Любит лакомка медок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201109151500_1827222_640px.jpg"/>
          <p:cNvPicPr>
            <a:picLocks noChangeAspect="1"/>
          </p:cNvPicPr>
          <p:nvPr/>
        </p:nvPicPr>
        <p:blipFill>
          <a:blip r:embed="rId2" cstate="print"/>
          <a:srcRect r="-606" b="10045"/>
          <a:stretch>
            <a:fillRect/>
          </a:stretch>
        </p:blipFill>
        <p:spPr>
          <a:xfrm>
            <a:off x="4067944" y="2348880"/>
            <a:ext cx="4176464" cy="3168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5816" y="2348880"/>
            <a:ext cx="32976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м_две_ь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19672" y="4005064"/>
            <a:ext cx="641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и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4077072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4005064"/>
            <a:ext cx="5116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т</a:t>
            </a:r>
            <a:endParaRPr lang="ru-RU" sz="66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005064"/>
            <a:ext cx="614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 smtClean="0"/>
              <a:t>д</a:t>
            </a:r>
            <a:endParaRPr lang="ru-RU" sz="6000" dirty="0"/>
          </a:p>
        </p:txBody>
      </p:sp>
      <p:sp>
        <p:nvSpPr>
          <p:cNvPr id="12" name="Управляющая кнопка: далее 11">
            <a:hlinkClick r:id="" action="ppaction://hlinkshowjump?jump=nextslide" highlightClick="1">
              <a:snd r:embed="rId6" name="hammer.wav"/>
            </a:hlinkClick>
          </p:cNvPr>
          <p:cNvSpPr/>
          <p:nvPr/>
        </p:nvSpPr>
        <p:spPr>
          <a:xfrm>
            <a:off x="7668344" y="6021288"/>
            <a:ext cx="792088" cy="5760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8.14815E-6 C -0.02864 -0.1456 -0.05729 -0.2912 -0.02014 -0.37777 C 0.01702 -0.46435 0.11806 -0.49953 0.22257 -0.51897 C 0.32708 -0.53842 0.52031 -0.5493 0.60712 -0.49513 C 0.69393 -0.44097 0.71684 -0.33865 0.7441 -0.19351 C 0.77118 -0.04837 0.76354 0.28496 0.77014 0.3764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5.55556E-6 C 0.01146 0.06344 0.02326 0.12709 0.07951 0.14769 C 0.13611 0.1683 0.29184 0.18867 0.33802 0.12385 C 0.38385 0.05904 0.3842 -0.13518 0.3559 -0.24119 C 0.3276 -0.34721 0.28594 -0.46133 0.16788 -0.51272 C 0.04948 -0.56411 -0.22309 -0.53541 -0.35365 -0.54906 C -0.48437 -0.56272 -0.58576 -0.59536 -0.61545 -0.59513 " pathEditMode="relative" ptsTypes="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-0.00741 L 0.02986 -0.248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85185E-6 L -0.12014 -0.2421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-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4329113" cy="2511425"/>
          </a:xfrm>
          <a:prstGeom prst="cloudCallout">
            <a:avLst>
              <a:gd name="adj1" fmla="val -18423"/>
              <a:gd name="adj2" fmla="val 1892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2000" dirty="0" smtClean="0"/>
              <a:t>Узнать его нам просто,</a:t>
            </a:r>
            <a:br>
              <a:rPr lang="ru-RU" sz="2000" dirty="0" smtClean="0"/>
            </a:br>
            <a:r>
              <a:rPr lang="ru-RU" sz="2000" dirty="0" smtClean="0"/>
              <a:t>Узнать его легко:</a:t>
            </a:r>
            <a:br>
              <a:rPr lang="ru-RU" sz="2000" dirty="0" smtClean="0"/>
            </a:br>
            <a:r>
              <a:rPr lang="ru-RU" sz="2000" dirty="0" smtClean="0"/>
              <a:t>Высокого он роста</a:t>
            </a:r>
            <a:br>
              <a:rPr lang="ru-RU" sz="2000" dirty="0" smtClean="0"/>
            </a:br>
            <a:r>
              <a:rPr lang="ru-RU" sz="2000" dirty="0" smtClean="0"/>
              <a:t>И видит далеко.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61432681_Giraffa_camelopardalis_angolens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492896"/>
            <a:ext cx="2808312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31840" y="1988840"/>
            <a:ext cx="246093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ж_ра_</a:t>
            </a:r>
            <a:endParaRPr lang="ru-RU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3717032"/>
            <a:ext cx="64152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и</a:t>
            </a:r>
            <a:endParaRPr lang="ru-RU" sz="6600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3645024"/>
            <a:ext cx="606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е</a:t>
            </a:r>
            <a:endParaRPr lang="ru-RU" sz="66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3645024"/>
            <a:ext cx="7120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ф</a:t>
            </a:r>
            <a:endParaRPr lang="ru-RU" sz="6600" dirty="0"/>
          </a:p>
        </p:txBody>
      </p:sp>
      <p:sp>
        <p:nvSpPr>
          <p:cNvPr id="8" name="TextBox 7"/>
          <p:cNvSpPr txBox="1"/>
          <p:nvPr/>
        </p:nvSpPr>
        <p:spPr>
          <a:xfrm>
            <a:off x="6588224" y="3645024"/>
            <a:ext cx="5902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/>
              <a:t>в</a:t>
            </a:r>
            <a:endParaRPr lang="ru-RU" sz="6600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>
              <a:snd r:embed="rId6" name="hammer.wav"/>
            </a:hlinkClick>
          </p:cNvPr>
          <p:cNvSpPr/>
          <p:nvPr/>
        </p:nvSpPr>
        <p:spPr>
          <a:xfrm>
            <a:off x="7164288" y="5949280"/>
            <a:ext cx="720080" cy="43204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3.7037E-6 C -0.09409 -0.03102 -0.18819 -0.06203 -0.22725 -0.12847 C -0.26631 -0.19491 -0.29044 -0.33588 -0.23437 -0.39838 C -0.17829 -0.46088 -0.00919 -0.4956 0.10956 -0.50324 C 0.22831 -0.51088 0.38612 -0.4956 0.47865 -0.44444 C 0.57101 -0.39328 0.62449 -0.23773 0.66424 -0.19676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07407E-6 C 0.06302 -0.07361 0.12621 -0.14722 0.11059 -0.21597 C 0.09496 -0.28472 0.00503 -0.3787 -0.0941 -0.41273 C -0.19323 -0.44676 -0.37882 -0.43356 -0.48455 -0.4206 C -0.59028 -0.40764 -0.70105 -0.43102 -0.72865 -0.33495 C -0.75625 -0.23889 -0.78525 0.02894 -0.65 0.15556 C -0.51476 0.28218 -0.03907 0.38056 0.08333 0.42547 " pathEditMode="relative" ptsTypes="aaaaa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22049 -0.25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-1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0.02361 -0.24144 " pathEditMode="relative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85</Words>
  <Application>Microsoft Office PowerPoint</Application>
  <PresentationFormat>Экран (4:3)</PresentationFormat>
  <Paragraphs>73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Звери и птицы (словарные слова 1-2 класс)</vt:lpstr>
      <vt:lpstr>  Роет норы он умело Знает, любит это дело. Потому кроту и друг, А зовут его …  </vt:lpstr>
      <vt:lpstr>Слайд 3</vt:lpstr>
      <vt:lpstr>  Догадайтесь по приметам: Зимой – белый, серый – летом. По лесочку прыг-прыг-скок Убежать от волка смог. </vt:lpstr>
      <vt:lpstr>Слайд 5</vt:lpstr>
      <vt:lpstr>В бурой шубе меховой Пчёлок рой над головой. Лапой в улей да в роток - Любит лакомка медок</vt:lpstr>
      <vt:lpstr>Слайд 7</vt:lpstr>
      <vt:lpstr>Узнать его нам просто, Узнать его легко: Высокого он роста И видит далеко.</vt:lpstr>
      <vt:lpstr>Слайд 9</vt:lpstr>
      <vt:lpstr>  По реке плывет бревно. Ох и злющее оно! Тем, кто в речку угодил, Нос откусит … </vt:lpstr>
      <vt:lpstr>Слайд 11</vt:lpstr>
      <vt:lpstr>    Маленький мальчишка в сером армячишке По дворам шныряет, крохи подбирает, По ночам кочует - коноплю ворует.   </vt:lpstr>
      <vt:lpstr>Слайд 13</vt:lpstr>
      <vt:lpstr> На шесте - веселый дом С круглым маленьким окном. Чтоб уснули дети, Дом качает ветер. На крыльце поет отец - Он и летчик, и певец. </vt:lpstr>
      <vt:lpstr>Слайд 15</vt:lpstr>
      <vt:lpstr>Как трещотка Птица эта, Одного с берёзой  Цвета.  </vt:lpstr>
      <vt:lpstr>Слайд 17</vt:lpstr>
      <vt:lpstr>  Прибыл к нам из жарких стран  Этот яркий великан.  В перьях радуга сверкает.  Ловко звукам подражает!   </vt:lpstr>
      <vt:lpstr>Слайд 19</vt:lpstr>
      <vt:lpstr>  У меня отличный слух, Умный взгляд и тонкий нюх. Сразу лезу с кошкой в драку, Потому что я ... </vt:lpstr>
      <vt:lpstr>Слайд 21</vt:lpstr>
      <vt:lpstr>  У неё рога, копыта, И на всех глядит сердито, Но добрей она щенка, И нальёт нам молока. </vt:lpstr>
      <vt:lpstr>Слайд 23</vt:lpstr>
      <vt:lpstr>Съем червя, попью водицы,  Хлебных крошек поищу,  А потом снесу яичко,  Ребятишек угощу. </vt:lpstr>
      <vt:lpstr>Слайд 25</vt:lpstr>
      <vt:lpstr> </vt:lpstr>
      <vt:lpstr>Слайд 27</vt:lpstr>
      <vt:lpstr>Хороших оценок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и птицы</dc:title>
  <dc:creator>Admin</dc:creator>
  <cp:lastModifiedBy>Admin</cp:lastModifiedBy>
  <cp:revision>40</cp:revision>
  <dcterms:created xsi:type="dcterms:W3CDTF">2012-11-10T12:22:39Z</dcterms:created>
  <dcterms:modified xsi:type="dcterms:W3CDTF">2012-11-11T16:57:15Z</dcterms:modified>
</cp:coreProperties>
</file>