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6F9464-05E9-47CD-B93A-D132AECF9143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52FADA-70E5-4934-BD19-E80B01D0E7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Русь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429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latin typeface="Gabriola" pitchFamily="82" charset="0"/>
              </a:rPr>
              <a:t>Даже горстка зёрен хранит </a:t>
            </a:r>
            <a:r>
              <a:rPr lang="en-US" sz="4400" b="1" i="1" dirty="0" smtClean="0">
                <a:solidFill>
                  <a:schemeClr val="bg1"/>
                </a:solidFill>
                <a:latin typeface="Gabriola" pitchFamily="82" charset="0"/>
              </a:rPr>
              <a:t>              </a:t>
            </a:r>
          </a:p>
          <a:p>
            <a:r>
              <a:rPr lang="en-US" sz="4400" b="1" i="1" dirty="0" smtClean="0">
                <a:solidFill>
                  <a:schemeClr val="bg1"/>
                </a:solidFill>
                <a:latin typeface="Gabriola" pitchFamily="82" charset="0"/>
              </a:rPr>
              <a:t>                                                  </a:t>
            </a:r>
            <a:r>
              <a:rPr lang="ru-RU" sz="4400" b="1" i="1" dirty="0" smtClean="0">
                <a:solidFill>
                  <a:schemeClr val="bg1"/>
                </a:solidFill>
                <a:latin typeface="Gabriola" pitchFamily="82" charset="0"/>
              </a:rPr>
              <a:t>свою историю.</a:t>
            </a:r>
            <a:endParaRPr lang="ru-RU" sz="4400" b="1" i="1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62880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www.godsbay.ru/slavs/index.html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25649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www.mifinarodov.com</a:t>
            </a:r>
            <a:r>
              <a:rPr lang="en-US" dirty="0"/>
              <a:t>/.../slavyanskaya-mifologiya.html -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306896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www.archan85.mylivepage.ru/image/1821/14686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9813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www.ru.wikipedia.org</a:t>
            </a:r>
            <a:r>
              <a:rPr lang="en-US" dirty="0">
                <a:solidFill>
                  <a:prstClr val="black"/>
                </a:solidFill>
              </a:rPr>
              <a:t>/.../</a:t>
            </a:r>
            <a:r>
              <a:rPr lang="ru-RU" dirty="0" err="1" smtClean="0">
                <a:solidFill>
                  <a:prstClr val="black"/>
                </a:solidFill>
              </a:rPr>
              <a:t>Категория:Славянская_мифология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52080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Презентацию </a:t>
            </a:r>
            <a:r>
              <a:rPr lang="ru-RU" dirty="0" smtClean="0"/>
              <a:t>подготовила учитель начальных классов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smtClean="0"/>
              <a:t>МОУ </a:t>
            </a:r>
            <a:r>
              <a:rPr lang="ru-RU" dirty="0" smtClean="0"/>
              <a:t>«СОШ № 34 с УИП» </a:t>
            </a:r>
            <a:r>
              <a:rPr lang="ru-RU" dirty="0" err="1" smtClean="0"/>
              <a:t>г.Саратова</a:t>
            </a:r>
            <a:r>
              <a:rPr lang="ru-RU" dirty="0" smtClean="0"/>
              <a:t>   Ежова Наталья </a:t>
            </a:r>
            <a:r>
              <a:rPr lang="ru-RU" dirty="0" smtClean="0"/>
              <a:t>Александровна</a:t>
            </a:r>
            <a:endParaRPr lang="ru-RU" dirty="0"/>
          </a:p>
          <a:p>
            <a:r>
              <a:rPr lang="ru-RU" dirty="0" smtClean="0"/>
              <a:t>          </a:t>
            </a:r>
            <a:r>
              <a:rPr lang="ru-RU" u="sng" dirty="0" smtClean="0"/>
              <a:t>Использование ресурсов: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62373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Саратов  2011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e6bfa4912a6c316b9214563ef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9766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77048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Gabriola" pitchFamily="82" charset="0"/>
              </a:rPr>
              <a:t>     </a:t>
            </a:r>
            <a:r>
              <a:rPr lang="en-US" sz="66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</a:rPr>
              <a:t>Во что верили славяне?</a:t>
            </a:r>
            <a:endParaRPr lang="ru-RU" sz="4400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Даждьбог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2696"/>
            <a:ext cx="307125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51503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Податель благ земных, бог </a:t>
            </a:r>
            <a:r>
              <a:rPr lang="en-US" sz="2400" b="1" dirty="0" smtClean="0">
                <a:solidFill>
                  <a:srgbClr val="C00000"/>
                </a:solidFill>
                <a:latin typeface="Gabriola" pitchFamily="82" charset="0"/>
              </a:rPr>
              <a:t>    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солнечного света!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Твой щит сияет так, как будто всюду </a:t>
            </a:r>
            <a:endParaRPr lang="en-US" sz="24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– лето.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Славянской стороной ты первым </a:t>
            </a:r>
            <a:endParaRPr lang="en-US" sz="24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правил встарь,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Ты первым учредил закон и </a:t>
            </a:r>
            <a:endParaRPr lang="en-US" sz="24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календарь.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Четвёркою коней ведома </a:t>
            </a:r>
            <a:endParaRPr lang="en-US" sz="24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колесница,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И гривы их горят, и жезл твой </a:t>
            </a:r>
            <a:endParaRPr lang="en-US" sz="24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лучится.</a:t>
            </a:r>
          </a:p>
          <a:p>
            <a:r>
              <a:rPr lang="ru-RU" sz="2400" b="1" u="sng" dirty="0" smtClean="0">
                <a:solidFill>
                  <a:srgbClr val="C00000"/>
                </a:solidFill>
                <a:latin typeface="Gabriola" pitchFamily="82" charset="0"/>
              </a:rPr>
              <a:t>Дающий бог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, даруй же вечный день,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Где чем теплее свет, тем благодатней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</a:rPr>
              <a:t>                                                                         тень!</a:t>
            </a:r>
          </a:p>
          <a:p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Перун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744416" cy="496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620688"/>
            <a:ext cx="38164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Он клубится,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гремит в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                                            </a:t>
            </a:r>
            <a:r>
              <a:rPr lang="ru-RU" sz="2400" b="1" u="sng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небесах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И повсюду грозит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                                  непогодой –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Бог неистовый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                            рыжебородый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 брызгах молний на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                     тёмных кудрях.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Чтоб творился лишь 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                         праведный суд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 мире стихнувшем, как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                                  на ладони, -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Вороные и белые кони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Gabriola" pitchFamily="82" charset="0"/>
              </a:rPr>
              <a:t>В колеснице его несут!</a:t>
            </a: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2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75825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4"/>
          <a:stretch/>
        </p:blipFill>
        <p:spPr bwMode="auto">
          <a:xfrm>
            <a:off x="539552" y="620688"/>
            <a:ext cx="3534146" cy="49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836712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Лишь ею нить судьбы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                                      прядётся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Людских тревог, надежд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                                            и слёз,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Покуда солнце не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                                    коснётся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Её распущенных волос.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О, </a:t>
            </a:r>
            <a:r>
              <a:rPr lang="ru-RU" sz="2400" b="1" u="sng" dirty="0" err="1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Макошь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вечно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                                   молодая –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Богиня –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вечная моя!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Спешит вода твоя живая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briola" pitchFamily="82" charset="0"/>
              </a:rPr>
              <a:t>Досыта напоить поля!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27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Домовой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390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407196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Заботливый ворчливый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                хлопотун,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Незримая душа родного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                         дома,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Ты – ночью половицами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                 скрипун,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Ты – за стеной шуршащая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                     солома.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Ты – хоть волшебный, но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домашний, свой,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В 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избе хранитель мира и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                        </a:t>
            </a:r>
            <a:r>
              <a:rPr lang="ru-RU" sz="2400" b="1" u="sng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уюта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: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Дух предков наших ,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 добрый, дорогой.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Косматое, хозяйственное </a:t>
            </a:r>
          </a:p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briola" pitchFamily="82" charset="0"/>
              </a:rPr>
              <a:t>                                                      чудо.</a:t>
            </a:r>
          </a:p>
          <a:p>
            <a:endParaRPr lang="ru-RU" sz="2800" b="1" dirty="0">
              <a:solidFill>
                <a:schemeClr val="bg2">
                  <a:lumMod val="1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Водяной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764704"/>
            <a:ext cx="361688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0" y="620688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По его одежде слева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Вечно катится вода…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Довести его до гнева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Не пытайтесь никогда!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С позволения его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Мелет мельница муку.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Места нет в воде такого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Где б он не был на веку: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И 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в колодцах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он ютится,</a:t>
            </a:r>
          </a:p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И </a:t>
            </a:r>
            <a:r>
              <a:rPr lang="ru-RU" sz="2400" b="1" u="sng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по  омутам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живёт, -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И вкусна его водица,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Gabriola" pitchFamily="82" charset="0"/>
              </a:rPr>
              <a:t>И прохладна круглый год.</a:t>
            </a:r>
            <a:endParaRPr lang="ru-RU" sz="2400" b="1" dirty="0">
              <a:solidFill>
                <a:schemeClr val="bg2">
                  <a:lumMod val="25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6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ЛесныеВр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680130"/>
            <a:ext cx="3967189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158" y="1357298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То он всех деревьев выше,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То он ниже всех кустов,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То он дальше, то он ближе –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Мчится вихрем без следов: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Вот глаза его зелёным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 чаще светятся </a:t>
            </a: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лесной.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Вот он духом окрылённым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Gabriola" pitchFamily="82" charset="0"/>
              </a:rPr>
              <a:t>Всюду носится весной. . 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1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stat_cal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4" y="641641"/>
            <a:ext cx="295714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4678" y="1214422"/>
            <a:ext cx="56436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Что за праздник к нам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идёт раннею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весною?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Сколько радостей несёт он всегда с собою!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Ледяные горы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ждут, и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снежок сверкает,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Санки с горок вниз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бегут, смех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не умолкает.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Дома аромат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блинов праздничный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чудесный,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На блины друзей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зовём, будем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есть их вместе.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Шумно, весело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пройдёт Сырная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седмица,</a:t>
            </a:r>
          </a:p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А за ней – Великий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пост, время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Gabriola" pitchFamily="82" charset="0"/>
              </a:rPr>
              <a:t>, чтоб молиться.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000" y="4441170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abriola" pitchFamily="82" charset="0"/>
              </a:rPr>
              <a:t>Широкая Масленица!     Честная масленица! Сахарные твои уста!     Сладкая твоя речь!</a:t>
            </a:r>
            <a:endParaRPr lang="ru-RU" sz="3200" b="1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8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570</TotalTime>
  <Words>462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Natalya</cp:lastModifiedBy>
  <cp:revision>32</cp:revision>
  <dcterms:created xsi:type="dcterms:W3CDTF">2011-02-26T15:49:13Z</dcterms:created>
  <dcterms:modified xsi:type="dcterms:W3CDTF">2011-06-26T17:51:50Z</dcterms:modified>
</cp:coreProperties>
</file>