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tags/tag2.xml" ContentType="application/vnd.openxmlformats-officedocument.presentationml.tags+xml"/>
  <Override PartName="/ppt/tags/tag3.xml" ContentType="application/vnd.openxmlformats-officedocument.presentationml.tags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8" r:id="rId2"/>
    <p:sldId id="272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8AE7CE-79B9-4B7E-99C4-60D4F3745E29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FE0CDC4-38C6-42BC-B890-91886F4BB4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2458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CDE96DEE-0DFD-41C1-BB53-BA075BA07C38}" type="slidenum">
              <a:rPr lang="ru-RU" smtClean="0"/>
              <a:pPr/>
              <a:t>7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Заголовок, текст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21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3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2BD92F-A460-4729-9AC7-D452E606C45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7A0AF7-CC99-4653-9798-04E40B516E36}" type="datetimeFigureOut">
              <a:rPr lang="ru-RU" smtClean="0"/>
              <a:pPr/>
              <a:t>26.11.2013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07A2D3-E9AE-45D6-AFCF-2371D5FD8BE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gramoty.ru/prorisi/bb366.gif" TargetMode="External"/><Relationship Id="rId5" Type="http://schemas.openxmlformats.org/officeDocument/2006/relationships/image" Target="../media/image17.jpeg"/><Relationship Id="rId4" Type="http://schemas.openxmlformats.org/officeDocument/2006/relationships/hyperlink" Target="http://gramoty.ru/gramoty/bb366.jpg" TargetMode="External"/><Relationship Id="rId9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7" Type="http://schemas.openxmlformats.org/officeDocument/2006/relationships/image" Target="../media/image25.jpeg"/><Relationship Id="rId2" Type="http://schemas.openxmlformats.org/officeDocument/2006/relationships/audio" Target="&#1057;&#1083;&#1086;&#1074;%20&#1076;&#1088;&#1072;&#1075;&#1086;&#1094;&#1077;&#1085;&#1085;&#1099;&#1077;%20&#1082;&#1083;&#1072;&#1076;&#1099;273.WAV" TargetMode="Externa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image" Target="../media/image24.jpeg"/><Relationship Id="rId4" Type="http://schemas.openxmlformats.org/officeDocument/2006/relationships/image" Target="../media/image1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://www.moscowuniversityclub.ru/article/img/1119_3.jpg" TargetMode="External"/><Relationship Id="rId3" Type="http://schemas.openxmlformats.org/officeDocument/2006/relationships/image" Target="../media/image27.jpeg"/><Relationship Id="rId7" Type="http://schemas.openxmlformats.org/officeDocument/2006/relationships/image" Target="../media/image23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5.jpeg"/><Relationship Id="rId4" Type="http://schemas.openxmlformats.org/officeDocument/2006/relationships/image" Target="../media/image28.jpeg"/><Relationship Id="rId9" Type="http://schemas.openxmlformats.org/officeDocument/2006/relationships/image" Target="../media/image30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&#1057;&#1083;&#1086;&#1074;%20&#1076;&#1088;&#1072;&#1075;&#1086;&#1094;&#1077;&#1085;&#1085;&#1099;&#1077;%20&#1082;&#1083;&#1072;&#1076;&#1099;272.WAV" TargetMode="External"/><Relationship Id="rId1" Type="http://schemas.openxmlformats.org/officeDocument/2006/relationships/tags" Target="../tags/tag1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audio" Target="%25&#1057;&#1083;&#1086;&#1074;%20&#1076;&#1088;&#1072;&#1075;&#1086;&#1094;&#1077;&#1085;&#1085;&#1099;&#1077;%20&#1082;&#1083;&#1072;&#1076;&#1099;268.WAV" TargetMode="External"/><Relationship Id="rId1" Type="http://schemas.openxmlformats.org/officeDocument/2006/relationships/tags" Target="../tags/tag2.xml"/><Relationship Id="rId6" Type="http://schemas.openxmlformats.org/officeDocument/2006/relationships/image" Target="../media/image7.jpeg"/><Relationship Id="rId5" Type="http://schemas.openxmlformats.org/officeDocument/2006/relationships/image" Target="../media/image3.png"/><Relationship Id="rId4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57920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Text Box 4"/>
          <p:cNvSpPr txBox="1">
            <a:spLocks noChangeArrowheads="1"/>
          </p:cNvSpPr>
          <p:nvPr/>
        </p:nvSpPr>
        <p:spPr bwMode="auto">
          <a:xfrm>
            <a:off x="1214438" y="214313"/>
            <a:ext cx="6643687" cy="215444"/>
          </a:xfrm>
          <a:prstGeom prst="rect">
            <a:avLst/>
          </a:prstGeom>
          <a:solidFill>
            <a:srgbClr val="C0C0C0">
              <a:alpha val="67000"/>
            </a:srgbClr>
          </a:solidFill>
          <a:ln w="76200" cmpd="tri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endParaRPr lang="ru-RU" sz="800" i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714480" y="1285859"/>
            <a:ext cx="628654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История русской письменности немыслима</a:t>
            </a:r>
          </a:p>
          <a:p>
            <a:pPr algn="ctr"/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 без берестяных </a:t>
            </a:r>
            <a:r>
              <a:rPr lang="ru-RU" sz="32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грамот</a:t>
            </a:r>
          </a:p>
          <a:p>
            <a:pPr algn="ctr"/>
            <a:endParaRPr lang="ru-RU" sz="3200" b="1" kern="10" dirty="0" smtClean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Подготовила</a:t>
            </a:r>
          </a:p>
          <a:p>
            <a:pPr algn="ctr"/>
            <a:r>
              <a:rPr lang="ru-RU" sz="2400" b="1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Дундукова</a:t>
            </a: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 Людмила Владимировна</a:t>
            </a:r>
          </a:p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в</a:t>
            </a: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оспитатель</a:t>
            </a:r>
          </a:p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«Детский сад «Лучик»</a:t>
            </a:r>
          </a:p>
          <a:p>
            <a:pPr algn="ctr"/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с</a:t>
            </a:r>
            <a:r>
              <a:rPr lang="ru-RU" sz="24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т. Обливская Ростовская область</a:t>
            </a:r>
            <a:endParaRPr lang="ru-RU" sz="24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FF00"/>
              </a:solidFill>
              <a:latin typeface="Comic Sans MS"/>
            </a:endParaRPr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7" name="Picture 4" descr="bb203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6786563" y="4429125"/>
            <a:ext cx="2357437" cy="2268538"/>
          </a:xfrm>
          <a:ln w="38100">
            <a:solidFill>
              <a:srgbClr val="00B050"/>
            </a:solidFill>
          </a:ln>
        </p:spPr>
      </p:pic>
      <p:pic>
        <p:nvPicPr>
          <p:cNvPr id="16388" name="Picture 5" descr="онфим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643188" y="4429125"/>
            <a:ext cx="3429000" cy="2255838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389" name="Picture 6" descr="Берестяная грамота №366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lum bright="-6000"/>
          </a:blip>
          <a:srcRect/>
          <a:stretch>
            <a:fillRect/>
          </a:stretch>
        </p:blipFill>
        <p:spPr bwMode="auto">
          <a:xfrm>
            <a:off x="1214438" y="2286000"/>
            <a:ext cx="2643187" cy="2000250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pic>
        <p:nvPicPr>
          <p:cNvPr id="16390" name="Picture 7" descr="bb366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lum bright="-12000"/>
          </a:blip>
          <a:srcRect/>
          <a:stretch>
            <a:fillRect/>
          </a:stretch>
        </p:blipFill>
        <p:spPr bwMode="auto">
          <a:xfrm>
            <a:off x="214313" y="4429125"/>
            <a:ext cx="2071687" cy="2214563"/>
          </a:xfrm>
          <a:prstGeom prst="rect">
            <a:avLst/>
          </a:prstGeom>
          <a:noFill/>
          <a:ln w="38100">
            <a:solidFill>
              <a:srgbClr val="00B050"/>
            </a:solidFill>
            <a:miter lim="800000"/>
            <a:headEnd/>
            <a:tailEnd/>
          </a:ln>
        </p:spPr>
      </p:pic>
      <p:sp>
        <p:nvSpPr>
          <p:cNvPr id="8201" name="Text Box 9"/>
          <p:cNvSpPr txBox="1">
            <a:spLocks noChangeArrowheads="1"/>
          </p:cNvSpPr>
          <p:nvPr/>
        </p:nvSpPr>
        <p:spPr bwMode="auto">
          <a:xfrm>
            <a:off x="285750" y="0"/>
            <a:ext cx="8143875" cy="224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extLst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600" b="1" i="1" dirty="0">
                <a:solidFill>
                  <a:srgbClr val="D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Берестяные грамоты</a:t>
            </a:r>
            <a:r>
              <a:rPr lang="ru-RU" sz="2000" b="1" dirty="0"/>
              <a:t>,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 письма и записи на коре берёзы — памятники письменности </a:t>
            </a:r>
            <a:r>
              <a:rPr lang="ru-RU" sz="2000" b="1" i="1" dirty="0">
                <a:solidFill>
                  <a:srgbClr val="D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Древней  Руси  XI - XV вв</a:t>
            </a:r>
            <a:r>
              <a:rPr lang="ru-RU" sz="2000" b="1" dirty="0">
                <a:solidFill>
                  <a:srgbClr val="DE0000"/>
                </a:solidFill>
              </a:rPr>
              <a:t>.</a:t>
            </a:r>
            <a:r>
              <a:rPr lang="ru-RU" b="1" dirty="0"/>
              <a:t>                              </a:t>
            </a:r>
          </a:p>
          <a:p>
            <a:pPr algn="ctr">
              <a:spcBef>
                <a:spcPct val="50000"/>
              </a:spcBef>
              <a:defRPr/>
            </a:pPr>
            <a:r>
              <a:rPr lang="ru-RU" sz="2000" b="1" dirty="0"/>
              <a:t>Местом, где впервые были обнаружены берестяные грамоты средневековой Руси, стал Великий Новгород</a:t>
            </a:r>
            <a:r>
              <a:rPr lang="ru-RU" sz="2000" dirty="0"/>
              <a:t>.</a:t>
            </a:r>
          </a:p>
        </p:txBody>
      </p:sp>
      <p:pic>
        <p:nvPicPr>
          <p:cNvPr id="8" name="Picture 7" descr="94240888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9" name="Picture 13" descr="troickiy_raskop_548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8596" y="642918"/>
            <a:ext cx="8358246" cy="60007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94240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" name="Picture 5" descr="image0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285728"/>
            <a:ext cx="7000924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94240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7" descr="gramota_onfima_548"/>
          <p:cNvPicPr>
            <a:picLocks noChangeAspect="1" noChangeArrowheads="1"/>
          </p:cNvPicPr>
          <p:nvPr/>
        </p:nvPicPr>
        <p:blipFill>
          <a:blip r:embed="rId3"/>
          <a:srcRect b="5214"/>
          <a:stretch>
            <a:fillRect/>
          </a:stretch>
        </p:blipFill>
        <p:spPr bwMode="auto">
          <a:xfrm>
            <a:off x="285720" y="214290"/>
            <a:ext cx="4857784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9" descr="bb10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86116" y="2857496"/>
            <a:ext cx="5643602" cy="3786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94240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6" descr="svitok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214422"/>
            <a:ext cx="8358246" cy="5072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1214414" y="2571744"/>
            <a:ext cx="6643734" cy="2143140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Н   В   Ж   Н   П    С</a:t>
            </a:r>
          </a:p>
          <a:p>
            <a:r>
              <a:rPr lang="ru-RU" sz="4800" b="1" dirty="0" smtClean="0"/>
              <a:t>Е   Е    Я   А    И    АЛ</a:t>
            </a:r>
            <a:endParaRPr lang="ru-RU" sz="4800" b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7" descr="57920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1071563"/>
            <a:ext cx="7418415" cy="785812"/>
          </a:xfrm>
        </p:spPr>
        <p:txBody>
          <a:bodyPr/>
          <a:lstStyle/>
          <a:p>
            <a:pPr eaLnBrk="1" hangingPunct="1"/>
            <a:r>
              <a:rPr lang="ru-RU" b="1" i="1" dirty="0" smtClean="0">
                <a:solidFill>
                  <a:srgbClr val="800000"/>
                </a:solidFill>
              </a:rPr>
              <a:t>БЕРЕСТЯННАЯ КНИГА</a:t>
            </a:r>
          </a:p>
        </p:txBody>
      </p:sp>
      <p:pic>
        <p:nvPicPr>
          <p:cNvPr id="22531" name="Picture 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5"/>
          <a:srcRect/>
          <a:stretch>
            <a:fillRect/>
          </a:stretch>
        </p:blipFill>
        <p:spPr>
          <a:xfrm>
            <a:off x="2000232" y="1714488"/>
            <a:ext cx="3143273" cy="3136900"/>
          </a:xfrm>
          <a:effectLst>
            <a:softEdge rad="112500"/>
          </a:effectLst>
        </p:spPr>
      </p:pic>
      <p:sp>
        <p:nvSpPr>
          <p:cNvPr id="1946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21263" y="1857375"/>
            <a:ext cx="2836862" cy="4022725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Берестяные книги берут своё начало от берестяных грамот. </a:t>
            </a:r>
          </a:p>
        </p:txBody>
      </p:sp>
      <p:pic>
        <p:nvPicPr>
          <p:cNvPr id="18438" name="Слов драгоценные клады273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3" descr="C:\Documents and Settings\User\Рабочий стол\image005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 rot="1366875">
            <a:off x="6954055" y="4027446"/>
            <a:ext cx="1500184" cy="26432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split orient="vert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6" descr="svitok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559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07" name="Picture 8" descr="book_Aposto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51500" y="333375"/>
            <a:ext cx="3035300" cy="240030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21508" name="Picture 10" descr="attach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72225" y="3141663"/>
            <a:ext cx="1897063" cy="3103562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sp>
        <p:nvSpPr>
          <p:cNvPr id="21509" name="Text Box 8"/>
          <p:cNvSpPr txBox="1">
            <a:spLocks noChangeArrowheads="1"/>
          </p:cNvSpPr>
          <p:nvPr/>
        </p:nvSpPr>
        <p:spPr bwMode="auto">
          <a:xfrm>
            <a:off x="5614988" y="6216650"/>
            <a:ext cx="35290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>
                <a:solidFill>
                  <a:srgbClr val="990000"/>
                </a:solidFill>
              </a:rPr>
              <a:t>Страница летописи «Повесть временных лет»</a:t>
            </a:r>
          </a:p>
        </p:txBody>
      </p:sp>
      <p:sp>
        <p:nvSpPr>
          <p:cNvPr id="21510" name="Rectangle 9"/>
          <p:cNvSpPr>
            <a:spLocks noChangeArrowheads="1"/>
          </p:cNvSpPr>
          <p:nvPr/>
        </p:nvSpPr>
        <p:spPr bwMode="auto">
          <a:xfrm>
            <a:off x="5580063" y="2708275"/>
            <a:ext cx="32067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>
                <a:solidFill>
                  <a:srgbClr val="990000"/>
                </a:solidFill>
              </a:rPr>
              <a:t>«Повесть временных лет»</a:t>
            </a:r>
          </a:p>
        </p:txBody>
      </p:sp>
      <p:pic>
        <p:nvPicPr>
          <p:cNvPr id="7" name="Picture 7" descr="9424088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" name="Picture 10" descr="В.М.Васнецов. Баян. 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55650" y="260350"/>
            <a:ext cx="3816350" cy="3027363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</p:spPr>
      </p:pic>
      <p:pic>
        <p:nvPicPr>
          <p:cNvPr id="9" name="Picture 6" descr="svitok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85721" y="3143247"/>
            <a:ext cx="8358246" cy="30718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1214414" y="3429000"/>
            <a:ext cx="69294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i="1" dirty="0" smtClean="0"/>
              <a:t>На бересте, пергаменте</a:t>
            </a:r>
            <a:r>
              <a:rPr lang="ru-RU" sz="2400" b="1" i="1" smtClean="0"/>
              <a:t>, </a:t>
            </a:r>
            <a:endParaRPr lang="ru-RU" sz="2400" b="1" i="1" dirty="0" smtClean="0"/>
          </a:p>
          <a:p>
            <a:r>
              <a:rPr lang="ru-RU" sz="2400" b="1" i="1" dirty="0" smtClean="0"/>
              <a:t>И на всем,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что видит взгляд, буквы разные пестрят.</a:t>
            </a:r>
          </a:p>
          <a:p>
            <a:r>
              <a:rPr lang="ru-RU" sz="2400" b="1" i="1" dirty="0" smtClean="0"/>
              <a:t>Рыбы,</a:t>
            </a:r>
            <a:r>
              <a:rPr lang="en-US" sz="2400" b="1" i="1" dirty="0" smtClean="0"/>
              <a:t> </a:t>
            </a:r>
            <a:r>
              <a:rPr lang="ru-RU" sz="2400" b="1" i="1" dirty="0" smtClean="0"/>
              <a:t>звери, птицы, точки, загогулины, кружочки…</a:t>
            </a:r>
          </a:p>
          <a:p>
            <a:r>
              <a:rPr lang="ru-RU" sz="2400" b="1" i="1" dirty="0" smtClean="0"/>
              <a:t>Все знакомое почти, а попробуй-ка прочти!</a:t>
            </a:r>
          </a:p>
        </p:txBody>
      </p:sp>
      <p:pic>
        <p:nvPicPr>
          <p:cNvPr id="12" name="Рисунок 11" descr="грамота на бересте">
            <a:hlinkClick r:id="rId8" tgtFrame="&quot;&quot;_blank&quot;&quot;"/>
          </p:cNvPr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 rot="19942006">
            <a:off x="5926836" y="776297"/>
            <a:ext cx="2233284" cy="2046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pull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7" descr="57920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7000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3977" name="Text Box 4"/>
          <p:cNvSpPr txBox="1">
            <a:spLocks noChangeArrowheads="1"/>
          </p:cNvSpPr>
          <p:nvPr/>
        </p:nvSpPr>
        <p:spPr bwMode="auto">
          <a:xfrm>
            <a:off x="1214438" y="214313"/>
            <a:ext cx="6643687" cy="6708775"/>
          </a:xfrm>
          <a:prstGeom prst="rect">
            <a:avLst/>
          </a:prstGeom>
          <a:solidFill>
            <a:srgbClr val="C0C0C0">
              <a:alpha val="67000"/>
            </a:srgbClr>
          </a:solidFill>
          <a:ln w="76200" cmpd="tri">
            <a:solidFill>
              <a:srgbClr val="FFCC99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ctr">
              <a:spcBef>
                <a:spcPct val="50000"/>
              </a:spcBef>
              <a:defRPr/>
            </a:pPr>
            <a:r>
              <a:rPr lang="ru-RU" sz="4400" i="1" dirty="0">
                <a:solidFill>
                  <a:srgbClr val="DE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Культура </a:t>
            </a:r>
            <a:r>
              <a:rPr lang="ru-RU" sz="4400" i="1" dirty="0">
                <a:solidFill>
                  <a:srgbClr val="CC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все виды преобразовательной деятельности человека</a:t>
            </a:r>
          </a:p>
          <a:p>
            <a:pPr marL="342900" indent="-342900" algn="ctr">
              <a:spcBef>
                <a:spcPct val="50000"/>
              </a:spcBef>
              <a:defRPr/>
            </a:pPr>
            <a:r>
              <a:rPr lang="ru-RU" sz="4400" b="1" i="1" dirty="0"/>
              <a:t>Русская культура, находилась под влиянием различных культурных направлений, стилей, традиций</a:t>
            </a:r>
          </a:p>
          <a:p>
            <a:pPr marL="342900" indent="-342900" algn="ctr">
              <a:spcBef>
                <a:spcPct val="50000"/>
              </a:spcBef>
              <a:defRPr/>
            </a:pPr>
            <a:endParaRPr lang="ru-RU" sz="800" i="1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7" descr="5792017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800" y="0"/>
            <a:ext cx="9347200" cy="701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4787900" y="1785938"/>
            <a:ext cx="3141663" cy="3170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ru-RU" sz="3200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Граффити</a:t>
            </a:r>
            <a:r>
              <a:rPr lang="ru-RU" sz="3200" dirty="0">
                <a:solidFill>
                  <a:srgbClr val="800000"/>
                </a:solidFill>
              </a:rPr>
              <a:t> </a:t>
            </a:r>
            <a:r>
              <a:rPr lang="ru-RU" sz="2800" dirty="0">
                <a:solidFill>
                  <a:srgbClr val="800000"/>
                </a:solidFill>
              </a:rPr>
              <a:t>– </a:t>
            </a:r>
            <a:r>
              <a:rPr lang="ru-RU" sz="2800" i="1" dirty="0"/>
              <a:t>древние надписи бытового характера, рисунки, нацарапанные на стенах зданий</a:t>
            </a:r>
          </a:p>
        </p:txBody>
      </p:sp>
      <p:pic>
        <p:nvPicPr>
          <p:cNvPr id="9220" name="Picture 12" descr="граффити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lum bright="-6000"/>
          </a:blip>
          <a:srcRect/>
          <a:stretch>
            <a:fillRect/>
          </a:stretch>
        </p:blipFill>
        <p:spPr>
          <a:xfrm>
            <a:off x="2000250" y="1571625"/>
            <a:ext cx="2928938" cy="3429000"/>
          </a:xfrm>
          <a:ln w="28575">
            <a:solidFill>
              <a:schemeClr val="tx1"/>
            </a:solidFill>
          </a:ln>
        </p:spPr>
      </p:pic>
    </p:spTree>
  </p:cSld>
  <p:clrMapOvr>
    <a:masterClrMapping/>
  </p:clrMapOvr>
  <p:transition spd="slow">
    <p:wipe dir="r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7" descr="57920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54113" y="1214438"/>
            <a:ext cx="7772400" cy="3857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800000"/>
                </a:solidFill>
              </a:rPr>
              <a:t>КНИГИ-ЛЕНТЫ и СВИТКИ</a:t>
            </a:r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364163" y="1785938"/>
            <a:ext cx="2565400" cy="4592637"/>
          </a:xfrm>
        </p:spPr>
        <p:txBody>
          <a:bodyPr/>
          <a:lstStyle/>
          <a:p>
            <a:pPr eaLnBrk="1" hangingPunct="1">
              <a:defRPr/>
            </a:pPr>
            <a:r>
              <a:rPr lang="ru-RU" sz="3200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Со временем возникло более простое письмо – буквенное</a:t>
            </a:r>
            <a:r>
              <a:rPr lang="ru-RU" sz="3200" b="1" dirty="0" smtClean="0">
                <a:solidFill>
                  <a:srgbClr val="9900CC"/>
                </a:solidFill>
              </a:rPr>
              <a:t>.</a:t>
            </a:r>
          </a:p>
        </p:txBody>
      </p:sp>
      <p:pic>
        <p:nvPicPr>
          <p:cNvPr id="18436" name="Слов драгоценные клады272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6" name="Picture 6" descr="slov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000250" y="1714500"/>
            <a:ext cx="3316288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1"/>
    </p:custData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audio isNarration="1">
              <p:cMediaNode showWhenStopped="0">
                <p:cTn id="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436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94240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214282" y="2781300"/>
            <a:ext cx="8715436" cy="3108543"/>
          </a:xfrm>
          <a:prstGeom prst="rect">
            <a:avLst/>
          </a:prstGeom>
          <a:noFill/>
          <a:ln w="26988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ru-RU" sz="2800" i="1" dirty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j-lt"/>
              </a:rPr>
              <a:t>Прародителем книги был свиток. Листы в свитке скреплялись между собой по краям и сворачивались в рулон. Текст наносился только на одну сторону листа. Поначалу сворачивать было легко, так как в качестве писчего материала использовался папирус, шелк, тончайшая кожа. </a:t>
            </a:r>
          </a:p>
        </p:txBody>
      </p:sp>
      <p:pic>
        <p:nvPicPr>
          <p:cNvPr id="11267" name="Picture 5" descr="8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339975" y="260350"/>
            <a:ext cx="3889375" cy="2543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7" descr="5792017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1" name="Rectangle 2"/>
          <p:cNvSpPr>
            <a:spLocks noGrp="1" noChangeArrowheads="1"/>
          </p:cNvSpPr>
          <p:nvPr>
            <p:ph type="title"/>
          </p:nvPr>
        </p:nvSpPr>
        <p:spPr>
          <a:xfrm>
            <a:off x="642938" y="1143000"/>
            <a:ext cx="8283575" cy="4572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b="1" smtClean="0">
                <a:solidFill>
                  <a:srgbClr val="800000"/>
                </a:solidFill>
              </a:rPr>
              <a:t>КНИГИ ИЗ ВОСКА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021263" y="1428750"/>
            <a:ext cx="3336925" cy="4451350"/>
          </a:xfrm>
        </p:spPr>
        <p:txBody>
          <a:bodyPr/>
          <a:lstStyle/>
          <a:p>
            <a:pPr eaLnBrk="1" hangingPunct="1">
              <a:defRPr/>
            </a:pPr>
            <a:r>
              <a:rPr lang="ru-RU" i="1" dirty="0" smtClean="0">
                <a:solidFill>
                  <a:srgbClr val="9900CC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Восковые книги были изобретены ещё во времена древних римлян, а продержались они едва ли не до Великой французской революции.</a:t>
            </a:r>
          </a:p>
        </p:txBody>
      </p:sp>
      <p:pic>
        <p:nvPicPr>
          <p:cNvPr id="12293" name="%Слов драгоценные клады268.WAV">
            <a:hlinkClick r:id="" action="ppaction://media"/>
          </p:cNvPr>
          <p:cNvPicPr>
            <a:picLocks noRot="1" noChangeAspect="1" noChangeArrowheads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8772525" y="64865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5" name="Picture 6" descr="slov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857356" y="1714488"/>
            <a:ext cx="3357586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custDataLst>
      <p:tags r:id="rId1"/>
    </p:custDataLst>
  </p:cSld>
  <p:clrMapOvr>
    <a:masterClrMapping/>
  </p:clrMapOvr>
  <p:transition spd="slow">
    <p:split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7" descr="5792017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43000"/>
            <a:ext cx="8926513" cy="1000125"/>
          </a:xfrm>
        </p:spPr>
        <p:txBody>
          <a:bodyPr/>
          <a:lstStyle/>
          <a:p>
            <a:pPr eaLnBrk="1" hangingPunct="1"/>
            <a:r>
              <a:rPr lang="ru-RU" b="1" dirty="0" smtClean="0"/>
              <a:t>Пергамент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428750"/>
            <a:ext cx="3314700" cy="642938"/>
          </a:xfrm>
        </p:spPr>
        <p:txBody>
          <a:bodyPr/>
          <a:lstStyle/>
          <a:p>
            <a:pPr algn="ctr" eaLnBrk="1" hangingPunct="1">
              <a:buFontTx/>
              <a:buNone/>
              <a:defRPr/>
            </a:pPr>
            <a:r>
              <a:rPr lang="ru-RU" sz="3600" b="1" dirty="0" smtClean="0"/>
              <a:t>.</a:t>
            </a:r>
          </a:p>
          <a:p>
            <a:pPr algn="ctr" eaLnBrk="1" hangingPunct="1">
              <a:buFontTx/>
              <a:buNone/>
              <a:defRPr/>
            </a:pPr>
            <a:endParaRPr lang="ru-RU" sz="3600" dirty="0" smtClean="0">
              <a:latin typeface="+mj-lt"/>
            </a:endParaRPr>
          </a:p>
        </p:txBody>
      </p:sp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4"/>
          <a:srcRect l="2226" r="3911" b="11166"/>
          <a:stretch>
            <a:fillRect/>
          </a:stretch>
        </p:blipFill>
        <p:spPr bwMode="auto">
          <a:xfrm>
            <a:off x="1714500" y="2143125"/>
            <a:ext cx="6143625" cy="307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wipe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5"/>
          <p:cNvPicPr>
            <a:picLocks noChangeAspect="1" noChangeArrowheads="1"/>
          </p:cNvPicPr>
          <p:nvPr/>
        </p:nvPicPr>
        <p:blipFill>
          <a:blip r:embed="rId2">
            <a:lum bright="-18000" contrast="12000"/>
          </a:blip>
          <a:srcRect l="16154" r="36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57150" cmpd="thickThin">
            <a:solidFill>
              <a:srgbClr val="4F96FF"/>
            </a:solidFill>
            <a:miter lim="800000"/>
            <a:headEnd/>
            <a:tailEnd/>
          </a:ln>
        </p:spPr>
      </p:pic>
      <p:pic>
        <p:nvPicPr>
          <p:cNvPr id="15363" name="Picture 8" descr="Knyz_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071563"/>
            <a:ext cx="1857356" cy="34290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WordArt 10"/>
          <p:cNvSpPr>
            <a:spLocks noChangeArrowheads="1" noChangeShapeType="1" noTextEdit="1"/>
          </p:cNvSpPr>
          <p:nvPr/>
        </p:nvSpPr>
        <p:spPr bwMode="auto">
          <a:xfrm>
            <a:off x="142875" y="142875"/>
            <a:ext cx="8858250" cy="21431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История русской письменности немыслима</a:t>
            </a:r>
          </a:p>
          <a:p>
            <a:pPr algn="ctr"/>
            <a:r>
              <a:rPr lang="ru-RU" sz="36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Comic Sans MS"/>
              </a:rPr>
              <a:t> без берестяных грамот</a:t>
            </a:r>
          </a:p>
        </p:txBody>
      </p:sp>
      <p:pic>
        <p:nvPicPr>
          <p:cNvPr id="57346" name="Picture 2" descr="C:\Documents and Settings\User\Рабочий стол\image007.jpg"/>
          <p:cNvPicPr>
            <a:picLocks noChangeAspect="1" noChangeArrowheads="1"/>
          </p:cNvPicPr>
          <p:nvPr/>
        </p:nvPicPr>
        <p:blipFill>
          <a:blip r:embed="rId4"/>
          <a:srcRect l="2531" t="3791" r="2531" b="16232"/>
          <a:stretch>
            <a:fillRect/>
          </a:stretch>
        </p:blipFill>
        <p:spPr bwMode="auto">
          <a:xfrm rot="18927986">
            <a:off x="5605920" y="2063579"/>
            <a:ext cx="3357586" cy="2286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2" descr="bogatyri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00166" y="3000372"/>
            <a:ext cx="4000528" cy="27146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10" descr="mikoula_selyaninovtchfrom_oldrussian_folklor90x100_10306_p2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572132" y="4214818"/>
            <a:ext cx="3571868" cy="25003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942408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15" descr="end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1071546"/>
            <a:ext cx="7858180" cy="5194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4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.2"/>
</p:tagLst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230</Words>
  <Application>Microsoft Office PowerPoint</Application>
  <PresentationFormat>Экран (4:3)</PresentationFormat>
  <Paragraphs>34</Paragraphs>
  <Slides>15</Slides>
  <Notes>1</Notes>
  <HiddenSlides>0</HiddenSlides>
  <MMClips>3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КНИГИ-ЛЕНТЫ и СВИТКИ</vt:lpstr>
      <vt:lpstr>Слайд 5</vt:lpstr>
      <vt:lpstr>КНИГИ ИЗ ВОСКА</vt:lpstr>
      <vt:lpstr>Пергамент</vt:lpstr>
      <vt:lpstr>Слайд 8</vt:lpstr>
      <vt:lpstr>Слайд 9</vt:lpstr>
      <vt:lpstr>Слайд 10</vt:lpstr>
      <vt:lpstr>Слайд 11</vt:lpstr>
      <vt:lpstr>Слайд 12</vt:lpstr>
      <vt:lpstr>Слайд 13</vt:lpstr>
      <vt:lpstr>БЕРЕСТЯННАЯ КНИГА</vt:lpstr>
      <vt:lpstr>Слайд 15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3</cp:revision>
  <dcterms:created xsi:type="dcterms:W3CDTF">2013-11-26T15:06:26Z</dcterms:created>
  <dcterms:modified xsi:type="dcterms:W3CDTF">2013-11-26T15:52:24Z</dcterms:modified>
</cp:coreProperties>
</file>