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9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F129F-F366-4979-B797-BE4D68F784A4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hyperlink" Target="http://www.zakalivanie.ru/detail.php?ID=3688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rupoem.ru/lebedevkumach/zakalyajsya-esli-xochesh.asp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6350" ty="-217805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42852"/>
            <a:ext cx="7772400" cy="1470025"/>
          </a:xfrm>
        </p:spPr>
        <p:txBody>
          <a:bodyPr/>
          <a:lstStyle/>
          <a:p>
            <a:r>
              <a:rPr lang="ru-RU" dirty="0" smtClean="0"/>
              <a:t>Если хочешь быть здоров, закаляйся!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1857364"/>
            <a:ext cx="6400800" cy="392909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Презентация к уроку окружающего мира в 1 классе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УМК «Начальная школа ХХ</a:t>
            </a:r>
            <a:r>
              <a:rPr lang="en-US" dirty="0" smtClean="0">
                <a:solidFill>
                  <a:srgbClr val="7030A0"/>
                </a:solidFill>
              </a:rPr>
              <a:t>I </a:t>
            </a:r>
            <a:r>
              <a:rPr lang="ru-RU" dirty="0" smtClean="0">
                <a:solidFill>
                  <a:srgbClr val="7030A0"/>
                </a:solidFill>
              </a:rPr>
              <a:t>века»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Автор: учитель начальных классов МОУ «СОШ с. </a:t>
            </a:r>
            <a:r>
              <a:rPr lang="ru-RU" dirty="0" err="1" smtClean="0">
                <a:solidFill>
                  <a:srgbClr val="7030A0"/>
                </a:solidFill>
              </a:rPr>
              <a:t>Сторожевка</a:t>
            </a:r>
            <a:r>
              <a:rPr lang="ru-RU" dirty="0" smtClean="0">
                <a:solidFill>
                  <a:srgbClr val="7030A0"/>
                </a:solidFill>
              </a:rPr>
              <a:t>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Коноплёва Г.А.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2011 год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357166"/>
            <a:ext cx="65475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Принципы  закаливания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1643050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           </a:t>
            </a:r>
            <a:r>
              <a:rPr lang="ru-RU" sz="2800" dirty="0" smtClean="0">
                <a:solidFill>
                  <a:srgbClr val="7030A0"/>
                </a:solidFill>
              </a:rPr>
              <a:t>Постепенность </a:t>
            </a:r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 smtClean="0">
              <a:solidFill>
                <a:srgbClr val="7030A0"/>
              </a:solidFill>
            </a:endParaRPr>
          </a:p>
          <a:p>
            <a:r>
              <a:rPr lang="ru-RU" sz="2800" dirty="0" smtClean="0">
                <a:solidFill>
                  <a:srgbClr val="7030A0"/>
                </a:solidFill>
              </a:rPr>
              <a:t>•      Комплексность </a:t>
            </a:r>
          </a:p>
          <a:p>
            <a:endParaRPr lang="ru-RU" sz="2800" dirty="0" smtClean="0">
              <a:solidFill>
                <a:srgbClr val="7030A0"/>
              </a:solidFill>
            </a:endParaRPr>
          </a:p>
          <a:p>
            <a:r>
              <a:rPr lang="ru-RU" sz="2800" dirty="0" smtClean="0">
                <a:solidFill>
                  <a:srgbClr val="7030A0"/>
                </a:solidFill>
              </a:rPr>
              <a:t>•    </a:t>
            </a:r>
            <a:r>
              <a:rPr lang="ru-RU" sz="2800" dirty="0" smtClean="0">
                <a:solidFill>
                  <a:srgbClr val="7030A0"/>
                </a:solidFill>
              </a:rPr>
              <a:t>   </a:t>
            </a:r>
            <a:r>
              <a:rPr lang="ru-RU" sz="2800" dirty="0" smtClean="0">
                <a:solidFill>
                  <a:srgbClr val="7030A0"/>
                </a:solidFill>
              </a:rPr>
              <a:t>Учет индивидуальных </a:t>
            </a:r>
            <a:r>
              <a:rPr lang="ru-RU" sz="2800" dirty="0" smtClean="0">
                <a:solidFill>
                  <a:srgbClr val="7030A0"/>
                </a:solidFill>
              </a:rPr>
              <a:t>    способностей </a:t>
            </a:r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 smtClean="0">
              <a:solidFill>
                <a:srgbClr val="7030A0"/>
              </a:solidFill>
            </a:endParaRPr>
          </a:p>
          <a:p>
            <a:r>
              <a:rPr lang="ru-RU" sz="2800" dirty="0" smtClean="0">
                <a:solidFill>
                  <a:srgbClr val="7030A0"/>
                </a:solidFill>
              </a:rPr>
              <a:t>•      Систематичность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1186330404_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500174"/>
            <a:ext cx="3452810" cy="4357718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571480"/>
            <a:ext cx="81439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В тёплое время года для закаливания можно использовать: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1643050"/>
            <a:ext cx="721523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800" dirty="0" smtClean="0">
                <a:solidFill>
                  <a:srgbClr val="7030A0"/>
                </a:solidFill>
              </a:rPr>
              <a:t>длительные </a:t>
            </a:r>
            <a:r>
              <a:rPr lang="ru-RU" sz="2800" dirty="0" smtClean="0">
                <a:solidFill>
                  <a:srgbClr val="7030A0"/>
                </a:solidFill>
              </a:rPr>
              <a:t>прогулки </a:t>
            </a:r>
            <a:r>
              <a:rPr lang="ru-RU" sz="2800" dirty="0" smtClean="0">
                <a:solidFill>
                  <a:srgbClr val="7030A0"/>
                </a:solidFill>
              </a:rPr>
              <a:t>на свежем </a:t>
            </a:r>
            <a:r>
              <a:rPr lang="ru-RU" sz="2800" dirty="0" smtClean="0">
                <a:solidFill>
                  <a:srgbClr val="7030A0"/>
                </a:solidFill>
              </a:rPr>
              <a:t>воздухе</a:t>
            </a:r>
            <a:endParaRPr lang="ru-RU" sz="2800" dirty="0" smtClean="0">
              <a:solidFill>
                <a:srgbClr val="7030A0"/>
              </a:solidFill>
            </a:endParaRPr>
          </a:p>
          <a:p>
            <a:pPr>
              <a:buFont typeface="Arial" charset="0"/>
              <a:buChar char="•"/>
            </a:pPr>
            <a:r>
              <a:rPr lang="ru-RU" sz="2800" dirty="0" smtClean="0">
                <a:solidFill>
                  <a:srgbClr val="7030A0"/>
                </a:solidFill>
              </a:rPr>
              <a:t>сон в помещении с открытым окном 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 при температуре </a:t>
            </a:r>
            <a:r>
              <a:rPr lang="ru-RU" sz="2800" dirty="0" smtClean="0">
                <a:solidFill>
                  <a:srgbClr val="7030A0"/>
                </a:solidFill>
              </a:rPr>
              <a:t>воздуха </a:t>
            </a:r>
            <a:r>
              <a:rPr lang="ru-RU" sz="2800" dirty="0" smtClean="0">
                <a:solidFill>
                  <a:srgbClr val="7030A0"/>
                </a:solidFill>
              </a:rPr>
              <a:t>не ниже </a:t>
            </a:r>
            <a:r>
              <a:rPr lang="ru-RU" sz="2800" dirty="0" smtClean="0">
                <a:solidFill>
                  <a:srgbClr val="7030A0"/>
                </a:solidFill>
              </a:rPr>
              <a:t>16</a:t>
            </a:r>
            <a:r>
              <a:rPr lang="ru-RU" sz="2800" baseline="30000" dirty="0" smtClean="0">
                <a:solidFill>
                  <a:srgbClr val="7030A0"/>
                </a:solidFill>
              </a:rPr>
              <a:t>0</a:t>
            </a:r>
            <a:r>
              <a:rPr lang="ru-RU" sz="2800" dirty="0" smtClean="0">
                <a:solidFill>
                  <a:srgbClr val="7030A0"/>
                </a:solidFill>
              </a:rPr>
              <a:t>С</a:t>
            </a:r>
            <a:endParaRPr lang="ru-RU" sz="2800" dirty="0" smtClean="0">
              <a:solidFill>
                <a:srgbClr val="7030A0"/>
              </a:solidFill>
            </a:endParaRPr>
          </a:p>
          <a:p>
            <a:pPr>
              <a:buFont typeface="Arial" charset="0"/>
              <a:buChar char="•"/>
            </a:pPr>
            <a:r>
              <a:rPr lang="ru-RU" sz="2800" dirty="0" smtClean="0">
                <a:solidFill>
                  <a:srgbClr val="7030A0"/>
                </a:solidFill>
              </a:rPr>
              <a:t>полезно дома </a:t>
            </a:r>
            <a:r>
              <a:rPr lang="ru-RU" sz="2800" dirty="0" smtClean="0">
                <a:solidFill>
                  <a:srgbClr val="7030A0"/>
                </a:solidFill>
              </a:rPr>
              <a:t>ходить </a:t>
            </a:r>
            <a:r>
              <a:rPr lang="ru-RU" sz="2800" dirty="0" smtClean="0">
                <a:solidFill>
                  <a:srgbClr val="7030A0"/>
                </a:solidFill>
              </a:rPr>
              <a:t>по полу </a:t>
            </a:r>
            <a:r>
              <a:rPr lang="ru-RU" sz="2800" dirty="0" smtClean="0">
                <a:solidFill>
                  <a:srgbClr val="7030A0"/>
                </a:solidFill>
              </a:rPr>
              <a:t>босиком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571876"/>
            <a:ext cx="39338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42976" y="285728"/>
          <a:ext cx="7334280" cy="3929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7140"/>
                <a:gridCol w="3667140"/>
              </a:tblGrid>
              <a:tr h="3929090">
                <a:tc>
                  <a:txBody>
                    <a:bodyPr/>
                    <a:lstStyle/>
                    <a:p>
                      <a:r>
                        <a:rPr lang="ru-RU" dirty="0" smtClean="0"/>
                        <a:t>Закаляйся,</a:t>
                      </a:r>
                    </a:p>
                    <a:p>
                      <a:r>
                        <a:rPr lang="ru-RU" dirty="0" smtClean="0"/>
                        <a:t>   если хочешь быть здоров!</a:t>
                      </a:r>
                    </a:p>
                    <a:p>
                      <a:r>
                        <a:rPr lang="ru-RU" dirty="0" smtClean="0"/>
                        <a:t>Постарайся</a:t>
                      </a:r>
                    </a:p>
                    <a:p>
                      <a:r>
                        <a:rPr lang="ru-RU" dirty="0" smtClean="0"/>
                        <a:t>   позабыть про докторов.</a:t>
                      </a:r>
                    </a:p>
                    <a:p>
                      <a:r>
                        <a:rPr lang="ru-RU" dirty="0" smtClean="0"/>
                        <a:t>Водой холодной обтирайся,</a:t>
                      </a:r>
                    </a:p>
                    <a:p>
                      <a:r>
                        <a:rPr lang="ru-RU" dirty="0" smtClean="0"/>
                        <a:t>   если хочешь быть здоров!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Будь умерен</a:t>
                      </a:r>
                    </a:p>
                    <a:p>
                      <a:r>
                        <a:rPr lang="ru-RU" dirty="0" smtClean="0"/>
                        <a:t>   и в одежде и в еде,</a:t>
                      </a:r>
                    </a:p>
                    <a:p>
                      <a:r>
                        <a:rPr lang="ru-RU" dirty="0" smtClean="0"/>
                        <a:t>Будь уверен</a:t>
                      </a:r>
                    </a:p>
                    <a:p>
                      <a:r>
                        <a:rPr lang="ru-RU" dirty="0" smtClean="0"/>
                        <a:t>   на земле и на воде,</a:t>
                      </a:r>
                    </a:p>
                    <a:p>
                      <a:r>
                        <a:rPr lang="ru-RU" dirty="0" smtClean="0"/>
                        <a:t>Всегда и всюду будь уверен</a:t>
                      </a:r>
                    </a:p>
                    <a:p>
                      <a:r>
                        <a:rPr lang="ru-RU" dirty="0" smtClean="0"/>
                        <a:t>   и не трусь, мой друг, нигде!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Ты не кутай</a:t>
                      </a:r>
                    </a:p>
                    <a:p>
                      <a:r>
                        <a:rPr lang="ru-RU" dirty="0" smtClean="0"/>
                        <a:t>   и не прячь от ветра нос</a:t>
                      </a:r>
                    </a:p>
                    <a:p>
                      <a:r>
                        <a:rPr lang="ru-RU" dirty="0" smtClean="0"/>
                        <a:t>Даже в лютый,</a:t>
                      </a:r>
                    </a:p>
                    <a:p>
                      <a:r>
                        <a:rPr lang="ru-RU" dirty="0" smtClean="0"/>
                        <a:t>   показательный мороз.</a:t>
                      </a:r>
                    </a:p>
                    <a:p>
                      <a:r>
                        <a:rPr lang="ru-RU" dirty="0" smtClean="0"/>
                        <a:t>Ходи прямой, а не согнутый,</a:t>
                      </a:r>
                    </a:p>
                    <a:p>
                      <a:r>
                        <a:rPr lang="ru-RU" dirty="0" smtClean="0"/>
                        <a:t>   как какой-нибудь вопрос!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Всех полезней</a:t>
                      </a:r>
                    </a:p>
                    <a:p>
                      <a:r>
                        <a:rPr lang="ru-RU" dirty="0" smtClean="0"/>
                        <a:t>   солнце, воздух и вода!</a:t>
                      </a:r>
                    </a:p>
                    <a:p>
                      <a:r>
                        <a:rPr lang="ru-RU" dirty="0" smtClean="0"/>
                        <a:t>От болезней</a:t>
                      </a:r>
                    </a:p>
                    <a:p>
                      <a:r>
                        <a:rPr lang="ru-RU" dirty="0" smtClean="0"/>
                        <a:t>   помогают нам всегда.</a:t>
                      </a:r>
                    </a:p>
                    <a:p>
                      <a:r>
                        <a:rPr lang="ru-RU" dirty="0" smtClean="0"/>
                        <a:t>От всех болезней всех полезней</a:t>
                      </a:r>
                    </a:p>
                    <a:p>
                      <a:r>
                        <a:rPr lang="ru-RU" dirty="0" smtClean="0"/>
                        <a:t>   солнце, воздух и вода!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1654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3929066"/>
            <a:ext cx="3786214" cy="2714644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85728"/>
            <a:ext cx="7772400" cy="1470025"/>
          </a:xfrm>
        </p:spPr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1428736"/>
            <a:ext cx="6400800" cy="364333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rgbClr val="7030A0"/>
                </a:solidFill>
              </a:rPr>
              <a:t>Текст - </a:t>
            </a:r>
            <a:r>
              <a:rPr lang="en-US" dirty="0" smtClean="0">
                <a:solidFill>
                  <a:srgbClr val="7030A0"/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rgbClr val="7030A0"/>
                </a:solidFill>
                <a:hlinkClick r:id="rId2"/>
              </a:rPr>
              <a:t>www.zakalivanie.ru/detail.php?ID=3688</a:t>
            </a:r>
            <a:endParaRPr lang="ru-RU" dirty="0" smtClean="0">
              <a:solidFill>
                <a:srgbClr val="7030A0"/>
              </a:solidFill>
            </a:endParaRPr>
          </a:p>
          <a:p>
            <a:pPr algn="l"/>
            <a:r>
              <a:rPr lang="ru-RU" dirty="0" smtClean="0">
                <a:solidFill>
                  <a:srgbClr val="7030A0"/>
                </a:solidFill>
              </a:rPr>
              <a:t>Картинки и фото - </a:t>
            </a:r>
            <a:r>
              <a:rPr lang="en-US" dirty="0" smtClean="0">
                <a:solidFill>
                  <a:srgbClr val="7030A0"/>
                </a:solidFill>
                <a:hlinkClick r:id="rId3"/>
              </a:rPr>
              <a:t>http://</a:t>
            </a:r>
            <a:r>
              <a:rPr lang="en-US" dirty="0" smtClean="0">
                <a:solidFill>
                  <a:srgbClr val="7030A0"/>
                </a:solidFill>
                <a:hlinkClick r:id="rId3"/>
              </a:rPr>
              <a:t>images.yandex.ru</a:t>
            </a:r>
            <a:endParaRPr lang="ru-RU" dirty="0" smtClean="0">
              <a:solidFill>
                <a:srgbClr val="7030A0"/>
              </a:solidFill>
            </a:endParaRPr>
          </a:p>
          <a:p>
            <a:pPr algn="l"/>
            <a:r>
              <a:rPr lang="ru-RU" dirty="0" smtClean="0">
                <a:solidFill>
                  <a:srgbClr val="7030A0"/>
                </a:solidFill>
              </a:rPr>
              <a:t>Стихи - </a:t>
            </a:r>
            <a:r>
              <a:rPr lang="en-US" dirty="0" smtClean="0">
                <a:solidFill>
                  <a:srgbClr val="7030A0"/>
                </a:solidFill>
                <a:hlinkClick r:id="rId4"/>
              </a:rPr>
              <a:t>http://</a:t>
            </a:r>
            <a:r>
              <a:rPr lang="en-US" dirty="0" smtClean="0">
                <a:solidFill>
                  <a:srgbClr val="7030A0"/>
                </a:solidFill>
                <a:hlinkClick r:id="rId4"/>
              </a:rPr>
              <a:t>www.rupoem.ru/lebedevkumach/zakalyajsya-esli-xochesh.aspx</a:t>
            </a:r>
            <a:endParaRPr lang="ru-RU" dirty="0" smtClean="0">
              <a:solidFill>
                <a:srgbClr val="7030A0"/>
              </a:solidFill>
            </a:endParaRPr>
          </a:p>
          <a:p>
            <a:pPr algn="l"/>
            <a:endParaRPr lang="ru-RU" dirty="0" smtClean="0">
              <a:solidFill>
                <a:srgbClr val="7030A0"/>
              </a:solidFill>
            </a:endParaRPr>
          </a:p>
          <a:p>
            <a:pPr algn="l"/>
            <a:endParaRPr lang="ru-RU" dirty="0" smtClean="0">
              <a:solidFill>
                <a:srgbClr val="7030A0"/>
              </a:solidFill>
            </a:endParaRPr>
          </a:p>
          <a:p>
            <a:pPr algn="l"/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2439982"/>
          </a:xfrm>
        </p:spPr>
        <p:txBody>
          <a:bodyPr/>
          <a:lstStyle/>
          <a:p>
            <a:r>
              <a:rPr lang="ru-RU" dirty="0" smtClean="0"/>
              <a:t>Снегом да паром, так и не будешь старым.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857496"/>
            <a:ext cx="47625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00100" y="285728"/>
            <a:ext cx="7772400" cy="1470025"/>
          </a:xfrm>
        </p:spPr>
        <p:txBody>
          <a:bodyPr/>
          <a:lstStyle/>
          <a:p>
            <a:r>
              <a:rPr lang="ru-RU" dirty="0" smtClean="0"/>
              <a:t>Узнаем: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7343804" cy="3143272"/>
          </a:xfrm>
        </p:spPr>
        <p:txBody>
          <a:bodyPr/>
          <a:lstStyle/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Что такое закаливание?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Когда люди начали закаливаться?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Как закаливались в старину?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Какие есть способы закаливания?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Как можно закаляться детям?</a:t>
            </a:r>
            <a:endParaRPr lang="ru-RU" dirty="0" smtClean="0">
              <a:solidFill>
                <a:srgbClr val="7030A0"/>
              </a:solidFill>
            </a:endParaRPr>
          </a:p>
        </p:txBody>
      </p:sp>
      <p:pic>
        <p:nvPicPr>
          <p:cNvPr id="5" name="Рисунок 4" descr="0_159fe_5b460913_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4500570"/>
            <a:ext cx="1809756" cy="2000264"/>
          </a:xfrm>
          <a:prstGeom prst="rect">
            <a:avLst/>
          </a:prstGeom>
        </p:spPr>
      </p:pic>
      <p:pic>
        <p:nvPicPr>
          <p:cNvPr id="6" name="Рисунок 5" descr="0_159f3_2b920bb2_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454" y="4500570"/>
            <a:ext cx="1928826" cy="192882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4290"/>
            <a:ext cx="7772400" cy="1470025"/>
          </a:xfrm>
        </p:spPr>
        <p:txBody>
          <a:bodyPr/>
          <a:lstStyle/>
          <a:p>
            <a:r>
              <a:rPr lang="ru-RU" dirty="0" smtClean="0"/>
              <a:t>Что такое закаливание?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29058" y="1928802"/>
            <a:ext cx="5214942" cy="3429024"/>
          </a:xfrm>
        </p:spPr>
        <p:txBody>
          <a:bodyPr/>
          <a:lstStyle/>
          <a:p>
            <a:pPr algn="l"/>
            <a:r>
              <a:rPr lang="ru-RU" sz="4000" dirty="0" smtClean="0">
                <a:solidFill>
                  <a:srgbClr val="FF0000"/>
                </a:solidFill>
              </a:rPr>
              <a:t>Закаливание –</a:t>
            </a:r>
            <a:r>
              <a:rPr lang="ru-RU" dirty="0" smtClean="0"/>
              <a:t> </a:t>
            </a:r>
            <a:r>
              <a:rPr lang="ru-RU" dirty="0" smtClean="0">
                <a:solidFill>
                  <a:srgbClr val="7030A0"/>
                </a:solidFill>
              </a:rPr>
              <a:t>это тренировка, помогающая организму сопротивляться неблагоприятным условиям.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1\Pictures\1186330404_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00174"/>
            <a:ext cx="2786082" cy="37862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28794" y="4214818"/>
            <a:ext cx="62150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Calibri" pitchFamily="34" charset="0"/>
              </a:rPr>
              <a:t>Закаленные дети    значительно меньше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Calibri" pitchFamily="34" charset="0"/>
              </a:rPr>
              <a:t>болеют, а, заболев, выздоравливают  быстро и без осложнений.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Calibri" pitchFamily="34" charset="0"/>
              </a:rPr>
              <a:t>Кроме того, они более активны, </a:t>
            </a:r>
            <a:r>
              <a:rPr lang="ru-RU" sz="2400" dirty="0" err="1" smtClean="0">
                <a:solidFill>
                  <a:srgbClr val="7030A0"/>
                </a:solidFill>
                <a:latin typeface="Calibri" pitchFamily="34" charset="0"/>
              </a:rPr>
              <a:t>внимательны,лучше</a:t>
            </a:r>
            <a:r>
              <a:rPr lang="ru-RU" sz="2400" dirty="0" smtClean="0">
                <a:solidFill>
                  <a:srgbClr val="7030A0"/>
                </a:solidFill>
                <a:latin typeface="Calibri" pitchFamily="34" charset="0"/>
              </a:rPr>
              <a:t> выдерживают физические и интеллектуальные нагрузки</a:t>
            </a:r>
            <a:r>
              <a:rPr lang="ru-RU" dirty="0" smtClean="0">
                <a:solidFill>
                  <a:srgbClr val="FFFF00"/>
                </a:solidFill>
                <a:latin typeface="Calibri" pitchFamily="34" charset="0"/>
              </a:rPr>
              <a:t>.</a:t>
            </a:r>
            <a:endParaRPr lang="ru-RU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500042"/>
            <a:ext cx="42100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История закаливания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428736"/>
            <a:ext cx="585791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В папирусах </a:t>
            </a:r>
            <a:r>
              <a:rPr lang="ru-RU" sz="2000" u="sng" dirty="0" smtClean="0">
                <a:solidFill>
                  <a:srgbClr val="7030A0"/>
                </a:solidFill>
              </a:rPr>
              <a:t>Древнего Египта</a:t>
            </a:r>
            <a:r>
              <a:rPr lang="ru-RU" sz="2000" dirty="0" smtClean="0">
                <a:solidFill>
                  <a:srgbClr val="7030A0"/>
                </a:solidFill>
              </a:rPr>
              <a:t>, к </a:t>
            </a:r>
            <a:r>
              <a:rPr lang="ru-RU" sz="2000" dirty="0" err="1" smtClean="0">
                <a:solidFill>
                  <a:srgbClr val="7030A0"/>
                </a:solidFill>
              </a:rPr>
              <a:t>примеру,обнаруже-ны</a:t>
            </a:r>
            <a:r>
              <a:rPr lang="ru-RU" sz="2000" dirty="0" smtClean="0">
                <a:solidFill>
                  <a:srgbClr val="7030A0"/>
                </a:solidFill>
              </a:rPr>
              <a:t> указания на то, что для укрепления здоровья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 полезно систематически использовать </a:t>
            </a:r>
            <a:r>
              <a:rPr lang="ru-RU" sz="2000" dirty="0" err="1" smtClean="0">
                <a:solidFill>
                  <a:srgbClr val="7030A0"/>
                </a:solidFill>
              </a:rPr>
              <a:t>охлаждаю-щие</a:t>
            </a:r>
            <a:r>
              <a:rPr lang="ru-RU" sz="2000" dirty="0" smtClean="0">
                <a:solidFill>
                  <a:srgbClr val="7030A0"/>
                </a:solidFill>
              </a:rPr>
              <a:t> воздушные и водные процедуры.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Полагают, что египетская культура закаливания была использована в </a:t>
            </a:r>
            <a:r>
              <a:rPr lang="ru-RU" sz="2000" u="sng" dirty="0" smtClean="0">
                <a:solidFill>
                  <a:srgbClr val="7030A0"/>
                </a:solidFill>
              </a:rPr>
              <a:t>Древней Греции</a:t>
            </a:r>
            <a:r>
              <a:rPr lang="ru-RU" sz="2000" dirty="0" smtClean="0">
                <a:solidFill>
                  <a:srgbClr val="7030A0"/>
                </a:solidFill>
              </a:rPr>
              <a:t>. Так, в Спарте воспитание юношей - будущих воинов -было подчинено физическому развитию и закаливанию.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Большую часть года спартанцы ходили босиком, без головных уборов, в легкой одежде, в зимнее время - в одном только верхнем платье без нижнего белья, спали на сене или соломе без подстилки и покрывала.</a:t>
            </a:r>
            <a:br>
              <a:rPr lang="ru-RU" sz="2000" dirty="0" smtClean="0">
                <a:solidFill>
                  <a:srgbClr val="7030A0"/>
                </a:solidFill>
              </a:rPr>
            </a:b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356" y="357166"/>
            <a:ext cx="685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500042"/>
            <a:ext cx="76438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Прославленный русский полководец А. В. Суворов, будучи от рождения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 хилым и болезненным, благодаря проводимому на протяжении долгих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 лет  закаливанию сумел стать  выносливым и стойким человеком, не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  восприимчивым ни к холоду, ни к жаре.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785926"/>
            <a:ext cx="38100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8229600" cy="307183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Чтобы </a:t>
            </a:r>
            <a:r>
              <a:rPr lang="ru-RU" dirty="0" smtClean="0">
                <a:solidFill>
                  <a:srgbClr val="7030A0"/>
                </a:solidFill>
              </a:rPr>
              <a:t>болезни не приставали к нам, надо повышать иммунитет и соблюдать принципы закаливания.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0_159a1_fd9c5749_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3643314"/>
            <a:ext cx="1857388" cy="1785950"/>
          </a:xfrm>
          <a:prstGeom prst="rect">
            <a:avLst/>
          </a:prstGeom>
        </p:spPr>
      </p:pic>
      <p:pic>
        <p:nvPicPr>
          <p:cNvPr id="4" name="Рисунок 3" descr="0_159b7_e31a34c7_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3929066"/>
            <a:ext cx="2214578" cy="2286016"/>
          </a:xfrm>
          <a:prstGeom prst="rect">
            <a:avLst/>
          </a:prstGeom>
        </p:spPr>
      </p:pic>
      <p:pic>
        <p:nvPicPr>
          <p:cNvPr id="5" name="Рисунок 4" descr="0_159d7_fada7e9a_L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3571876"/>
            <a:ext cx="2000264" cy="1857388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повышения иммунитета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29124" y="1285860"/>
            <a:ext cx="457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Принимать воздушные ванны 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•      Проводить водные процедуры 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•      Плавать в реке 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•      Заниматься физическими упражнениями 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•      Употреблять витамин С 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•      Загорать на солнце 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•      Ходить в баню 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•      Делать контрастные обтирания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929066"/>
            <a:ext cx="335758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12557816876323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1071546"/>
            <a:ext cx="3071834" cy="30003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7.0&quot;&gt;&lt;object type=&quot;1&quot; unique_id=&quot;10001&quot;&gt;&lt;/object&gt;&lt;/database&gt;"/>
  <p:tag name="MMPROD_NEXTUNIQUEID" val="10010"/>
</p:tagLst>
</file>

<file path=ppt/theme/theme1.xml><?xml version="1.0" encoding="utf-8"?>
<a:theme xmlns:a="http://schemas.openxmlformats.org/drawingml/2006/main" name="4-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4-16</Template>
  <TotalTime>183</TotalTime>
  <Words>285</Words>
  <Application>Microsoft Office PowerPoint</Application>
  <PresentationFormat>Экран (4:3)</PresentationFormat>
  <Paragraphs>82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4-16</vt:lpstr>
      <vt:lpstr>Если хочешь быть здоров, закаляйся!</vt:lpstr>
      <vt:lpstr>Снегом да паром, так и не будешь старым.</vt:lpstr>
      <vt:lpstr>Узнаем:</vt:lpstr>
      <vt:lpstr>Что такое закаливание?</vt:lpstr>
      <vt:lpstr>Слайд 5</vt:lpstr>
      <vt:lpstr>История закаливания</vt:lpstr>
      <vt:lpstr>Слайд 7</vt:lpstr>
      <vt:lpstr>Чтобы болезни не приставали к нам, надо повышать иммунитет и соблюдать принципы закаливания.</vt:lpstr>
      <vt:lpstr>Для повышения иммунитета</vt:lpstr>
      <vt:lpstr>Слайд 10</vt:lpstr>
      <vt:lpstr>Слайд 11</vt:lpstr>
      <vt:lpstr>Слайд 12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Если хочешь быть здоров, закаляйся!</dc:title>
  <dc:creator>1</dc:creator>
  <dc:description>http://aida.ucoz.ru</dc:description>
  <cp:lastModifiedBy>1</cp:lastModifiedBy>
  <cp:revision>19</cp:revision>
  <dcterms:created xsi:type="dcterms:W3CDTF">2011-04-18T16:55:07Z</dcterms:created>
  <dcterms:modified xsi:type="dcterms:W3CDTF">2011-04-18T19:59:02Z</dcterms:modified>
</cp:coreProperties>
</file>