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sldIdLst>
    <p:sldId id="256" r:id="rId3"/>
    <p:sldId id="259" r:id="rId4"/>
    <p:sldId id="264" r:id="rId5"/>
    <p:sldId id="260" r:id="rId6"/>
    <p:sldId id="265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770"/>
    <a:srgbClr val="66C2AC"/>
    <a:srgbClr val="1C5C90"/>
    <a:srgbClr val="3A927D"/>
    <a:srgbClr val="245A4D"/>
    <a:srgbClr val="257AC1"/>
    <a:srgbClr val="14436A"/>
    <a:srgbClr val="327E6C"/>
    <a:srgbClr val="1F649D"/>
    <a:srgbClr val="62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1432" autoAdjust="0"/>
  </p:normalViewPr>
  <p:slideViewPr>
    <p:cSldViewPr showGuides="1">
      <p:cViewPr varScale="1">
        <p:scale>
          <a:sx n="104" d="100"/>
          <a:sy n="104" d="100"/>
        </p:scale>
        <p:origin x="-1878" y="-84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0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7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3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4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findicons.com/icon/77504/medical_pot_pills" TargetMode="External"/><Relationship Id="rId3" Type="http://schemas.openxmlformats.org/officeDocument/2006/relationships/hyperlink" Target="http://www.apteka-dostavka.ru/index.php?show_aux_page=22" TargetMode="External"/><Relationship Id="rId7" Type="http://schemas.openxmlformats.org/officeDocument/2006/relationships/hyperlink" Target="http://findicons.com/icon/126317/onion?id=320391" TargetMode="External"/><Relationship Id="rId12" Type="http://schemas.openxmlformats.org/officeDocument/2006/relationships/image" Target="../media/image20.jpeg"/><Relationship Id="rId2" Type="http://schemas.openxmlformats.org/officeDocument/2006/relationships/hyperlink" Target="http://2.bp.blogspot.com/_o6Xaa16I4kw/S78jjwUhZ7I/AAAAAAAAAKw/CDVdDFzPj6M/s1600/%D0%90%D0%B9%D0%B1%D0%BE%D0%BB%D0%B8%D1%82+copy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indicons.com/icon/41847/valentine_s_day_honey?id=41853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://findicons.com/search/cranberries" TargetMode="External"/><Relationship Id="rId10" Type="http://schemas.openxmlformats.org/officeDocument/2006/relationships/hyperlink" Target="http://www.zeftera.ru/naibolee-effektivnym-metodom-profilaktiki-grippa-yavlyaetsya-vakcinoprofilaktika/" TargetMode="External"/><Relationship Id="rId4" Type="http://schemas.openxmlformats.org/officeDocument/2006/relationships/hyperlink" Target="http://findicons.com/icon/77506/medical_case" TargetMode="External"/><Relationship Id="rId9" Type="http://schemas.openxmlformats.org/officeDocument/2006/relationships/hyperlink" Target="http://www.zeftera.ru/o-profilaktike-grippa-i-orvi-nyneshnej-osenyu-i-zimoj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282">
            <a:off x="4558224" y="319304"/>
            <a:ext cx="2954709" cy="2945967"/>
          </a:xfrm>
          <a:prstGeom prst="rect">
            <a:avLst/>
          </a:prstGeom>
          <a:noFill/>
          <a:ln w="57150">
            <a:solidFill>
              <a:srgbClr val="66C2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3501008"/>
            <a:ext cx="6548264" cy="1470025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0000"/>
                    </a:prstClr>
                  </a:outerShdw>
                </a:effectLst>
                <a:latin typeface="Century Gothic"/>
              </a:rPr>
              <a:t>Советы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0000"/>
                    </a:prstClr>
                  </a:outerShdw>
                </a:effectLst>
                <a:latin typeface="Century Gothic"/>
              </a:rPr>
              <a:t>доктора </a:t>
            </a:r>
            <a:r>
              <a:rPr lang="ru-RU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0000"/>
                    </a:prstClr>
                  </a:outerShdw>
                </a:effectLst>
                <a:latin typeface="Century Gothic"/>
              </a:rPr>
              <a:t>Айболита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" b="96519" l="6264" r="95103">
                        <a14:foregroundMark x1="4897" y1="4096" x2="4897" y2="4096"/>
                        <a14:foregroundMark x1="4897" y1="4096" x2="4897" y2="4096"/>
                        <a14:foregroundMark x1="4897" y1="3754" x2="4670" y2="3481"/>
                        <a14:foregroundMark x1="4670" y1="3481" x2="6492" y2="1775"/>
                        <a14:foregroundMark x1="62187" y1="13174" x2="62187" y2="13174"/>
                        <a14:foregroundMark x1="62187" y1="13174" x2="62187" y2="13174"/>
                        <a14:foregroundMark x1="65148" y1="13311" x2="65148" y2="13311"/>
                        <a14:foregroundMark x1="65148" y1="13311" x2="65148" y2="13311"/>
                        <a14:foregroundMark x1="68451" y1="14676" x2="68451" y2="14676"/>
                        <a14:foregroundMark x1="68451" y1="14676" x2="68451" y2="14676"/>
                        <a14:foregroundMark x1="37358" y1="27918" x2="37358" y2="27918"/>
                        <a14:foregroundMark x1="37358" y1="27918" x2="37358" y2="27918"/>
                        <a14:foregroundMark x1="61390" y1="24846" x2="61390" y2="24846"/>
                        <a14:foregroundMark x1="61390" y1="24846" x2="61390" y2="2484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620688"/>
            <a:ext cx="3389387" cy="565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1989" y="5445224"/>
            <a:ext cx="4663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Русанова Светлана Геннадьевна</a:t>
            </a:r>
          </a:p>
          <a:p>
            <a:r>
              <a:rPr lang="ru-RU" i="1" dirty="0" smtClean="0"/>
              <a:t>Воспитатель МБДОУ детский сад№ </a:t>
            </a:r>
            <a:r>
              <a:rPr lang="ru-RU" i="1" dirty="0" smtClean="0"/>
              <a:t>8 </a:t>
            </a:r>
            <a:endParaRPr lang="ru-RU" i="1" dirty="0" smtClean="0"/>
          </a:p>
          <a:p>
            <a:r>
              <a:rPr lang="ru-RU" i="1" dirty="0" smtClean="0"/>
              <a:t>Алтайский край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smtClean="0">
                <a:solidFill>
                  <a:prstClr val="black"/>
                </a:solidFill>
              </a:rPr>
              <a:t>, город </a:t>
            </a:r>
            <a:r>
              <a:rPr lang="ru-RU" i="1" dirty="0">
                <a:solidFill>
                  <a:prstClr val="black"/>
                </a:solidFill>
              </a:rPr>
              <a:t>Новоалтайск 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alibri"/>
                <a:cs typeface="Times New Roman"/>
              </a:rPr>
              <a:t>Как не заболеть гриппом?!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352928" cy="52578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тобы избежать распространения 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гриппа H1N1/v (и не только его), необходимо выполнять профилактические мероприятия, и помнить, что каждый из нас в силах снизить риск заболевания и распространения гриппа, выполняя простые санитарно-гигиенические правила. Поэтому рассмотрим ситуации, с которыми может столкнуться каждый, и перечислим необходимые профилактические мероприятия для каждого из конкретных случаев. 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>
              <a:buNone/>
            </a:pPr>
            <a:endParaRPr lang="ru-RU" sz="1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Что надо предпринять, чтобы не заболеть самому и не заразить окружающих: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избегать контакта с больными людьми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стараться не подходить к больному ближе, чем на 1 метр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при контакте с больными людьми надевать маску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закрывать нос и рот во время кашля и чихания, используя одноразовые носовые платки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Пользователь\Downloads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9" y="188640"/>
            <a:ext cx="1152128" cy="1152128"/>
          </a:xfrm>
          <a:prstGeom prst="rect">
            <a:avLst/>
          </a:prstGeom>
          <a:noFill/>
          <a:ln w="38100">
            <a:solidFill>
              <a:srgbClr val="66C2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13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0126" y="3933056"/>
            <a:ext cx="2087256" cy="151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4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274638"/>
            <a:ext cx="108012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41165"/>
            <a:ext cx="8352928" cy="5184179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мыть руки с мылом или антибактериальными средствами (спиртсодержащие растворы) для предотвращения распространения инфекции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избегать 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большого скопления людей (зрелищных мероприятий, собраний, встреч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)</a:t>
            </a:r>
            <a:endParaRPr lang="ru-RU" sz="18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регулярно проветривать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помещение</a:t>
            </a:r>
            <a:endParaRPr lang="ru-RU" sz="18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не трогать грязными руками глаза, нос и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рот</a:t>
            </a:r>
            <a:endParaRPr lang="ru-RU" sz="18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вести здоровый образ жизни (полноценный сон,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свежий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    воздух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, активный отдых, сбалансированная пища, богатая </a:t>
            </a:r>
            <a:endParaRPr lang="ru-RU" sz="1800" b="1" i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витаминами), 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что поможет организму бороться с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любыми 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инфекциями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48664" y="1600200"/>
            <a:ext cx="10801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5" y="220117"/>
            <a:ext cx="1152525" cy="1152525"/>
          </a:xfrm>
          <a:prstGeom prst="rect">
            <a:avLst/>
          </a:prstGeom>
          <a:noFill/>
          <a:ln w="28575">
            <a:solidFill>
              <a:srgbClr val="66C2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2420888"/>
            <a:ext cx="2375012" cy="396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05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274638"/>
            <a:ext cx="5040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33497"/>
            <a:ext cx="6264696" cy="490381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Если всё -  таки Вы 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заболели, максимально ограничьте контакты с другими людьми и вызовите врача как можно быстрее, чтобы получить рекомендации по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лечению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 Оставайтесь дома, по возможности, в течение 7 дней от начала заболевания и не пренебрегайте мерами личной повседневной гигиены.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Соблюдайте 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постельный режим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Пользуйтесь 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одноразовыми носовыми платками, и после использования немедленно их выбрасывайте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Пейте больше витаминизированных жидкостей, а также настои на клюкве, бруснике, обладающие жаропонижающими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свойствами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56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56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972"/>
            <a:ext cx="1152525" cy="1152525"/>
          </a:xfrm>
          <a:prstGeom prst="rect">
            <a:avLst/>
          </a:prstGeom>
          <a:noFill/>
          <a:ln w="38100">
            <a:solidFill>
              <a:srgbClr val="66C2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476656" y="1600200"/>
            <a:ext cx="216024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Users\Пользователь\Downloads\cranberry_sauce (1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medical_cas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67058"/>
            <a:ext cx="2309192" cy="23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4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-49485"/>
            <a:ext cx="936103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35088"/>
            <a:ext cx="6264696" cy="6153547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Нельзя не сказать и о растительных лекарственных препаратах, которые давно и широко используются при различных заболеваниях, в том числе и вирусной природы, в том числе и для профилактики. Многие из них хорошо известны и очень популярны. И это неспроста. Действительно, некоторые лекарственные растения не только облегчают симптомы заболевания, но и обладают противовирусным действием. Еще древнегреческие врачи при простуде использовали </a:t>
            </a:r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лимон и апельсин, мед и гвоздику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ru-RU" sz="1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None/>
            </a:pP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Из огромного числа лекарственных растений мы остановимся лишь на некоторых из них:</a:t>
            </a:r>
          </a:p>
          <a:p>
            <a:pPr lvl="0">
              <a:buFont typeface="Arial"/>
              <a:buChar char="•"/>
            </a:pPr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Лук, чеснок 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— содержат фитонциды, противомикробные вещества растительного происхождения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0332640" y="1600200"/>
            <a:ext cx="288032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1152525" cy="1152525"/>
          </a:xfrm>
          <a:prstGeom prst="rect">
            <a:avLst/>
          </a:prstGeom>
          <a:noFill/>
          <a:ln w="38100">
            <a:solidFill>
              <a:srgbClr val="66C2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Пользователь\Downloads\valentine_s_day_honey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0378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ownloads\lem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1732">
            <a:off x="7841844" y="2713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ownloads\onion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914">
            <a:off x="6870610" y="4535681"/>
            <a:ext cx="1659316" cy="16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116632"/>
            <a:ext cx="720079" cy="1143000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3172"/>
            <a:ext cx="6264696" cy="5400204"/>
          </a:xfrm>
        </p:spPr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Мята, сосна 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— обладают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вирулицидным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действием и используются для ингаляций.</a:t>
            </a:r>
          </a:p>
          <a:p>
            <a:pPr lvl="0">
              <a:buFont typeface="Arial"/>
              <a:buChar char="•"/>
            </a:pPr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Лимон, шиповник, клюква, брусника, облепиха 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— кладезь витаминов, в том числе витамина С (аскорбиновая кислота), на их основе готовятся витаминные напитки (чай, морс, настой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Arial"/>
              <a:buChar char="•"/>
            </a:pPr>
            <a:endParaRPr lang="ru-RU" sz="1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Arial"/>
              <a:buChar char="•"/>
            </a:pP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Препараты для профилактики гриппа весьма разнообразны. Основными из них являются:«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Арбидол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>
              <a:buFont typeface="Arial"/>
              <a:buChar char="•"/>
            </a:pP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Интерфероны — «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Альфарон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 (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интраназальные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капли), «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Гриппферон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 (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интраназальные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капли), мазь с «Интерфероном»</a:t>
            </a:r>
          </a:p>
          <a:p>
            <a:pPr>
              <a:buFont typeface="Arial"/>
              <a:buChar char="•"/>
            </a:pP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Индукторы 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интерферонов — «Циклоферон», «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Кагоцел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», «Амиксин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>
              <a:buFont typeface="Arial"/>
              <a:buChar char="•"/>
            </a:pP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96536" y="1600200"/>
            <a:ext cx="144016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1" y="205061"/>
            <a:ext cx="1152525" cy="1152525"/>
          </a:xfrm>
          <a:prstGeom prst="rect">
            <a:avLst/>
          </a:prstGeom>
          <a:noFill/>
          <a:ln w="38100">
            <a:solidFill>
              <a:srgbClr val="66C2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Пользователь\Downloads\medical_pot_pill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76253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54" y="15567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26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352928" cy="460851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  <a:hlinkClick r:id="rId2"/>
              </a:rPr>
              <a:t>http://2.bp.blogspot.com/_o6Xaa16I4kw/S78jjwUhZ7I/AAAAAAAAAKw/CDVdDFzPj6M/s1600/%D0%90%D0%B9%D0%B1%D0%BE%D0%BB%D0%B8%D1%82+copy.JPG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 – Айболит</a:t>
            </a:r>
            <a:endParaRPr lang="ru-RU" sz="1600" dirty="0" smtClean="0">
              <a:solidFill>
                <a:srgbClr val="164770"/>
              </a:solidFill>
              <a:latin typeface="Calibri"/>
              <a:cs typeface="+mn-cs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r>
              <a:rPr lang="en-US" sz="1800" dirty="0">
                <a:solidFill>
                  <a:srgbClr val="164770"/>
                </a:solidFill>
                <a:latin typeface="Calibri"/>
                <a:cs typeface="+mn-cs"/>
                <a:hlinkClick r:id="rId3"/>
              </a:rPr>
              <a:t>http://</a:t>
            </a: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  <a:hlinkClick r:id="rId3"/>
              </a:rPr>
              <a:t>www.apteka-dostavka.ru/index.php?show_aux_page=22</a:t>
            </a:r>
            <a:r>
              <a:rPr lang="ru-RU" sz="1800" dirty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- </a:t>
            </a: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маска</a:t>
            </a:r>
            <a:endParaRPr lang="ru-RU" sz="1800" dirty="0">
              <a:solidFill>
                <a:srgbClr val="164770"/>
              </a:solidFill>
              <a:latin typeface="Calibri"/>
              <a:cs typeface="+mn-cs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r>
              <a:rPr lang="en-US" sz="1800" dirty="0">
                <a:solidFill>
                  <a:srgbClr val="164770"/>
                </a:solidFill>
                <a:latin typeface="Calibri"/>
                <a:cs typeface="+mn-cs"/>
                <a:hlinkClick r:id="rId4"/>
              </a:rPr>
              <a:t>http://</a:t>
            </a: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  <a:hlinkClick r:id="rId4"/>
              </a:rPr>
              <a:t>findicons.com/icon/77506/medical_case</a:t>
            </a:r>
            <a:r>
              <a:rPr lang="ru-RU" sz="1800" dirty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- аптечка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>
                <a:solidFill>
                  <a:srgbClr val="164770"/>
                </a:solidFill>
                <a:latin typeface="Calibri"/>
                <a:cs typeface="+mn-cs"/>
                <a:hlinkClick r:id="rId5"/>
              </a:rPr>
              <a:t>http://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  <a:hlinkClick r:id="rId5"/>
              </a:rPr>
              <a:t>findicons.com/search/cranberries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 – клюква </a:t>
            </a:r>
            <a:r>
              <a:rPr lang="ru-RU" sz="1800" dirty="0">
                <a:solidFill>
                  <a:srgbClr val="164770"/>
                </a:solidFill>
                <a:latin typeface="Calibri"/>
                <a:cs typeface="+mn-cs"/>
              </a:rPr>
              <a:t>и 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стаканы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rgbClr val="164770"/>
                </a:solidFill>
                <a:latin typeface="Calibri"/>
                <a:cs typeface="+mn-cs"/>
                <a:hlinkClick r:id="rId6"/>
              </a:rPr>
              <a:t>http://</a:t>
            </a: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  <a:hlinkClick r:id="rId6"/>
              </a:rPr>
              <a:t>findicons.com/icon/41847/valentine_s_day_honey?id=41853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r>
              <a:rPr lang="en-US" sz="1800" dirty="0">
                <a:solidFill>
                  <a:srgbClr val="164770"/>
                </a:solidFill>
                <a:latin typeface="Calibri"/>
                <a:cs typeface="+mn-cs"/>
              </a:rPr>
              <a:t>– </a:t>
            </a:r>
            <a:r>
              <a:rPr lang="ru-RU" sz="1800" dirty="0">
                <a:solidFill>
                  <a:srgbClr val="164770"/>
                </a:solidFill>
                <a:latin typeface="Calibri"/>
                <a:cs typeface="+mn-cs"/>
              </a:rPr>
              <a:t>мёд 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и лимон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  <a:hlinkClick r:id="rId7"/>
              </a:rPr>
              <a:t>http</a:t>
            </a:r>
            <a:r>
              <a:rPr lang="en-US" sz="1800" dirty="0">
                <a:solidFill>
                  <a:srgbClr val="164770"/>
                </a:solidFill>
                <a:latin typeface="Calibri"/>
                <a:cs typeface="+mn-cs"/>
                <a:hlinkClick r:id="rId7"/>
              </a:rPr>
              <a:t>://</a:t>
            </a: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  <a:hlinkClick r:id="rId7"/>
              </a:rPr>
              <a:t>findicons.com/icon/126317/onion?id=320391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r>
              <a:rPr lang="en-US" sz="1800" dirty="0">
                <a:solidFill>
                  <a:srgbClr val="164770"/>
                </a:solidFill>
                <a:latin typeface="Calibri"/>
                <a:cs typeface="+mn-cs"/>
              </a:rPr>
              <a:t>- 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лук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rgbClr val="164770"/>
                </a:solidFill>
                <a:latin typeface="Calibri"/>
                <a:cs typeface="+mn-cs"/>
                <a:hlinkClick r:id="rId8"/>
              </a:rPr>
              <a:t>http://</a:t>
            </a: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  <a:hlinkClick r:id="rId8"/>
              </a:rPr>
              <a:t>findicons.com/icon/77504/medical_pot_pills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r>
              <a:rPr lang="en-US" sz="1800" dirty="0">
                <a:solidFill>
                  <a:srgbClr val="164770"/>
                </a:solidFill>
                <a:latin typeface="Calibri"/>
                <a:cs typeface="+mn-cs"/>
              </a:rPr>
              <a:t>- 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таблетки</a:t>
            </a:r>
            <a:endParaRPr lang="ru-RU" sz="1800" dirty="0">
              <a:solidFill>
                <a:srgbClr val="164770"/>
              </a:solidFill>
              <a:latin typeface="Calibri"/>
              <a:cs typeface="+mn-cs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  <a:hlinkClick r:id="rId9"/>
              </a:rPr>
              <a:t>http://www.zeftera.ru/o-profilaktike-grippa-i-orvi-nyneshnej-osenyu-i-zimoj/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 - грипп</a:t>
            </a:r>
            <a:r>
              <a:rPr lang="ru-RU" sz="1600" dirty="0" smtClean="0">
                <a:solidFill>
                  <a:srgbClr val="164770"/>
                </a:solidFill>
                <a:latin typeface="Calibri"/>
                <a:cs typeface="+mn-cs"/>
              </a:rPr>
              <a:t> </a:t>
            </a:r>
            <a:endParaRPr lang="ru-RU" sz="1600" dirty="0">
              <a:solidFill>
                <a:srgbClr val="164770"/>
              </a:solidFill>
              <a:latin typeface="Calibri"/>
              <a:cs typeface="+mn-cs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164770"/>
                </a:solidFill>
                <a:latin typeface="Calibri"/>
                <a:cs typeface="+mn-cs"/>
                <a:hlinkClick r:id="rId10"/>
              </a:rPr>
              <a:t>http://www.zeftera.ru/naibolee-effektivnym-metodom-profilaktiki-grippa-yavlyaetsya-vakcinoprofilaktika/</a:t>
            </a:r>
            <a:r>
              <a:rPr lang="ru-RU" sz="1800" dirty="0" smtClean="0">
                <a:solidFill>
                  <a:srgbClr val="164770"/>
                </a:solidFill>
                <a:latin typeface="Calibri"/>
                <a:cs typeface="+mn-cs"/>
              </a:rPr>
              <a:t> - вакцина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600" dirty="0" smtClean="0">
              <a:solidFill>
                <a:srgbClr val="164770"/>
              </a:solidFill>
              <a:latin typeface="Calibri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16616" y="1600200"/>
            <a:ext cx="792088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961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Пользователь\Downloads\dyn009_original_490_482_jpeg_2599099_4ca9dc129a0a4fee1e3fef0b06eb383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98" y="5441842"/>
            <a:ext cx="1440160" cy="14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87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102589846_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TP102589846_template</Template>
  <TotalTime>0</TotalTime>
  <Words>450</Words>
  <Application>Microsoft Office PowerPoint</Application>
  <PresentationFormat>Экран (4:3)</PresentationFormat>
  <Paragraphs>52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TP102589846_template</vt:lpstr>
      <vt:lpstr>Советы доктора Айболита</vt:lpstr>
      <vt:lpstr>Как не заболеть гриппом?!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2013-02-07T12:57:50Z</dcterms:created>
  <dcterms:modified xsi:type="dcterms:W3CDTF">2013-04-04T07:41:55Z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