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4" r:id="rId3"/>
    <p:sldId id="265" r:id="rId4"/>
    <p:sldId id="266" r:id="rId5"/>
    <p:sldId id="268" r:id="rId6"/>
    <p:sldId id="26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ECDD1-CABB-4EEA-9ED0-4AF1F49D5E62}" type="datetimeFigureOut">
              <a:rPr lang="ru-RU" smtClean="0"/>
              <a:pPr/>
              <a:t>06.07.2011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10509-923D-4CE2-8E7D-CE56FA4553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628800"/>
            <a:ext cx="5698976" cy="428133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Берёза, как и душа русского человека щедра</a:t>
            </a:r>
          </a:p>
          <a:p>
            <a:pPr>
              <a:buNone/>
            </a:pPr>
            <a:r>
              <a:rPr lang="ru-RU" b="1" dirty="0" smtClean="0"/>
              <a:t>  и многогранна. </a:t>
            </a:r>
          </a:p>
          <a:p>
            <a:pPr>
              <a:buNone/>
            </a:pPr>
            <a:r>
              <a:rPr lang="ru-RU" sz="5400" b="1" dirty="0" smtClean="0"/>
              <a:t>Что же дает берёза человеку?</a:t>
            </a:r>
            <a:endParaRPr lang="ru-RU" sz="5400" b="1" dirty="0"/>
          </a:p>
        </p:txBody>
      </p:sp>
      <p:pic>
        <p:nvPicPr>
          <p:cNvPr id="5" name="Рисунок 4" descr="601c177f922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23812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Крона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988840"/>
            <a:ext cx="5112568" cy="4425355"/>
          </a:xfrm>
        </p:spPr>
        <p:txBody>
          <a:bodyPr/>
          <a:lstStyle/>
          <a:p>
            <a:pPr lvl="1">
              <a:buNone/>
            </a:pPr>
            <a:r>
              <a:rPr lang="ru-RU" sz="4400" b="1" dirty="0" smtClean="0"/>
              <a:t>Берёзовые почки и листья для лечения.</a:t>
            </a:r>
          </a:p>
          <a:p>
            <a:pPr lvl="1">
              <a:buNone/>
            </a:pPr>
            <a:r>
              <a:rPr lang="ru-RU" sz="4400" b="1" dirty="0" smtClean="0"/>
              <a:t>Веник.</a:t>
            </a:r>
          </a:p>
          <a:p>
            <a:pPr lvl="1">
              <a:buNone/>
            </a:pPr>
            <a:r>
              <a:rPr lang="ru-RU" sz="4400" b="1" dirty="0" smtClean="0"/>
              <a:t>Розги.</a:t>
            </a:r>
          </a:p>
          <a:p>
            <a:endParaRPr lang="ru-RU" dirty="0"/>
          </a:p>
        </p:txBody>
      </p:sp>
      <p:pic>
        <p:nvPicPr>
          <p:cNvPr id="5" name="Рисунок 4" descr="2_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092280" y="332656"/>
            <a:ext cx="1697004" cy="1147599"/>
          </a:xfrm>
          <a:prstGeom prst="rect">
            <a:avLst/>
          </a:prstGeom>
        </p:spPr>
      </p:pic>
      <p:pic>
        <p:nvPicPr>
          <p:cNvPr id="6" name="Рисунок 5" descr="pqjrl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988840"/>
            <a:ext cx="1152128" cy="1794028"/>
          </a:xfrm>
          <a:prstGeom prst="rect">
            <a:avLst/>
          </a:prstGeom>
        </p:spPr>
      </p:pic>
      <p:pic>
        <p:nvPicPr>
          <p:cNvPr id="7" name="Рисунок 6" descr="venik-bany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4077072"/>
            <a:ext cx="1950720" cy="146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birch-amb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2339752" cy="31564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Кора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412776"/>
            <a:ext cx="6357392" cy="4309939"/>
          </a:xfrm>
        </p:spPr>
        <p:txBody>
          <a:bodyPr/>
          <a:lstStyle/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Жилища- чумы.</a:t>
            </a:r>
          </a:p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Берестяные лодки.</a:t>
            </a:r>
          </a:p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Материал для изготовления посуды, сувениров, украшений.</a:t>
            </a:r>
          </a:p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Дёготь.</a:t>
            </a:r>
          </a:p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Сажу для красок.</a:t>
            </a:r>
          </a:p>
          <a:p>
            <a:pPr>
              <a:buClr>
                <a:schemeClr val="accent2"/>
              </a:buClr>
              <a:buNone/>
            </a:pPr>
            <a:r>
              <a:rPr lang="ru-RU" sz="2800" b="1" dirty="0" smtClean="0"/>
              <a:t>Берестяные грамоты</a:t>
            </a:r>
          </a:p>
          <a:p>
            <a:endParaRPr lang="ru-RU" dirty="0"/>
          </a:p>
        </p:txBody>
      </p:sp>
      <p:pic>
        <p:nvPicPr>
          <p:cNvPr id="8" name="Рисунок 7" descr="kukly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5157192"/>
            <a:ext cx="1800200" cy="1350150"/>
          </a:xfrm>
          <a:prstGeom prst="rect">
            <a:avLst/>
          </a:prstGeom>
        </p:spPr>
      </p:pic>
      <p:pic>
        <p:nvPicPr>
          <p:cNvPr id="9" name="Рисунок 8" descr="chu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404664"/>
            <a:ext cx="1792224" cy="1219200"/>
          </a:xfrm>
          <a:prstGeom prst="rect">
            <a:avLst/>
          </a:prstGeom>
        </p:spPr>
      </p:pic>
      <p:pic>
        <p:nvPicPr>
          <p:cNvPr id="10" name="Рисунок 9" descr="58371382_f03537_fu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653136"/>
            <a:ext cx="1849388" cy="1849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Ствол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6288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Уксусную кислоту.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Бумагу.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Фанеру.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Дрова.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Различные деревянные изделия.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Нарост – гриб чага.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Лучины для освещения.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None/>
            </a:pPr>
            <a:r>
              <a:rPr lang="ru-RU" b="1" dirty="0" smtClean="0"/>
              <a:t>Лекарства.</a:t>
            </a:r>
            <a:endParaRPr lang="ru-RU" b="1" dirty="0"/>
          </a:p>
        </p:txBody>
      </p:sp>
      <p:pic>
        <p:nvPicPr>
          <p:cNvPr id="4" name="Рисунок 3" descr="803507_w640_h640_aaaaaaaaa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5157192"/>
            <a:ext cx="1656184" cy="1239378"/>
          </a:xfrm>
          <a:prstGeom prst="rect">
            <a:avLst/>
          </a:prstGeom>
        </p:spPr>
      </p:pic>
      <p:pic>
        <p:nvPicPr>
          <p:cNvPr id="5" name="Рисунок 4" descr="3558_karel.-berez-01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2276872"/>
            <a:ext cx="1521718" cy="1601808"/>
          </a:xfrm>
          <a:prstGeom prst="rect">
            <a:avLst/>
          </a:prstGeom>
        </p:spPr>
      </p:pic>
      <p:pic>
        <p:nvPicPr>
          <p:cNvPr id="7" name="Рисунок 6" descr="Фанера--Окоуме-(Габон--Окака--Азоуга)--Тополь--Окоуме-(Габон--Ока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0304" y="0"/>
            <a:ext cx="2073696" cy="1556792"/>
          </a:xfrm>
          <a:prstGeom prst="rect">
            <a:avLst/>
          </a:prstGeom>
        </p:spPr>
      </p:pic>
      <p:pic>
        <p:nvPicPr>
          <p:cNvPr id="8" name="Рисунок 7" descr="OLIO CELLULITE ALLA BETULLA 100m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2204864"/>
            <a:ext cx="1524000" cy="1524000"/>
          </a:xfrm>
          <a:prstGeom prst="rect">
            <a:avLst/>
          </a:prstGeom>
        </p:spPr>
      </p:pic>
      <p:pic>
        <p:nvPicPr>
          <p:cNvPr id="9" name="Рисунок 8" descr="spring_birc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188640"/>
            <a:ext cx="1440160" cy="638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Корень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None/>
            </a:pPr>
            <a:r>
              <a:rPr lang="ru-RU" dirty="0" smtClean="0"/>
              <a:t>   </a:t>
            </a:r>
            <a:r>
              <a:rPr lang="ru-RU" b="1" dirty="0" smtClean="0"/>
              <a:t>Запасы крахмала, которые весной превращаются в сок, который используют в лечебных целях и для приготовления различных напитков.</a:t>
            </a:r>
          </a:p>
          <a:p>
            <a:endParaRPr lang="ru-RU" b="1" dirty="0"/>
          </a:p>
        </p:txBody>
      </p:sp>
      <p:pic>
        <p:nvPicPr>
          <p:cNvPr id="4" name="Рисунок 3" descr="0b0f5069e750e79144c48fda3990b37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429000"/>
            <a:ext cx="3624064" cy="2718048"/>
          </a:xfrm>
          <a:prstGeom prst="rect">
            <a:avLst/>
          </a:prstGeom>
        </p:spPr>
      </p:pic>
      <p:pic>
        <p:nvPicPr>
          <p:cNvPr id="5" name="Рисунок 4" descr="eee4d1914ca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861048"/>
            <a:ext cx="3139986" cy="24580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Деревья</a:t>
            </a:r>
            <a:endParaRPr lang="ru-RU" sz="6000" b="1" dirty="0"/>
          </a:p>
        </p:txBody>
      </p:sp>
      <p:pic>
        <p:nvPicPr>
          <p:cNvPr id="4" name="Содержимое 3" descr="41618105_559837250578m549x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3394472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3995936" y="191683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2"/>
              </a:buClr>
            </a:pPr>
            <a:r>
              <a:rPr lang="ru-RU" sz="3600" b="1" dirty="0" smtClean="0"/>
              <a:t>Защищают дороги от снежных заносов.</a:t>
            </a:r>
          </a:p>
          <a:p>
            <a:pPr>
              <a:buClr>
                <a:schemeClr val="accent2"/>
              </a:buClr>
            </a:pPr>
            <a:r>
              <a:rPr lang="ru-RU" sz="3600" b="1" dirty="0" smtClean="0"/>
              <a:t>Служат источником кислорода.</a:t>
            </a:r>
          </a:p>
          <a:p>
            <a:pPr>
              <a:buClr>
                <a:schemeClr val="accent2"/>
              </a:buClr>
            </a:pPr>
            <a:r>
              <a:rPr lang="ru-RU" sz="3600" b="1" dirty="0" smtClean="0"/>
              <a:t>Удерживают почву на склонах.</a:t>
            </a:r>
          </a:p>
          <a:p>
            <a:pPr>
              <a:buClr>
                <a:schemeClr val="accent2"/>
              </a:buClr>
            </a:pPr>
            <a:r>
              <a:rPr lang="ru-RU" sz="3600" b="1" dirty="0" smtClean="0"/>
              <a:t>Защищают посевы от ветра. </a:t>
            </a:r>
            <a:endParaRPr lang="ru-RU" sz="3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rch 2strip Rust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843808" y="188640"/>
            <a:ext cx="31454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/>
              <a:t>Выводы: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96752"/>
            <a:ext cx="92890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ru-RU" sz="4000" b="1" dirty="0" smtClean="0"/>
              <a:t>Служит для изготовления предметов необходимых в быту человека.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ru-RU" sz="4000" b="1" dirty="0" smtClean="0"/>
              <a:t>Является сырьём для изготовления бумаги, лекарственных препаратов.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ru-RU" sz="4000" b="1" dirty="0" smtClean="0"/>
              <a:t>Берёза является источником тепла,  света, кислорода.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ru-RU" sz="4000" b="1" dirty="0" smtClean="0"/>
              <a:t>Лечит от болезней.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ru-RU" sz="4000" b="1" dirty="0" smtClean="0"/>
              <a:t>Защищает дороги и посевы.</a:t>
            </a:r>
          </a:p>
          <a:p>
            <a:pPr>
              <a:lnSpc>
                <a:spcPct val="90000"/>
              </a:lnSpc>
            </a:pP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irch 2strip Rust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404664"/>
            <a:ext cx="83079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/>
              <a:t>Используемые ресурсы: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556792"/>
            <a:ext cx="8406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chemeClr val="accent2"/>
              </a:buClr>
            </a:pPr>
            <a:r>
              <a:rPr lang="ru-RU" sz="3600" b="1" dirty="0" smtClean="0"/>
              <a:t>Сборник по народной медицине. Автор 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None/>
            </a:pPr>
            <a:r>
              <a:rPr lang="ru-RU" sz="3600" b="1" dirty="0" smtClean="0"/>
              <a:t>Составитель </a:t>
            </a:r>
            <a:r>
              <a:rPr lang="ru-RU" sz="3600" b="1" dirty="0" err="1" smtClean="0"/>
              <a:t>Минеджан</a:t>
            </a:r>
            <a:r>
              <a:rPr lang="ru-RU" sz="3600" b="1" dirty="0" smtClean="0"/>
              <a:t> Г.З. Москва «Арена» 1994г.</a:t>
            </a:r>
          </a:p>
          <a:p>
            <a:pPr>
              <a:lnSpc>
                <a:spcPct val="80000"/>
              </a:lnSpc>
              <a:buClr>
                <a:schemeClr val="accent2"/>
              </a:buClr>
            </a:pPr>
            <a:r>
              <a:rPr lang="ru-RU" sz="3600" b="1" dirty="0" smtClean="0"/>
              <a:t>Популярная энциклопедия растений. Автор-составитель Смирнов Ю.И. Санкт - Петербург. «</a:t>
            </a:r>
            <a:r>
              <a:rPr lang="ru-RU" sz="3600" b="1" dirty="0" err="1" smtClean="0"/>
              <a:t>МиМ</a:t>
            </a:r>
            <a:r>
              <a:rPr lang="ru-RU" sz="3600" b="1" dirty="0" smtClean="0"/>
              <a:t> –Экспресс» 1997г.</a:t>
            </a:r>
          </a:p>
          <a:p>
            <a:pPr>
              <a:lnSpc>
                <a:spcPct val="80000"/>
              </a:lnSpc>
              <a:buClr>
                <a:schemeClr val="accent2"/>
              </a:buClr>
            </a:pPr>
            <a:r>
              <a:rPr lang="ru-RU" sz="3600" b="1" dirty="0" smtClean="0"/>
              <a:t>Я познаю мир: Растения. Детская энциклопедия Автор – составитель Л. А Багрова М. О Издательство АСТ – 2002г.</a:t>
            </a:r>
          </a:p>
          <a:p>
            <a:pPr>
              <a:lnSpc>
                <a:spcPct val="80000"/>
              </a:lnSpc>
              <a:buClr>
                <a:schemeClr val="accent2"/>
              </a:buClr>
            </a:pPr>
            <a:r>
              <a:rPr lang="en-US" sz="3600" b="1" dirty="0" smtClean="0"/>
              <a:t>http://www.</a:t>
            </a:r>
            <a:r>
              <a:rPr lang="ru-RU" sz="3600" b="1" dirty="0" smtClean="0"/>
              <a:t> </a:t>
            </a:r>
            <a:r>
              <a:rPr lang="en-US" sz="3600" b="1" dirty="0" err="1" smtClean="0"/>
              <a:t>fotku</a:t>
            </a:r>
            <a:r>
              <a:rPr lang="en-US" sz="3600" b="1" dirty="0" smtClean="0"/>
              <a:t>.</a:t>
            </a:r>
            <a:r>
              <a:rPr lang="ru-RU" sz="3600" b="1" dirty="0" smtClean="0"/>
              <a:t> </a:t>
            </a:r>
            <a:r>
              <a:rPr lang="en-US" sz="3600" b="1" dirty="0" err="1" smtClean="0"/>
              <a:t>ru</a:t>
            </a:r>
            <a:r>
              <a:rPr lang="en-US" sz="3600" b="1" dirty="0" smtClean="0"/>
              <a:t>/</a:t>
            </a:r>
            <a:r>
              <a:rPr lang="en-US" sz="3600" b="1" dirty="0" err="1" smtClean="0"/>
              <a:t>img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228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Крона</vt:lpstr>
      <vt:lpstr>Кора</vt:lpstr>
      <vt:lpstr>Ствол</vt:lpstr>
      <vt:lpstr>Корень</vt:lpstr>
      <vt:lpstr>Деревья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15</cp:revision>
  <dcterms:created xsi:type="dcterms:W3CDTF">2011-06-18T12:26:09Z</dcterms:created>
  <dcterms:modified xsi:type="dcterms:W3CDTF">2011-07-06T11:06:50Z</dcterms:modified>
</cp:coreProperties>
</file>