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58" r:id="rId3"/>
    <p:sldId id="260" r:id="rId4"/>
    <p:sldId id="261" r:id="rId5"/>
    <p:sldId id="262" r:id="rId6"/>
    <p:sldId id="259" r:id="rId7"/>
    <p:sldId id="264" r:id="rId8"/>
    <p:sldId id="263" r:id="rId9"/>
    <p:sldId id="265" r:id="rId10"/>
    <p:sldId id="266" r:id="rId11"/>
    <p:sldId id="267" r:id="rId12"/>
    <p:sldId id="25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00FF"/>
    <a:srgbClr val="660033"/>
    <a:srgbClr val="00CC00"/>
    <a:srgbClr val="000099"/>
    <a:srgbClr val="3399FF"/>
    <a:srgbClr val="9933FF"/>
    <a:srgbClr val="0099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0" autoAdjust="0"/>
    <p:restoredTop sz="94660"/>
  </p:normalViewPr>
  <p:slideViewPr>
    <p:cSldViewPr>
      <p:cViewPr varScale="1">
        <p:scale>
          <a:sx n="89" d="100"/>
          <a:sy n="89" d="100"/>
        </p:scale>
        <p:origin x="-10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fld id="{8EF0342A-F89D-4A7A-852B-3433E1C8E8DB}" type="datetimeFigureOut">
              <a:rPr lang="ru-RU"/>
              <a:pPr/>
              <a:t>19.02.2011</a:t>
            </a:fld>
            <a:endParaRPr lang="ru-RU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fld id="{B2921798-0408-4785-A82C-D9C070BADB6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0C26D-8B96-4AD5-88AB-3105D5486E18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9EE6-A05D-4C84-81BB-D64BEF6FD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6241E-B687-4510-9174-2979C8B44E5E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F0D33-2EF5-4763-B696-C0AB805AD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B1B80-FB3C-44BE-8615-5DC7677F3C70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16BA-6ED8-495D-8A81-61707748E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F5669-D0FA-4971-9567-136E4FA2DB81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A8B27-1366-4869-83B7-37CC7A0CA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11C4F-4340-40D5-83DC-6A36838F0099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0D078-BEBE-4A8A-A668-570F42D51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1466F8-F7B7-46E1-85C6-EA7CDF7C94EF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389BC9-0665-43A9-9812-E86F309AA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15583-903A-4F0D-A158-28513E47AB56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13200-089E-4FC8-837B-57F01E7E9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20548-167F-4CE1-BB4D-338BEEC3869B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CF6A6-A407-4F04-932F-495706D2D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67CB-7D5C-4554-B636-FEB60D3DE441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8F598-3BA3-45FE-9EFC-2304CBFE3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76EE42-BB0A-4B7F-AEE8-970595FF7B5A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047656-F87B-4324-B5CD-8C8ED01A2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4C9ED-C3BD-4053-83AA-50F65F7321AB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6B34E-E98B-4FBC-8BCC-A55D318C6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C82B05-CB4A-4054-8BE3-99C4723FB764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7E2148-8ACE-4FCB-A885-9D0E02AF9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1B4627-1ED2-4354-B8DE-122F0E4B9F0D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CC20BB-A6AC-4DB5-A3D7-02895DABD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8C5EE7B-3602-4FB3-A7F4-DCA0E309028A}" type="datetimeFigureOut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C88B188-2DB0-4CA3-86B8-89686B593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3" r:id="rId4"/>
    <p:sldLayoutId id="2147483682" r:id="rId5"/>
    <p:sldLayoutId id="2147483689" r:id="rId6"/>
    <p:sldLayoutId id="2147483681" r:id="rId7"/>
    <p:sldLayoutId id="2147483690" r:id="rId8"/>
    <p:sldLayoutId id="2147483691" r:id="rId9"/>
    <p:sldLayoutId id="2147483680" r:id="rId10"/>
    <p:sldLayoutId id="2147483679" r:id="rId11"/>
    <p:sldLayoutId id="2147483684" r:id="rId12"/>
    <p:sldLayoutId id="2147483685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827088" y="1773238"/>
            <a:ext cx="7467600" cy="4873625"/>
          </a:xfrm>
        </p:spPr>
        <p:txBody>
          <a:bodyPr/>
          <a:lstStyle/>
          <a:p>
            <a:pPr>
              <a:buClr>
                <a:srgbClr val="000066"/>
              </a:buClr>
              <a:buFont typeface="Wingdings" pitchFamily="2" charset="2"/>
              <a:buChar char="q"/>
            </a:pPr>
            <a:r>
              <a:rPr lang="ru-RU" sz="3200" smtClean="0"/>
              <a:t> </a:t>
            </a:r>
            <a:r>
              <a:rPr lang="ru-RU" sz="3200" i="1" smtClean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olas" pitchFamily="49" charset="0"/>
              </a:rPr>
              <a:t>Что уносит сойка от дуба? </a:t>
            </a:r>
          </a:p>
          <a:p>
            <a:pPr>
              <a:buClr>
                <a:srgbClr val="000066"/>
              </a:buClr>
              <a:buFont typeface="Wingdings" pitchFamily="2" charset="2"/>
              <a:buChar char="q"/>
            </a:pPr>
            <a:endParaRPr lang="ru-RU" sz="3200" i="1" smtClean="0">
              <a:solidFill>
                <a:srgbClr val="33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olas" pitchFamily="49" charset="0"/>
            </a:endParaRPr>
          </a:p>
          <a:p>
            <a:pPr>
              <a:buClr>
                <a:srgbClr val="000066"/>
              </a:buClr>
              <a:buFont typeface="Wingdings" pitchFamily="2" charset="2"/>
              <a:buChar char="q"/>
            </a:pPr>
            <a:r>
              <a:rPr lang="ru-RU" sz="3200" i="1" smtClean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olas" pitchFamily="49" charset="0"/>
              </a:rPr>
              <a:t>Куда их прячет? </a:t>
            </a:r>
          </a:p>
          <a:p>
            <a:pPr>
              <a:buClr>
                <a:srgbClr val="000066"/>
              </a:buClr>
              <a:buFont typeface="Wingdings" pitchFamily="2" charset="2"/>
              <a:buChar char="q"/>
            </a:pPr>
            <a:endParaRPr lang="ru-RU" sz="3200" i="1" smtClean="0">
              <a:solidFill>
                <a:srgbClr val="33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olas" pitchFamily="49" charset="0"/>
            </a:endParaRPr>
          </a:p>
          <a:p>
            <a:pPr>
              <a:buClr>
                <a:srgbClr val="000066"/>
              </a:buClr>
              <a:buFont typeface="Wingdings" pitchFamily="2" charset="2"/>
              <a:buChar char="q"/>
            </a:pPr>
            <a:r>
              <a:rPr lang="ru-RU" sz="3200" i="1" smtClean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olas" pitchFamily="49" charset="0"/>
              </a:rPr>
              <a:t>Где она находит желуди зимой? </a:t>
            </a:r>
          </a:p>
          <a:p>
            <a:pPr>
              <a:buClr>
                <a:srgbClr val="000066"/>
              </a:buClr>
              <a:buFont typeface="Wingdings" pitchFamily="2" charset="2"/>
              <a:buChar char="q"/>
            </a:pPr>
            <a:endParaRPr lang="ru-RU" sz="3200" i="1" smtClean="0">
              <a:solidFill>
                <a:srgbClr val="33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olas" pitchFamily="49" charset="0"/>
            </a:endParaRPr>
          </a:p>
          <a:p>
            <a:pPr>
              <a:buClr>
                <a:srgbClr val="000066"/>
              </a:buClr>
              <a:buFont typeface="Wingdings" pitchFamily="2" charset="2"/>
              <a:buChar char="q"/>
            </a:pPr>
            <a:r>
              <a:rPr lang="ru-RU" sz="3200" i="1" smtClean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olas" pitchFamily="49" charset="0"/>
              </a:rPr>
              <a:t>А что остается в земле? </a:t>
            </a:r>
          </a:p>
          <a:p>
            <a:pPr>
              <a:buClr>
                <a:srgbClr val="000066"/>
              </a:buClr>
              <a:buFont typeface="Wingdings" pitchFamily="2" charset="2"/>
              <a:buChar char="q"/>
            </a:pPr>
            <a:endParaRPr lang="ru-RU" sz="3200" i="1" smtClean="0">
              <a:solidFill>
                <a:srgbClr val="33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olas" pitchFamily="49" charset="0"/>
            </a:endParaRPr>
          </a:p>
          <a:p>
            <a:pPr>
              <a:buClr>
                <a:srgbClr val="000066"/>
              </a:buClr>
              <a:buFont typeface="Wingdings" pitchFamily="2" charset="2"/>
              <a:buChar char="q"/>
            </a:pPr>
            <a:r>
              <a:rPr lang="ru-RU" sz="3200" i="1" smtClean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olas" pitchFamily="49" charset="0"/>
              </a:rPr>
              <a:t>Что происходит с ними?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 descr="imagesCAPKOZDQ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714375"/>
            <a:ext cx="68675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2" descr="imagesCAX6I0GS.jpg"/>
          <p:cNvPicPr>
            <a:picLocks noChangeAspect="1"/>
          </p:cNvPicPr>
          <p:nvPr/>
        </p:nvPicPr>
        <p:blipFill>
          <a:blip r:embed="rId2"/>
          <a:srcRect l="4205" t="18959" r="15887" b="11522"/>
          <a:stretch>
            <a:fillRect/>
          </a:stretch>
        </p:blipFill>
        <p:spPr bwMode="auto">
          <a:xfrm>
            <a:off x="0" y="0"/>
            <a:ext cx="4071938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Рисунок 3" descr="соболь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1857375"/>
            <a:ext cx="32861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4" descr="imagesCAL673J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3" y="4086225"/>
            <a:ext cx="3500437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5" descr="imagesCA6SN9LU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8" y="4572000"/>
            <a:ext cx="2643187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5" descr="imagesCALWVR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4762500"/>
            <a:ext cx="2214562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500" y="2463800"/>
            <a:ext cx="6172200" cy="18938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Изложение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3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«Заботливый зверек»</a:t>
            </a:r>
            <a:br>
              <a:rPr lang="ru-RU" sz="53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3315" name="Рисунок 4" descr="imagesCAAXYVJL.jpg"/>
          <p:cNvPicPr>
            <a:picLocks noChangeAspect="1"/>
          </p:cNvPicPr>
          <p:nvPr/>
        </p:nvPicPr>
        <p:blipFill>
          <a:blip r:embed="rId3"/>
          <a:srcRect t="3867" r="7335" b="7216"/>
          <a:stretch>
            <a:fillRect/>
          </a:stretch>
        </p:blipFill>
        <p:spPr bwMode="auto">
          <a:xfrm rot="-983337">
            <a:off x="2843213" y="4221163"/>
            <a:ext cx="2992437" cy="215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10" descr="imagesCAWIXJX2.jpg"/>
          <p:cNvPicPr>
            <a:picLocks noChangeAspect="1"/>
          </p:cNvPicPr>
          <p:nvPr/>
        </p:nvPicPr>
        <p:blipFill>
          <a:blip r:embed="rId4"/>
          <a:srcRect b="13358"/>
          <a:stretch>
            <a:fillRect/>
          </a:stretch>
        </p:blipFill>
        <p:spPr bwMode="auto">
          <a:xfrm>
            <a:off x="2965450" y="71438"/>
            <a:ext cx="35353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ctrTitle"/>
          </p:nvPr>
        </p:nvSpPr>
        <p:spPr bwMode="auto">
          <a:xfrm>
            <a:off x="685800" y="260350"/>
            <a:ext cx="7772400" cy="9366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latin typeface="Arial" charset="0"/>
              </a:rPr>
              <a:t>                </a:t>
            </a:r>
            <a:r>
              <a:rPr lang="ru-RU" sz="4400" cap="none" smtClean="0">
                <a:solidFill>
                  <a:srgbClr val="7610B4"/>
                </a:solidFill>
                <a:latin typeface="Arial" charset="0"/>
              </a:rPr>
              <a:t>Словарная работа</a:t>
            </a:r>
          </a:p>
        </p:txBody>
      </p:sp>
      <p:sp>
        <p:nvSpPr>
          <p:cNvPr id="35844" name="Rectangle 4"/>
          <p:cNvSpPr>
            <a:spLocks noGrp="1"/>
          </p:cNvSpPr>
          <p:nvPr>
            <p:ph type="subTitle" idx="1"/>
          </p:nvPr>
        </p:nvSpPr>
        <p:spPr>
          <a:xfrm>
            <a:off x="468313" y="1412875"/>
            <a:ext cx="7304087" cy="4225925"/>
          </a:xfrm>
        </p:spPr>
        <p:txBody>
          <a:bodyPr/>
          <a:lstStyle/>
          <a:p>
            <a:r>
              <a:rPr lang="ru-RU" sz="280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ngal" pitchFamily="2"/>
              </a:rPr>
              <a:t>  ПОКАЗАЛСЯ</a:t>
            </a:r>
          </a:p>
          <a:p>
            <a:endParaRPr lang="ru-RU" sz="2800" smtClean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280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ngal" pitchFamily="2"/>
              </a:rPr>
              <a:t>  ЗАМЕТАЛСЯ  </a:t>
            </a:r>
          </a:p>
          <a:p>
            <a:endParaRPr lang="ru-RU" sz="2800" smtClean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angal" pitchFamily="2"/>
            </a:endParaRPr>
          </a:p>
          <a:p>
            <a:r>
              <a:rPr lang="ru-RU" sz="280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ngal" pitchFamily="2"/>
              </a:rPr>
              <a:t>      НА  ПРОСУШКУ</a:t>
            </a:r>
          </a:p>
          <a:p>
            <a:endParaRPr lang="ru-RU" sz="2800" smtClean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angal" pitchFamily="2"/>
            </a:endParaRPr>
          </a:p>
          <a:p>
            <a:r>
              <a:rPr lang="ru-RU" sz="280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ngal" pitchFamily="2"/>
              </a:rPr>
              <a:t>   ИЗ УКРЫТИЯ</a:t>
            </a:r>
          </a:p>
          <a:p>
            <a:endParaRPr lang="ru-RU" sz="2800" smtClean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angal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/>
              <a:t>                          </a:t>
            </a:r>
            <a:r>
              <a:rPr lang="ru-RU" cap="none" smtClean="0">
                <a:solidFill>
                  <a:srgbClr val="3333FF"/>
                </a:solidFill>
              </a:rPr>
              <a:t>Вопросы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-Когда произошла встреча? </a:t>
            </a:r>
          </a:p>
          <a:p>
            <a:endParaRPr lang="ru-RU" b="1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С какой целью бурундук выносил запасы из норки? </a:t>
            </a:r>
          </a:p>
          <a:p>
            <a:endParaRPr lang="ru-RU" b="1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Как он это делал? </a:t>
            </a:r>
          </a:p>
          <a:p>
            <a:endParaRPr lang="ru-RU" b="1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Что зверек запас на зиму? </a:t>
            </a:r>
          </a:p>
          <a:p>
            <a:endParaRPr lang="ru-RU" b="1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Как человек отнесся к бурундуку?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/>
              <a:t>                            </a:t>
            </a:r>
            <a:r>
              <a:rPr lang="ru-RU" b="1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Вывод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z="360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Бурундук заботливый и запасливый зверек.</a:t>
            </a:r>
          </a:p>
          <a:p>
            <a:endParaRPr lang="ru-RU" sz="3600" smtClean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sz="3600" smtClean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60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Человек не обидел маленького лесного зверька.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/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                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z="4400" b="1" i="1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Физминутка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/>
              <a:t>                </a:t>
            </a:r>
            <a:r>
              <a:rPr lang="ru-RU" b="1" cap="none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План изложения: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ru-RU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лесной тропе 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ru-RU" smtClean="0">
              <a:solidFill>
                <a:srgbClr val="CC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Встреча с бурундуком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ru-RU" smtClean="0">
              <a:solidFill>
                <a:srgbClr val="CC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Запасы на просушке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ru-RU" smtClean="0">
              <a:solidFill>
                <a:srgbClr val="CC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Напрасная тревога</a:t>
            </a:r>
          </a:p>
          <a:p>
            <a:pPr marL="457200" indent="-457200"/>
            <a:endParaRPr lang="ru-RU" smtClean="0">
              <a:solidFill>
                <a:srgbClr val="CC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/>
              <a:t>                   </a:t>
            </a:r>
            <a:r>
              <a:rPr lang="ru-RU" sz="3200" b="1" cap="none" smtClean="0">
                <a:solidFill>
                  <a:schemeClr val="hlink"/>
                </a:solidFill>
                <a:latin typeface="Comic Sans MS" pitchFamily="66" charset="0"/>
              </a:rPr>
              <a:t>Опорные слова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mtClean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lonna MT" pitchFamily="82" charset="0"/>
              </a:rPr>
              <a:t>ЗАБОТЛИВЫЙ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lonna MT" pitchFamily="82" charset="0"/>
              </a:rPr>
              <a:t>ОСЕННИМ ДНЕМ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lonna MT" pitchFamily="82" charset="0"/>
              </a:rPr>
              <a:t>НА ПОЛЯНЕ 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lonna MT" pitchFamily="82" charset="0"/>
              </a:rPr>
              <a:t>ЗАМЕР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lonna MT" pitchFamily="82" charset="0"/>
              </a:rPr>
              <a:t>ТУГИМИ ПУЗЫРЯМИ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lonna MT" pitchFamily="82" charset="0"/>
              </a:rPr>
              <a:t>СДАВИЛ ЛАПКАМИ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lonna MT" pitchFamily="82" charset="0"/>
              </a:rPr>
              <a:t>КЕДРОВЫЕ ОРЕШКИ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lonna MT" pitchFamily="82" charset="0"/>
              </a:rPr>
              <a:t>ГРЕЮТСЯ НА СОЛНЦЕ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lonna MT" pitchFamily="82" charset="0"/>
              </a:rPr>
              <a:t>ЗАМЕТАЛСЯ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lonna MT" pitchFamily="82" charset="0"/>
              </a:rPr>
              <a:t>ПОСПЕШИЛ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й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85875"/>
            <a:ext cx="6018213" cy="4354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2" name="Рисунок 2" descr="imagesCAK11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28913" cy="27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3" descr="imagesCA8RALAB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8" y="4560888"/>
            <a:ext cx="26860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Загадка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0" y="1870075"/>
            <a:ext cx="7500938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ea typeface="Times New Roman" pitchFamily="18" charset="0"/>
                <a:cs typeface="Arial" charset="0"/>
              </a:rPr>
              <a:t>                                        </a:t>
            </a:r>
            <a:r>
              <a:rPr lang="ru-RU" sz="2800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ea typeface="Times New Roman" pitchFamily="18" charset="0"/>
                <a:cs typeface="Arial" charset="0"/>
              </a:rPr>
              <a:t>Кто     на дереве  дуплистом</a:t>
            </a:r>
          </a:p>
          <a:p>
            <a:r>
              <a:rPr lang="ru-RU" sz="2800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ea typeface="Times New Roman" pitchFamily="18" charset="0"/>
                <a:cs typeface="Arial" charset="0"/>
              </a:rPr>
              <a:t> </a:t>
            </a:r>
            <a:endParaRPr lang="ru-RU" sz="1200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ell MT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800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ea typeface="Times New Roman" pitchFamily="18" charset="0"/>
                <a:cs typeface="Arial" charset="0"/>
              </a:rPr>
              <a:t>                    Замахал хвостом пушистым,</a:t>
            </a:r>
          </a:p>
          <a:p>
            <a:pPr eaLnBrk="0" hangingPunct="0"/>
            <a:r>
              <a:rPr lang="ru-RU" sz="2800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ea typeface="Times New Roman" pitchFamily="18" charset="0"/>
                <a:cs typeface="Arial" charset="0"/>
              </a:rPr>
              <a:t> </a:t>
            </a:r>
            <a:endParaRPr lang="ru-RU" sz="1200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ell MT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800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ea typeface="Times New Roman" pitchFamily="18" charset="0"/>
                <a:cs typeface="Arial" charset="0"/>
              </a:rPr>
              <a:t>                    Ловкий, маленький и рыжий </a:t>
            </a:r>
          </a:p>
          <a:p>
            <a:pPr eaLnBrk="0" hangingPunct="0"/>
            <a:endParaRPr lang="ru-RU" sz="2800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ell MT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800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ea typeface="Times New Roman" pitchFamily="18" charset="0"/>
                <a:cs typeface="Arial" charset="0"/>
              </a:rPr>
              <a:t>                    По стволу спустился ниже? </a:t>
            </a:r>
            <a:endParaRPr lang="ru-RU" sz="3600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ell MT" pitchFamily="18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 descr="imagesCAYUD00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0043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1" descr="images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2071688"/>
            <a:ext cx="30559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5" descr="imagesCAYUD00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4429125"/>
            <a:ext cx="3143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7334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571480"/>
            <a:ext cx="5715040" cy="3837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8" name="Рисунок 2" descr="imagesCAAS1HS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3" y="4306888"/>
            <a:ext cx="2428875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3" descr="imagesCA7XXJ63.jpg"/>
          <p:cNvPicPr>
            <a:picLocks noChangeAspect="1"/>
          </p:cNvPicPr>
          <p:nvPr/>
        </p:nvPicPr>
        <p:blipFill>
          <a:blip r:embed="rId4"/>
          <a:srcRect r="5269"/>
          <a:stretch>
            <a:fillRect/>
          </a:stretch>
        </p:blipFill>
        <p:spPr bwMode="auto">
          <a:xfrm>
            <a:off x="5715000" y="4214813"/>
            <a:ext cx="3143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4" descr="imagesCABUGOO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2950" y="4143375"/>
            <a:ext cx="33210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5" descr="imagesCAJJNSV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27425"/>
            <a:ext cx="3286125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3" descr="imagesCA951AOK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285750"/>
            <a:ext cx="3014662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6" descr="imagesCANMHMYP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1285875"/>
            <a:ext cx="23574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7" descr="imagesCAOJ3FNQ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38" y="1357313"/>
            <a:ext cx="242887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 descr="белк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1857375"/>
            <a:ext cx="37338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3" descr="imagesCAT679O9.jpg"/>
          <p:cNvPicPr>
            <a:picLocks noChangeAspect="1"/>
          </p:cNvPicPr>
          <p:nvPr/>
        </p:nvPicPr>
        <p:blipFill>
          <a:blip r:embed="rId3"/>
          <a:srcRect b="28947"/>
          <a:stretch>
            <a:fillRect/>
          </a:stretch>
        </p:blipFill>
        <p:spPr bwMode="auto">
          <a:xfrm>
            <a:off x="642938" y="2357438"/>
            <a:ext cx="36195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imagesCABWJUY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28625"/>
            <a:ext cx="3802063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Рисунок 4" descr="untitled.bmp"/>
          <p:cNvPicPr>
            <a:picLocks noChangeAspect="1"/>
          </p:cNvPicPr>
          <p:nvPr/>
        </p:nvPicPr>
        <p:blipFill>
          <a:blip r:embed="rId3"/>
          <a:srcRect r="20398"/>
          <a:stretch>
            <a:fillRect/>
          </a:stretch>
        </p:blipFill>
        <p:spPr bwMode="auto">
          <a:xfrm>
            <a:off x="5643563" y="357188"/>
            <a:ext cx="3071812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2" descr="imagesCAOKMCGG.jpg"/>
          <p:cNvPicPr>
            <a:picLocks noChangeAspect="1"/>
          </p:cNvPicPr>
          <p:nvPr/>
        </p:nvPicPr>
        <p:blipFill>
          <a:blip r:embed="rId4"/>
          <a:srcRect l="5405" t="10818" r="10811"/>
          <a:stretch>
            <a:fillRect/>
          </a:stretch>
        </p:blipFill>
        <p:spPr bwMode="auto">
          <a:xfrm>
            <a:off x="3357563" y="3071813"/>
            <a:ext cx="2571750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imagesCAYK3VF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40005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Рисунок 2" descr="images12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3249613"/>
            <a:ext cx="4310062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121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18</vt:i4>
      </vt:variant>
    </vt:vector>
  </HeadingPairs>
  <TitlesOfParts>
    <vt:vector size="37" baseType="lpstr">
      <vt:lpstr>Century Schoolbook</vt:lpstr>
      <vt:lpstr>Arial</vt:lpstr>
      <vt:lpstr>Wingdings</vt:lpstr>
      <vt:lpstr>Wingdings 2</vt:lpstr>
      <vt:lpstr>Calibri</vt:lpstr>
      <vt:lpstr>Consolas</vt:lpstr>
      <vt:lpstr>Times New Roman</vt:lpstr>
      <vt:lpstr>Bell MT</vt:lpstr>
      <vt:lpstr>Monotype Corsiva</vt:lpstr>
      <vt:lpstr>Mangal</vt:lpstr>
      <vt:lpstr>Comic Sans MS</vt:lpstr>
      <vt:lpstr>Colonna MT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ВОПРОСЫ:</vt:lpstr>
      <vt:lpstr>Слайд 2</vt:lpstr>
      <vt:lpstr>ЗАГАДКА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ИЗЛОЖЕНИЕ  «ЗАБОТЛИВЫЙ ЗВЕРЕК» </vt:lpstr>
      <vt:lpstr>                Словарная работа</vt:lpstr>
      <vt:lpstr>                          Вопросы</vt:lpstr>
      <vt:lpstr>                            Вывод</vt:lpstr>
      <vt:lpstr>Слайд 16</vt:lpstr>
      <vt:lpstr>                План изложения:</vt:lpstr>
      <vt:lpstr>                   Опорные слова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  «Заботливый зверек»</dc:title>
  <dc:creator>учитель</dc:creator>
  <cp:lastModifiedBy>User</cp:lastModifiedBy>
  <cp:revision>12</cp:revision>
  <dcterms:created xsi:type="dcterms:W3CDTF">2011-02-18T13:00:54Z</dcterms:created>
  <dcterms:modified xsi:type="dcterms:W3CDTF">2011-02-19T14:32:21Z</dcterms:modified>
</cp:coreProperties>
</file>