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05287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Алгоритм </a:t>
            </a:r>
            <a:r>
              <a:rPr lang="ru-RU" dirty="0"/>
              <a:t>подготовки к заданию В6.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484784"/>
            <a:ext cx="7406640" cy="5184576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1. Прочитаем варианты формулировки задания В6:</a:t>
            </a:r>
          </a:p>
          <a:p>
            <a:endParaRPr lang="ru-RU" dirty="0"/>
          </a:p>
          <a:p>
            <a:r>
              <a:rPr lang="ru-RU" dirty="0"/>
              <a:t>Вариант 1. В приведённом ниже предложении из прочитанного текста пронумерованы все запятые. Выпишите цифру(-ы), обозначающую(-</a:t>
            </a:r>
            <a:r>
              <a:rPr lang="ru-RU" dirty="0" err="1"/>
              <a:t>ие</a:t>
            </a:r>
            <a:r>
              <a:rPr lang="ru-RU" dirty="0"/>
              <a:t>) запятую(-</a:t>
            </a:r>
            <a:r>
              <a:rPr lang="ru-RU" dirty="0" err="1"/>
              <a:t>ые</a:t>
            </a:r>
            <a:r>
              <a:rPr lang="ru-RU" dirty="0"/>
              <a:t>) между частями сложносочинённого предложения.</a:t>
            </a:r>
          </a:p>
          <a:p>
            <a:endParaRPr lang="ru-RU" dirty="0"/>
          </a:p>
          <a:p>
            <a:r>
              <a:rPr lang="ru-RU" dirty="0"/>
              <a:t>Вариант 2. В приведённых ниже предложениях текста пронумерованы все запятые. Выпишите цифры, обозначающие запятые в сложносочинённом предложении.</a:t>
            </a:r>
          </a:p>
          <a:p>
            <a:endParaRPr lang="ru-RU" dirty="0"/>
          </a:p>
          <a:p>
            <a:r>
              <a:rPr lang="ru-RU" dirty="0"/>
              <a:t>Вариант 3. В приведённых ниже предложениях текста пронумерованы все запятые. Выпишите цифру, обозначающую запятую между частями сложного предложения, связанными сочинительной связью.</a:t>
            </a:r>
          </a:p>
          <a:p>
            <a:endParaRPr lang="ru-RU" dirty="0"/>
          </a:p>
          <a:p>
            <a:r>
              <a:rPr lang="ru-RU" dirty="0"/>
              <a:t>Вариант 4. В приведённых ниже предложениях текста пронумерованы все знаки препинания. Выпишите цифру, которая указывает на знак препинания, обозначающий сочинительную связь между частями сложного предложения.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240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380" y="260648"/>
            <a:ext cx="8044620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418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633670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000" dirty="0"/>
              <a:t>1. В 1810 году царь Александр I подписал проект (1) составленный министром Михаилом Сперанским (2) о создании особого учебного заведения. Замыслы крупного государственного деятеля Сперанского были устремлены в будущее  (3) и он надеялся на это закрытое учреждение. </a:t>
            </a:r>
          </a:p>
          <a:p>
            <a:pPr marL="82296" indent="0">
              <a:buNone/>
            </a:pPr>
            <a:r>
              <a:rPr lang="ru-RU" sz="2000" dirty="0"/>
              <a:t>2. Торжественное открытие Лицея состоялось 19 октября 1811 года в присутствии Александра I (1) его семьи и самых знатных людей Российского государства. После торжественной церемонии мальчиков повели на обед (2) а гости осмотрели помещения Лицея. </a:t>
            </a:r>
          </a:p>
          <a:p>
            <a:pPr marL="82296" indent="0">
              <a:buNone/>
            </a:pPr>
            <a:r>
              <a:rPr lang="ru-RU" sz="2000" dirty="0"/>
              <a:t>3. По одну сторону стола стояли лицеисты вместе с директором (1)  по другую находились  профессора. За столом в креслах сидели почетные гости во главе с императором (2) и перед ними торжественную речь произнес  директор Лицея В. Малиновский. </a:t>
            </a:r>
          </a:p>
          <a:p>
            <a:pPr marL="82296" indent="0">
              <a:buNone/>
            </a:pPr>
            <a:r>
              <a:rPr lang="ru-RU" sz="2000" dirty="0"/>
              <a:t>4. Их величали «первый курс Царскосельского Лицея» (1) и они могли считать себя и школьниками (2) и студентами. </a:t>
            </a:r>
          </a:p>
          <a:p>
            <a:pPr marL="82296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832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ru-RU" sz="3400" b="1" dirty="0"/>
              <a:t>Цифровой диктант. </a:t>
            </a:r>
          </a:p>
          <a:p>
            <a:pPr marL="82296" indent="0">
              <a:buNone/>
            </a:pPr>
            <a:r>
              <a:rPr lang="ru-RU" sz="3400" dirty="0"/>
              <a:t>Определите, какие знаки препинания нужно поставить между частями  сложносочиненного предложения. Используем обозначения. </a:t>
            </a:r>
          </a:p>
          <a:p>
            <a:pPr marL="82296" indent="0">
              <a:buNone/>
            </a:pPr>
            <a:r>
              <a:rPr lang="ru-RU" sz="3400" dirty="0"/>
              <a:t>1 - запятая, 2 - тире, 3 – знак не ставится.</a:t>
            </a:r>
          </a:p>
          <a:p>
            <a:pPr marL="82296" indent="0">
              <a:buNone/>
            </a:pPr>
            <a:r>
              <a:rPr lang="ru-RU" sz="3400" dirty="0"/>
              <a:t>1. Раздался звонок и ребята с шумом выбежали из класса.</a:t>
            </a:r>
          </a:p>
          <a:p>
            <a:pPr marL="82296" indent="0">
              <a:buNone/>
            </a:pPr>
            <a:r>
              <a:rPr lang="ru-RU" sz="3400" dirty="0"/>
              <a:t>2. Вдалеке над городом прогремел гром и блеснула яркая молния.</a:t>
            </a:r>
          </a:p>
          <a:p>
            <a:pPr marL="82296" indent="0">
              <a:buNone/>
            </a:pPr>
            <a:r>
              <a:rPr lang="ru-RU" sz="3400" dirty="0"/>
              <a:t>3. К концу дня дождь перестал и ветер начал заметно стихать.</a:t>
            </a:r>
          </a:p>
          <a:p>
            <a:pPr marL="82296" indent="0">
              <a:buNone/>
            </a:pPr>
            <a:r>
              <a:rPr lang="ru-RU" sz="3400" dirty="0"/>
              <a:t>4. Солнце зашло за горы но было ещё светло.</a:t>
            </a:r>
          </a:p>
          <a:p>
            <a:pPr marL="82296" indent="0">
              <a:buNone/>
            </a:pPr>
            <a:r>
              <a:rPr lang="ru-RU" sz="3400" dirty="0"/>
              <a:t>5. Сучок  хрустнул и девочка от неожиданности вздрогнула.</a:t>
            </a:r>
          </a:p>
          <a:p>
            <a:pPr marL="82296" indent="0">
              <a:buNone/>
            </a:pPr>
            <a:r>
              <a:rPr lang="ru-RU" sz="3400" dirty="0"/>
              <a:t>6. Прошло мгновение и первые деревья накренились и упали. </a:t>
            </a:r>
          </a:p>
          <a:p>
            <a:pPr marL="82296" indent="0">
              <a:buNone/>
            </a:pPr>
            <a:r>
              <a:rPr lang="ru-RU" sz="3400" dirty="0"/>
              <a:t>Ключ: 1- 2, 2- 3, 3- 3, 4- 1, 5- 2, 6- 2.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254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6264696"/>
          </a:xfrm>
        </p:spPr>
        <p:txBody>
          <a:bodyPr>
            <a:normAutofit fontScale="62500" lnSpcReduction="20000"/>
          </a:bodyPr>
          <a:lstStyle/>
          <a:p>
            <a:pPr marL="82296" indent="0">
              <a:buNone/>
            </a:pPr>
            <a:r>
              <a:rPr lang="ru-RU" b="1" dirty="0"/>
              <a:t>Упражнения на постановку знаков препинания.</a:t>
            </a:r>
          </a:p>
          <a:p>
            <a:pPr marL="82296" indent="0">
              <a:buNone/>
            </a:pPr>
            <a:r>
              <a:rPr lang="ru-RU" dirty="0"/>
              <a:t>Вместо скобок поставьте, где необходимо, недостающие знаки препинания.</a:t>
            </a:r>
          </a:p>
          <a:p>
            <a:pPr marL="82296" indent="0">
              <a:buNone/>
            </a:pPr>
            <a:r>
              <a:rPr lang="ru-RU" dirty="0"/>
              <a:t>1) Река сплошь была занесена плавником (…) и (…) следовательно(…) всюду свободно можно было перейти с одного берега на другой (В. Арсеньев). 2) Один прыжок (…) и лев уже на спине у буйвола (А. Куприн). 3) Через несколько дней после ухода «Св. Марии» в Карском море разразился жестокий шторм (…) и тотчас же распространились слухи о гибели экспедиции у берегов Новой Земли (В. Каверин). 4) Ветра не было (…) и люди задыхались в жарком воздухе. 5) Уже совсем рассвело (…) и народ стал подыматься, когда я вернулся в свою комнату.</a:t>
            </a:r>
          </a:p>
          <a:p>
            <a:pPr marL="82296" indent="0">
              <a:buNone/>
            </a:pPr>
            <a:r>
              <a:rPr lang="ru-RU" dirty="0"/>
              <a:t>Ответ:</a:t>
            </a:r>
          </a:p>
          <a:p>
            <a:pPr marL="82296" indent="0">
              <a:buNone/>
            </a:pPr>
            <a:r>
              <a:rPr lang="ru-RU" dirty="0"/>
              <a:t>1) Река сплошь была занесена плавником, и, следовательно, всюду свободно можно было перейти с одного берега на другой (В. Арсеньев). 2) Один прыжок — и лев уже на спине у буйвола (А. Куприн). 3) Через несколько дней после ухода «Св. Марии» в Карском море разразился жестокий шторм, и тотчас же распространились слухи о гибели экспедиции у берегов Новой Земли (В. Каверин). 4) Ветра не было, и люди задыхались в жарком воздухе. 5) Уже совсем рассвело, и народ стал подыматься, когда я вернулся в свою комнату.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819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15616" y="332656"/>
            <a:ext cx="7818072" cy="6264696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ru-RU" b="1" dirty="0"/>
              <a:t>Схематический диктант.</a:t>
            </a:r>
          </a:p>
          <a:p>
            <a:pPr marL="82296" indent="0">
              <a:buNone/>
            </a:pPr>
            <a:r>
              <a:rPr lang="ru-RU" dirty="0"/>
              <a:t>Диктуются предложения; ученики, не записывая их, чертят схемы.</a:t>
            </a:r>
          </a:p>
          <a:p>
            <a:pPr marL="82296" indent="0">
              <a:buNone/>
            </a:pPr>
            <a:r>
              <a:rPr lang="ru-RU" dirty="0"/>
              <a:t>1) Север дышит ветром ночи и полынь колышет.                                            1) [ = и =].</a:t>
            </a:r>
          </a:p>
          <a:p>
            <a:pPr marL="82296" indent="0">
              <a:buNone/>
            </a:pPr>
            <a:r>
              <a:rPr lang="ru-RU" dirty="0"/>
              <a:t>2) Полая вода сошла, и река струилась узеньким ручейком.                         </a:t>
            </a:r>
            <a:endParaRPr lang="ru-RU" dirty="0" smtClean="0"/>
          </a:p>
          <a:p>
            <a:pPr marL="82296" indent="0">
              <a:buNone/>
            </a:pPr>
            <a:r>
              <a:rPr lang="ru-RU" dirty="0" smtClean="0"/>
              <a:t> </a:t>
            </a:r>
            <a:r>
              <a:rPr lang="ru-RU" dirty="0"/>
              <a:t>2) [ -  =], и [ -  =].</a:t>
            </a:r>
          </a:p>
          <a:p>
            <a:pPr marL="82296" indent="0">
              <a:buNone/>
            </a:pPr>
            <a:r>
              <a:rPr lang="ru-RU" dirty="0"/>
              <a:t>3) Лес тянулся на несколько километров, и можно было </a:t>
            </a:r>
            <a:r>
              <a:rPr lang="ru-RU" dirty="0" smtClean="0"/>
              <a:t>заблудиться </a:t>
            </a:r>
            <a:r>
              <a:rPr lang="ru-RU" dirty="0"/>
              <a:t>в нём. </a:t>
            </a:r>
            <a:endParaRPr lang="ru-RU" dirty="0" smtClean="0"/>
          </a:p>
          <a:p>
            <a:pPr marL="82296" indent="0">
              <a:buNone/>
            </a:pPr>
            <a:r>
              <a:rPr lang="ru-RU" dirty="0" smtClean="0"/>
              <a:t>3</a:t>
            </a:r>
            <a:r>
              <a:rPr lang="ru-RU" dirty="0"/>
              <a:t>)  [ -  =], и [ =].</a:t>
            </a:r>
          </a:p>
          <a:p>
            <a:pPr marL="82296" indent="0">
              <a:buNone/>
            </a:pPr>
            <a:r>
              <a:rPr lang="ru-RU" dirty="0" smtClean="0"/>
              <a:t>4</a:t>
            </a:r>
            <a:r>
              <a:rPr lang="ru-RU" dirty="0"/>
              <a:t>) Уже смеркалось, и в комнате стало темно.                                                  </a:t>
            </a:r>
            <a:r>
              <a:rPr lang="ru-RU" dirty="0" smtClean="0"/>
              <a:t>     4</a:t>
            </a:r>
            <a:r>
              <a:rPr lang="ru-RU" dirty="0"/>
              <a:t>) [ =], и [ =].</a:t>
            </a:r>
          </a:p>
          <a:p>
            <a:pPr marL="82296" indent="0">
              <a:buNone/>
            </a:pPr>
            <a:r>
              <a:rPr lang="ru-RU" dirty="0"/>
              <a:t>5) Осень, и листья опадают с деревьев.                                                            5) [ - ], и [ -  =].</a:t>
            </a:r>
          </a:p>
          <a:p>
            <a:pPr marL="82296" indent="0">
              <a:buNone/>
            </a:pPr>
            <a:r>
              <a:rPr lang="ru-RU" dirty="0"/>
              <a:t>6) Прошли лес, и перед нами вдруг открылась река.                                      6) [ =], и [ -  =].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623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88640"/>
            <a:ext cx="7818072" cy="605976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800" b="1" dirty="0"/>
              <a:t>2. Вспомним, какое предложение называют СЛОЖНОСОЧИНЁННЫМ (ССП) </a:t>
            </a:r>
          </a:p>
          <a:p>
            <a:pPr marL="82296" indent="0">
              <a:buNone/>
            </a:pPr>
            <a:r>
              <a:rPr lang="ru-RU" sz="2800" dirty="0"/>
              <a:t>ССП - это такое предложение, в котором простые предложения связываются сочинительными союзами. </a:t>
            </a:r>
          </a:p>
          <a:p>
            <a:pPr marL="82296" indent="0">
              <a:buNone/>
            </a:pPr>
            <a:r>
              <a:rPr lang="ru-RU" sz="2800" dirty="0"/>
              <a:t>Простые предложения в составе ССП равноправны по отношению друг к другу и между ними можно поставить точку. </a:t>
            </a:r>
          </a:p>
          <a:p>
            <a:pPr marL="82296" indent="0">
              <a:buNone/>
            </a:pPr>
            <a:r>
              <a:rPr lang="ru-RU" sz="2800" dirty="0"/>
              <a:t>Простые предложения в составе ССП отделяются друг от друга только запятой.</a:t>
            </a:r>
          </a:p>
          <a:p>
            <a:pPr marL="82296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783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88640"/>
            <a:ext cx="7818072" cy="605976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ru-RU" b="1" dirty="0"/>
              <a:t>3. Чем отличается ССП от CПП и БСП?</a:t>
            </a:r>
          </a:p>
          <a:p>
            <a:pPr marL="82296" indent="0">
              <a:buNone/>
            </a:pPr>
            <a:r>
              <a:rPr lang="ru-RU" dirty="0"/>
              <a:t>В сложноподчинённом предложении (СПП) простые предложения связываются подчинительными союзами или союзными слова и состоят из главного предложения и придаточного (придаточное подчиняется главному</a:t>
            </a:r>
            <a:r>
              <a:rPr lang="ru-RU" dirty="0" smtClean="0"/>
              <a:t>).</a:t>
            </a:r>
            <a:endParaRPr lang="ru-RU" dirty="0"/>
          </a:p>
          <a:p>
            <a:pPr marL="82296" indent="0">
              <a:buNone/>
            </a:pPr>
            <a:r>
              <a:rPr lang="ru-RU" dirty="0"/>
              <a:t>В бессоюзном сложном предложении (БСП) простые предложения связаны без помощи каких бы то ни было союзов и союзных слов, а части БСП могут быть отделены друг от друга не только запятой, но и точкой с запятой, двоеточием и тире. </a:t>
            </a:r>
          </a:p>
          <a:p>
            <a:pPr marL="82296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26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88640"/>
            <a:ext cx="7818072" cy="6480720"/>
          </a:xfrm>
        </p:spPr>
        <p:txBody>
          <a:bodyPr numCol="2">
            <a:normAutofit fontScale="85000" lnSpcReduction="20000"/>
          </a:bodyPr>
          <a:lstStyle/>
          <a:p>
            <a:pPr marL="82296" indent="0">
              <a:buNone/>
            </a:pPr>
            <a:r>
              <a:rPr lang="ru-RU" b="1" dirty="0"/>
              <a:t>4. Запомним все сочинительные союзы:</a:t>
            </a:r>
          </a:p>
          <a:p>
            <a:pPr marL="82296" indent="0">
              <a:buNone/>
            </a:pPr>
            <a:r>
              <a:rPr lang="ru-RU" dirty="0"/>
              <a:t>и</a:t>
            </a:r>
          </a:p>
          <a:p>
            <a:pPr marL="82296" indent="0">
              <a:buNone/>
            </a:pPr>
            <a:r>
              <a:rPr lang="ru-RU" dirty="0"/>
              <a:t>да (= и)</a:t>
            </a:r>
          </a:p>
          <a:p>
            <a:pPr marL="82296" indent="0">
              <a:buNone/>
            </a:pPr>
            <a:r>
              <a:rPr lang="ru-RU" dirty="0"/>
              <a:t>да и</a:t>
            </a:r>
          </a:p>
          <a:p>
            <a:pPr marL="82296" indent="0">
              <a:buNone/>
            </a:pPr>
            <a:r>
              <a:rPr lang="ru-RU" dirty="0"/>
              <a:t>тоже</a:t>
            </a:r>
          </a:p>
          <a:p>
            <a:pPr marL="82296" indent="0">
              <a:buNone/>
            </a:pPr>
            <a:r>
              <a:rPr lang="ru-RU" dirty="0"/>
              <a:t>также</a:t>
            </a:r>
          </a:p>
          <a:p>
            <a:pPr marL="82296" indent="0">
              <a:buNone/>
            </a:pPr>
            <a:r>
              <a:rPr lang="ru-RU" dirty="0"/>
              <a:t>причём</a:t>
            </a:r>
          </a:p>
          <a:p>
            <a:pPr marL="82296" indent="0">
              <a:buNone/>
            </a:pPr>
            <a:r>
              <a:rPr lang="ru-RU" dirty="0"/>
              <a:t>притом</a:t>
            </a:r>
          </a:p>
          <a:p>
            <a:pPr marL="82296" indent="0">
              <a:buNone/>
            </a:pPr>
            <a:r>
              <a:rPr lang="ru-RU" dirty="0"/>
              <a:t>ни — ни</a:t>
            </a:r>
          </a:p>
          <a:p>
            <a:pPr marL="82296" indent="0">
              <a:buNone/>
            </a:pPr>
            <a:r>
              <a:rPr lang="ru-RU" dirty="0"/>
              <a:t>или (иль)</a:t>
            </a:r>
          </a:p>
          <a:p>
            <a:pPr marL="82296" indent="0">
              <a:buNone/>
            </a:pPr>
            <a:r>
              <a:rPr lang="ru-RU" dirty="0"/>
              <a:t>либо </a:t>
            </a:r>
          </a:p>
          <a:p>
            <a:pPr marL="82296" indent="0">
              <a:buNone/>
            </a:pPr>
            <a:r>
              <a:rPr lang="ru-RU" dirty="0"/>
              <a:t>то — то</a:t>
            </a:r>
          </a:p>
          <a:p>
            <a:pPr marL="82296" indent="0">
              <a:buNone/>
            </a:pPr>
            <a:endParaRPr lang="ru-RU" dirty="0" smtClean="0"/>
          </a:p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endParaRPr lang="ru-RU" dirty="0" smtClean="0"/>
          </a:p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r>
              <a:rPr lang="ru-RU" dirty="0" smtClean="0"/>
              <a:t>не </a:t>
            </a:r>
            <a:r>
              <a:rPr lang="ru-RU" dirty="0"/>
              <a:t>то — не то</a:t>
            </a:r>
          </a:p>
          <a:p>
            <a:pPr marL="82296" indent="0">
              <a:buNone/>
            </a:pPr>
            <a:r>
              <a:rPr lang="ru-RU" dirty="0"/>
              <a:t>то ли — то ли</a:t>
            </a:r>
          </a:p>
          <a:p>
            <a:pPr marL="82296" indent="0">
              <a:buNone/>
            </a:pPr>
            <a:r>
              <a:rPr lang="ru-RU" dirty="0"/>
              <a:t>а</a:t>
            </a:r>
          </a:p>
          <a:p>
            <a:pPr marL="82296" indent="0">
              <a:buNone/>
            </a:pPr>
            <a:r>
              <a:rPr lang="ru-RU" dirty="0"/>
              <a:t>но</a:t>
            </a:r>
          </a:p>
          <a:p>
            <a:pPr marL="82296" indent="0">
              <a:buNone/>
            </a:pPr>
            <a:r>
              <a:rPr lang="ru-RU" dirty="0"/>
              <a:t>да (= но)</a:t>
            </a:r>
          </a:p>
          <a:p>
            <a:pPr marL="82296" indent="0">
              <a:buNone/>
            </a:pPr>
            <a:r>
              <a:rPr lang="ru-RU" dirty="0"/>
              <a:t>зато</a:t>
            </a:r>
          </a:p>
          <a:p>
            <a:pPr marL="82296" indent="0">
              <a:buNone/>
            </a:pPr>
            <a:r>
              <a:rPr lang="ru-RU" dirty="0"/>
              <a:t>однако</a:t>
            </a:r>
          </a:p>
          <a:p>
            <a:pPr marL="82296" indent="0">
              <a:buNone/>
            </a:pPr>
            <a:r>
              <a:rPr lang="ru-RU" dirty="0"/>
              <a:t>же </a:t>
            </a:r>
          </a:p>
          <a:p>
            <a:pPr marL="82296" indent="0">
              <a:buNone/>
            </a:pPr>
            <a:r>
              <a:rPr lang="ru-RU" dirty="0"/>
              <a:t>только </a:t>
            </a:r>
          </a:p>
          <a:p>
            <a:pPr marL="82296" indent="0">
              <a:buNone/>
            </a:pPr>
            <a:r>
              <a:rPr lang="ru-RU" dirty="0"/>
              <a:t>то есть</a:t>
            </a:r>
          </a:p>
          <a:p>
            <a:pPr marL="82296" indent="0">
              <a:buNone/>
            </a:pPr>
            <a:r>
              <a:rPr lang="ru-RU" dirty="0"/>
              <a:t>а именно</a:t>
            </a:r>
          </a:p>
          <a:p>
            <a:pPr marL="82296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688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88640"/>
            <a:ext cx="7746064" cy="6480720"/>
          </a:xfrm>
        </p:spPr>
        <p:txBody>
          <a:bodyPr>
            <a:normAutofit fontScale="55000" lnSpcReduction="20000"/>
          </a:bodyPr>
          <a:lstStyle/>
          <a:p>
            <a:pPr marL="82296" indent="0">
              <a:buNone/>
            </a:pPr>
            <a:r>
              <a:rPr lang="ru-RU" b="1" dirty="0"/>
              <a:t>5. Рассмотрим схемы ССП с некоторыми союзами, а также примеры </a:t>
            </a:r>
          </a:p>
          <a:p>
            <a:pPr marL="82296" indent="0">
              <a:buNone/>
            </a:pPr>
            <a:r>
              <a:rPr lang="ru-RU" dirty="0"/>
              <a:t>[ ], и [ ].   [Дверь хлопнула], и [из нее показался гражданин].</a:t>
            </a:r>
          </a:p>
          <a:p>
            <a:pPr marL="82296" indent="0">
              <a:buNone/>
            </a:pPr>
            <a:r>
              <a:rPr lang="ru-RU" dirty="0"/>
              <a:t>[ ], да [ ].  [Только иволги кричат], да [кукушки отсчитывают непрожитые годы]. </a:t>
            </a:r>
          </a:p>
          <a:p>
            <a:pPr marL="82296" indent="0">
              <a:buNone/>
            </a:pPr>
            <a:r>
              <a:rPr lang="ru-RU" dirty="0"/>
              <a:t>Ни [ ], ни [ ].  Ни [калина не растёт меж ними], ни [трава не зеленеет]. </a:t>
            </a:r>
          </a:p>
          <a:p>
            <a:pPr marL="82296" indent="0">
              <a:buNone/>
            </a:pPr>
            <a:r>
              <a:rPr lang="ru-RU" dirty="0"/>
              <a:t>[ ], или [ ].   [Залает пёс дворовый], или [ветерок зашелестит]. </a:t>
            </a:r>
          </a:p>
          <a:p>
            <a:pPr marL="82296" indent="0">
              <a:buNone/>
            </a:pPr>
            <a:r>
              <a:rPr lang="ru-RU" dirty="0"/>
              <a:t>То [ ], то [ ].  То [солнце тусклое блестит], то [туча чёрная висит]. </a:t>
            </a:r>
          </a:p>
          <a:p>
            <a:pPr marL="82296" indent="0">
              <a:buNone/>
            </a:pPr>
            <a:r>
              <a:rPr lang="ru-RU" dirty="0"/>
              <a:t>[ ], [... же... ].  [Убеждения внушаются теорией], [поведение же формируется примером].</a:t>
            </a:r>
          </a:p>
          <a:p>
            <a:pPr marL="82296" indent="0">
              <a:buNone/>
            </a:pPr>
            <a:r>
              <a:rPr lang="ru-RU" dirty="0"/>
              <a:t>Внимание! Союз же совмещает в себе два значения: противительного союза и усилительной частицы; поэтому он стоит не между простыми предложениями, а после первого слова второго предложения, выделяя это слово)</a:t>
            </a:r>
          </a:p>
          <a:p>
            <a:pPr marL="82296" indent="0">
              <a:buNone/>
            </a:pPr>
            <a:r>
              <a:rPr lang="ru-RU" dirty="0"/>
              <a:t>[ ], [...тоже... ].  [Лицо её было бледно], [слегка раскрытые губы тоже побледнели] .</a:t>
            </a:r>
          </a:p>
          <a:p>
            <a:pPr marL="82296" indent="0">
              <a:buNone/>
            </a:pPr>
            <a:r>
              <a:rPr lang="ru-RU" dirty="0"/>
              <a:t>Внимание! Союзы тоже и также по значению приближаются к союзу и, но они стоят не между простыми предложениями, а внутри второго.</a:t>
            </a:r>
          </a:p>
          <a:p>
            <a:pPr marL="82296" indent="0">
              <a:buNone/>
            </a:pPr>
            <a:r>
              <a:rPr lang="ru-RU" dirty="0"/>
              <a:t> [ ], то есть [ ].   [Так же вот жилось в родных </a:t>
            </a:r>
            <a:r>
              <a:rPr lang="ru-RU" dirty="0" err="1"/>
              <a:t>Лозищах</a:t>
            </a:r>
            <a:r>
              <a:rPr lang="ru-RU" dirty="0"/>
              <a:t> и Осипу], то есть [жилось неважно].</a:t>
            </a:r>
          </a:p>
          <a:p>
            <a:pPr marL="82296" indent="0">
              <a:buNone/>
            </a:pPr>
            <a:r>
              <a:rPr lang="ru-RU" dirty="0"/>
              <a:t> [ ], а именно [ ].  [Мужская прислуга была доведена у нас до минимума], а именно [для всего дома полагалось достаточным не больше двух лакеев]. 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420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88640"/>
            <a:ext cx="7746064" cy="648072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b="1" dirty="0"/>
              <a:t>6. Советы перед выполнением практической части</a:t>
            </a:r>
          </a:p>
          <a:p>
            <a:pPr marL="82296" indent="0">
              <a:buNone/>
            </a:pPr>
            <a:r>
              <a:rPr lang="ru-RU" b="1" dirty="0"/>
              <a:t>Совет 1. </a:t>
            </a:r>
            <a:endParaRPr lang="ru-RU" b="1" dirty="0" smtClean="0"/>
          </a:p>
          <a:p>
            <a:pPr marL="82296" indent="0">
              <a:buNone/>
            </a:pPr>
            <a:r>
              <a:rPr lang="ru-RU" dirty="0" smtClean="0"/>
              <a:t>В </a:t>
            </a:r>
            <a:r>
              <a:rPr lang="ru-RU" dirty="0"/>
              <a:t>поисках запятой, разделяющей части ССП, ориентируйтесь в первую очередь на сочинительные союзы. Помните, что союзы ЖЕ, ТОЖЕ, ТАКЖЕ стоят не между простыми предложениями, а после первого слова второго предложения (союз ЖЕ) и внутри второго предложения (союзы ТОЖЕ, ТАКЖЕ).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813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88640"/>
            <a:ext cx="7746064" cy="648072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b="1" dirty="0"/>
              <a:t>Совет 2</a:t>
            </a:r>
            <a:r>
              <a:rPr lang="ru-RU" b="1" dirty="0" smtClean="0"/>
              <a:t>.</a:t>
            </a:r>
          </a:p>
          <a:p>
            <a:pPr marL="82296" indent="0">
              <a:buNone/>
            </a:pPr>
            <a:r>
              <a:rPr lang="ru-RU" dirty="0" smtClean="0"/>
              <a:t> </a:t>
            </a:r>
            <a:r>
              <a:rPr lang="ru-RU" dirty="0"/>
              <a:t>Помните о том, что сочинительные союзы могут связывать не только простые предложения в составе ССП, но и однородные члены. Запятая между однородными членами не имеет никакого отношения к ССП.</a:t>
            </a:r>
          </a:p>
        </p:txBody>
      </p:sp>
    </p:spTree>
    <p:extLst>
      <p:ext uri="{BB962C8B-B14F-4D97-AF65-F5344CB8AC3E}">
        <p14:creationId xmlns:p14="http://schemas.microsoft.com/office/powerpoint/2010/main" val="288743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88640"/>
            <a:ext cx="7746064" cy="6480720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ru-RU" b="1" dirty="0"/>
              <a:t>Совет 3</a:t>
            </a:r>
            <a:r>
              <a:rPr lang="ru-RU" b="1" dirty="0" smtClean="0"/>
              <a:t>.</a:t>
            </a:r>
          </a:p>
          <a:p>
            <a:pPr marL="82296" indent="0">
              <a:buNone/>
            </a:pPr>
            <a:r>
              <a:rPr lang="ru-RU" dirty="0" smtClean="0"/>
              <a:t> </a:t>
            </a:r>
            <a:r>
              <a:rPr lang="ru-RU" dirty="0"/>
              <a:t>Внимательно читайте задание! Обратите внимание, сколько цифр вас просят указать - одну или несколько. Учтите также, что, к сожалению, задание в </a:t>
            </a:r>
            <a:r>
              <a:rPr lang="ru-RU" dirty="0" err="1"/>
              <a:t>КИМах</a:t>
            </a:r>
            <a:r>
              <a:rPr lang="ru-RU" dirty="0"/>
              <a:t> может быть сформулировано некорректно, то есть, например, вас просят указать всего одну запятую, стоящую между частями ССП, а в указанном предложении на самом деле не одна запятая, а две или более. И наоборот. Кроме того, задание может быть сформулировано неопределённо (смотреть вариант №1 формулировки задания): то ли одну запятую надо найти, то ли несколько. Поэтому тщательно проверяйте каждую запятую!</a:t>
            </a:r>
          </a:p>
        </p:txBody>
      </p:sp>
    </p:spTree>
    <p:extLst>
      <p:ext uri="{BB962C8B-B14F-4D97-AF65-F5344CB8AC3E}">
        <p14:creationId xmlns:p14="http://schemas.microsoft.com/office/powerpoint/2010/main" val="421694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88640"/>
            <a:ext cx="7746064" cy="6480720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ru-RU" b="1" dirty="0"/>
              <a:t>Рассмотрим 2 образца разбора этого задания</a:t>
            </a:r>
          </a:p>
          <a:p>
            <a:pPr marL="82296" indent="0">
              <a:buNone/>
            </a:pPr>
            <a:r>
              <a:rPr lang="ru-RU" dirty="0"/>
              <a:t>Образец 1. В приведённом ниже предложении из прочитанного текста пронумерованы все запятые. Выпишите цифру(-ы), обозначающую(-</a:t>
            </a:r>
            <a:r>
              <a:rPr lang="ru-RU" dirty="0" err="1"/>
              <a:t>ие</a:t>
            </a:r>
            <a:r>
              <a:rPr lang="ru-RU" dirty="0"/>
              <a:t>) запятую(-</a:t>
            </a:r>
            <a:r>
              <a:rPr lang="ru-RU" dirty="0" err="1"/>
              <a:t>ые</a:t>
            </a:r>
            <a:r>
              <a:rPr lang="ru-RU" dirty="0"/>
              <a:t>) между частями сложносочинённого предложения.</a:t>
            </a:r>
          </a:p>
          <a:p>
            <a:pPr marL="82296" indent="0">
              <a:buNone/>
            </a:pPr>
            <a:r>
              <a:rPr lang="ru-RU" dirty="0"/>
              <a:t>Михаил Семёнович говорит, (1) и смех вспыхивает снова и снова. "И помещик этот разросся до такой толщины,(2) что не мог сидеть за обеденным столом благодаря своей необъятной фигуре,(3) а прибор для него помещали на его выдававшемся вперёд животе",(4) - при этих словах Щепкин взял чашку с чаем и,(5) вмиг переменившись,(6) представил непомерного толстяка.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169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</TotalTime>
  <Words>1532</Words>
  <Application>Microsoft Office PowerPoint</Application>
  <PresentationFormat>Экран (4:3)</PresentationFormat>
  <Paragraphs>95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 Алгоритм подготовки к заданию В6.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подготовки к заданию В6.</dc:title>
  <dc:creator>оля</dc:creator>
  <cp:lastModifiedBy>оля</cp:lastModifiedBy>
  <cp:revision>4</cp:revision>
  <dcterms:created xsi:type="dcterms:W3CDTF">2012-04-26T12:23:36Z</dcterms:created>
  <dcterms:modified xsi:type="dcterms:W3CDTF">2012-04-26T12:56:26Z</dcterms:modified>
</cp:coreProperties>
</file>