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sldIdLst>
    <p:sldId id="258" r:id="rId3"/>
    <p:sldId id="256" r:id="rId4"/>
    <p:sldId id="257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5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589" name="Picture 13" descr="Храм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9E9E9E"/>
              </a:clrFrom>
              <a:clrTo>
                <a:srgbClr val="9E9E9E">
                  <a:alpha val="0"/>
                </a:srgbClr>
              </a:clrTo>
            </a:clrChange>
            <a:lum bright="48000"/>
          </a:blip>
          <a:srcRect/>
          <a:stretch>
            <a:fillRect/>
          </a:stretch>
        </p:blipFill>
        <p:spPr bwMode="auto">
          <a:xfrm>
            <a:off x="4020741" y="3132667"/>
            <a:ext cx="2702719" cy="5664200"/>
          </a:xfrm>
          <a:prstGeom prst="rect">
            <a:avLst/>
          </a:prstGeom>
          <a:noFill/>
        </p:spPr>
      </p:pic>
      <p:pic>
        <p:nvPicPr>
          <p:cNvPr id="280588" name="Picture 12" descr="Рам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6858000" cy="9144000"/>
          </a:xfrm>
          <a:prstGeom prst="rect">
            <a:avLst/>
          </a:prstGeom>
          <a:noFill/>
        </p:spPr>
      </p:pic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1" y="2032000"/>
            <a:ext cx="5717381" cy="23368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 smtClean="0"/>
              <a:t>Образец заголовка</a:t>
            </a:r>
            <a:endParaRPr lang="ru-RU" alt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 smtClean="0"/>
              <a:t>Образец подзаголовка</a:t>
            </a:r>
            <a:endParaRPr lang="ru-RU" altLang="en-US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8324851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05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0583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1485900" y="5283200"/>
            <a:ext cx="31313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2459567"/>
            <a:ext cx="2831306" cy="566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12344" y="2459567"/>
            <a:ext cx="2832497" cy="566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42285" y="732367"/>
            <a:ext cx="1457325" cy="7391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732367"/>
            <a:ext cx="4261247" cy="7391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085" y="732367"/>
            <a:ext cx="5724525" cy="153458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2459567"/>
            <a:ext cx="2831306" cy="5664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12344" y="2459567"/>
            <a:ext cx="2832497" cy="5664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42900" y="8324851"/>
            <a:ext cx="1600200" cy="6096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914900" y="8324851"/>
            <a:ext cx="1600200" cy="6096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62" name="Picture 10" descr="Рамка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5085" y="732367"/>
            <a:ext cx="5724525" cy="1534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7" y="2459567"/>
            <a:ext cx="5778104" cy="566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79559" name="Freeform 7"/>
          <p:cNvSpPr>
            <a:spLocks noChangeArrowheads="1"/>
          </p:cNvSpPr>
          <p:nvPr/>
        </p:nvSpPr>
        <p:spPr bwMode="auto">
          <a:xfrm>
            <a:off x="507206" y="732367"/>
            <a:ext cx="5891213" cy="8128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9560" name="Line 8"/>
          <p:cNvSpPr>
            <a:spLocks noChangeShapeType="1"/>
          </p:cNvSpPr>
          <p:nvPr/>
        </p:nvSpPr>
        <p:spPr bwMode="auto">
          <a:xfrm>
            <a:off x="513160" y="2364317"/>
            <a:ext cx="588645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80" y="857224"/>
            <a:ext cx="6086090" cy="1086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6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Нормы ударения</a:t>
            </a:r>
            <a:endParaRPr lang="ru-RU" sz="6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42" y="2714612"/>
            <a:ext cx="56436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 smtClean="0">
                <a:solidFill>
                  <a:srgbClr val="002060"/>
                </a:solidFill>
              </a:rPr>
              <a:t>Алгоритм выполнения задания А – 1 ЕГЭ 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6715147" cy="9033592"/>
        </p:xfrm>
        <a:graphic>
          <a:graphicData uri="http://schemas.openxmlformats.org/drawingml/2006/table">
            <a:tbl>
              <a:tblPr/>
              <a:tblGrid>
                <a:gridCol w="2634915"/>
                <a:gridCol w="4080232"/>
              </a:tblGrid>
              <a:tr h="4661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Нормы ударения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Правила и приемы, помогающие избежать ошибки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Примеры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4661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Имя существительное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Установите аналогию с однокоренным словом.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а)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НефтепрОвод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или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нефтепровОд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Нефтепр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…в…Од –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водопровОд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провОдит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(воду, нефть, газ, бензин),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газопровОд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воздухопровОд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 т.д. Значит,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нефтепровОд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б)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ПротокОл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или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прОтокол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ОрехокОл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дырокОл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значит,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протокОл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948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Правильно склоняйте существительное.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Нет (чего?)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простЫнь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(не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прОстыней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!),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грАбель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граблЕй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!)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В одно- и двусложных словах во всех падежах ударение ставится на окончание. 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БинтА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блинА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ломтЯ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фитилЯ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39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В большинстве заимствованных слов ударение на последнем слоге.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КвартАл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коклЮш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экспЕрт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жалюзИ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партЕр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23" y="0"/>
          <a:ext cx="6858025" cy="9224112"/>
        </p:xfrm>
        <a:graphic>
          <a:graphicData uri="http://schemas.openxmlformats.org/drawingml/2006/table">
            <a:tbl>
              <a:tblPr/>
              <a:tblGrid>
                <a:gridCol w="2690993"/>
                <a:gridCol w="4167032"/>
              </a:tblGrid>
              <a:tr h="5000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Краткие формы прилагательных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0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 Многие краткие формы прилагательных (без суффиксов или с суффиксами –к-, -л-, -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-, -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-) имеют ударение на первом слоге основы (кроме формы единственного числа женского рода, в которой ударение на окончании).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прАвы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врЕден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вреднА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врЕдно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врЕдны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Глаголы в форме прошедшего времени и краткие причастия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Имеют ударение на основе во всех формах (кроме формы единственного числа женского рода, в которой ударение на окончании).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Дал,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далА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дАли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пОнял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понялА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пОняло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пОняли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нАчат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начатА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нАчато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нАчаты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прОдан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проданА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прОдано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прОданы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Обратите внимание на этот случай!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Иногда предлог (чаще всего на, за, под, по, из, без) принимает на себя ударение, и тогда следующее за ним существительное оказывается безударным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морю, Из дому,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бЕз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толку,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ночи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77" marR="23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305</Words>
  <Application>Microsoft Office PowerPoint</Application>
  <PresentationFormat>Экран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Тема1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S@nty</dc:creator>
  <cp:lastModifiedBy>ольга</cp:lastModifiedBy>
  <cp:revision>3</cp:revision>
  <dcterms:created xsi:type="dcterms:W3CDTF">2010-02-22T22:40:43Z</dcterms:created>
  <dcterms:modified xsi:type="dcterms:W3CDTF">2012-10-19T09:24:18Z</dcterms:modified>
</cp:coreProperties>
</file>