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ppt" ContentType="application/vnd.ms-powerpoi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8"/>
  </p:notesMasterIdLst>
  <p:sldIdLst>
    <p:sldId id="274" r:id="rId2"/>
    <p:sldId id="278" r:id="rId3"/>
    <p:sldId id="276" r:id="rId4"/>
    <p:sldId id="282" r:id="rId5"/>
    <p:sldId id="288" r:id="rId6"/>
    <p:sldId id="283" r:id="rId7"/>
    <p:sldId id="280" r:id="rId8"/>
    <p:sldId id="285" r:id="rId9"/>
    <p:sldId id="286" r:id="rId10"/>
    <p:sldId id="289" r:id="rId11"/>
    <p:sldId id="277" r:id="rId12"/>
    <p:sldId id="290" r:id="rId13"/>
    <p:sldId id="291" r:id="rId14"/>
    <p:sldId id="273" r:id="rId15"/>
    <p:sldId id="272" r:id="rId16"/>
    <p:sldId id="279" r:id="rId17"/>
  </p:sldIdLst>
  <p:sldSz cx="9144000" cy="6858000" type="screen4x3"/>
  <p:notesSz cx="6735763" cy="9869488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D3"/>
    <a:srgbClr val="461A46"/>
    <a:srgbClr val="CA36BF"/>
    <a:srgbClr val="FCE8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7F5DA-EA15-499D-9603-BAFF7D5B3E33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8F4D7-DA95-40A8-AEBD-C1412308CC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8F4D7-DA95-40A8-AEBD-C1412308CC6A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858180" cy="1470025"/>
          </a:xfrm>
        </p:spPr>
        <p:txBody>
          <a:bodyPr/>
          <a:lstStyle>
            <a:lvl1pPr>
              <a:defRPr baseline="0">
                <a:ea typeface="+mj-ea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3071810"/>
            <a:ext cx="8001056" cy="642942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77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77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2060"/>
                </a:solidFill>
                <a:latin typeface="+mn-lt"/>
              </a:defRPr>
            </a:lvl1pPr>
          </a:lstStyle>
          <a:p>
            <a:fld id="{7EAF463A-BC7C-46EE-9F1E-7F377CCA4891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2060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2060"/>
                </a:solidFill>
                <a:latin typeface="+mn-lt"/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</p:sldLayoutIdLst>
  <p:transition>
    <p:wedg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ln w="1905">
            <a:solidFill>
              <a:schemeClr val="bg1">
                <a:lumMod val="95000"/>
              </a:schemeClr>
            </a:solidFill>
          </a:ln>
          <a:solidFill>
            <a:srgbClr val="00339A"/>
          </a:soli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+mj-lt"/>
          <a:ea typeface="+mj-ea"/>
          <a:cs typeface="Tahoma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cs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cs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cs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cs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cs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cs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cs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cs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rgbClr val="48322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8"/>
        </a:buBlip>
        <a:defRPr sz="2800" kern="1200">
          <a:solidFill>
            <a:srgbClr val="483226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2400" kern="1200">
          <a:solidFill>
            <a:srgbClr val="483226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8"/>
        </a:buBlip>
        <a:defRPr sz="2000" kern="1200">
          <a:solidFill>
            <a:srgbClr val="483226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2000" kern="1200">
          <a:solidFill>
            <a:srgbClr val="48322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8"/>
        </a:buBlip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7"/>
        </a:buBlip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8"/>
        </a:buBlip>
        <a:defRPr sz="16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7"/>
        </a:buBlip>
        <a:defRPr sz="14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__Microsoft_Office_PowerPoint_97-20031.ppt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Segoe Script" pitchFamily="34" charset="0"/>
              </a:rPr>
              <a:t>Доброе утро!</a:t>
            </a:r>
            <a:endParaRPr lang="ru-RU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4038600"/>
            <a:ext cx="7391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6" name="4-конечная звезда 5"/>
          <p:cNvSpPr/>
          <p:nvPr/>
        </p:nvSpPr>
        <p:spPr>
          <a:xfrm>
            <a:off x="1981200" y="3352800"/>
            <a:ext cx="685800" cy="609600"/>
          </a:xfrm>
          <a:prstGeom prst="star4">
            <a:avLst/>
          </a:prstGeom>
          <a:solidFill>
            <a:srgbClr val="FFFF00"/>
          </a:solidFill>
          <a:ln w="57150">
            <a:solidFill>
              <a:srgbClr val="FFC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5-конечная звезда 8"/>
          <p:cNvSpPr/>
          <p:nvPr/>
        </p:nvSpPr>
        <p:spPr>
          <a:xfrm>
            <a:off x="6248400" y="4267200"/>
            <a:ext cx="685800" cy="609600"/>
          </a:xfrm>
          <a:prstGeom prst="star5">
            <a:avLst/>
          </a:prstGeom>
          <a:solidFill>
            <a:srgbClr val="FFFF00"/>
          </a:solidFill>
          <a:ln w="57150">
            <a:solidFill>
              <a:srgbClr val="FFC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5-конечная звезда 9"/>
          <p:cNvSpPr/>
          <p:nvPr/>
        </p:nvSpPr>
        <p:spPr>
          <a:xfrm>
            <a:off x="8305800" y="1066800"/>
            <a:ext cx="685800" cy="609600"/>
          </a:xfrm>
          <a:prstGeom prst="star5">
            <a:avLst/>
          </a:prstGeom>
          <a:solidFill>
            <a:srgbClr val="FFFF00"/>
          </a:solidFill>
          <a:ln w="57150">
            <a:solidFill>
              <a:srgbClr val="FFC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5-конечная звезда 10"/>
          <p:cNvSpPr/>
          <p:nvPr/>
        </p:nvSpPr>
        <p:spPr>
          <a:xfrm>
            <a:off x="4724400" y="2971800"/>
            <a:ext cx="685800" cy="609600"/>
          </a:xfrm>
          <a:prstGeom prst="star5">
            <a:avLst/>
          </a:prstGeom>
          <a:solidFill>
            <a:srgbClr val="FFFF00"/>
          </a:solidFill>
          <a:ln w="57150">
            <a:solidFill>
              <a:srgbClr val="FFC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4-конечная звезда 11"/>
          <p:cNvSpPr/>
          <p:nvPr/>
        </p:nvSpPr>
        <p:spPr>
          <a:xfrm>
            <a:off x="7391400" y="3505200"/>
            <a:ext cx="685800" cy="609600"/>
          </a:xfrm>
          <a:prstGeom prst="star4">
            <a:avLst/>
          </a:prstGeom>
          <a:solidFill>
            <a:srgbClr val="FFFF00"/>
          </a:solidFill>
          <a:ln w="57150">
            <a:solidFill>
              <a:srgbClr val="FFC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071810"/>
            <a:ext cx="8001056" cy="2947990"/>
          </a:xfrm>
        </p:spPr>
        <p:txBody>
          <a:bodyPr/>
          <a:lstStyle/>
          <a:p>
            <a:r>
              <a:rPr lang="ru-RU" sz="4400" dirty="0" smtClean="0">
                <a:solidFill>
                  <a:srgbClr val="002060"/>
                </a:solidFill>
              </a:rPr>
              <a:t>Урок русского языка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2 класс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err="1" smtClean="0">
                <a:solidFill>
                  <a:srgbClr val="002060"/>
                </a:solidFill>
              </a:rPr>
              <a:t>Л.А.Рындыч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Учитель начальных классов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ГБОУ школа №695 «Радуга»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Санкт-Петербург</a:t>
            </a:r>
          </a:p>
          <a:p>
            <a:endParaRPr lang="ru-RU" sz="4400" dirty="0" smtClean="0">
              <a:solidFill>
                <a:srgbClr val="002060"/>
              </a:solidFill>
            </a:endParaRPr>
          </a:p>
          <a:p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24400"/>
            <a:ext cx="8915400" cy="1676400"/>
          </a:xfrm>
        </p:spPr>
        <p:txBody>
          <a:bodyPr>
            <a:noAutofit/>
          </a:bodyPr>
          <a:lstStyle/>
          <a:p>
            <a:r>
              <a:rPr lang="ru-RU" sz="5400" dirty="0" err="1" smtClean="0">
                <a:solidFill>
                  <a:srgbClr val="002060"/>
                </a:solidFill>
              </a:rPr>
              <a:t>Р</a:t>
            </a:r>
            <a:r>
              <a:rPr lang="ru-RU" sz="4400" dirty="0" err="1" smtClean="0">
                <a:solidFill>
                  <a:srgbClr val="002060"/>
                </a:solidFill>
              </a:rPr>
              <a:t>УКАВИЦы</a:t>
            </a:r>
            <a:r>
              <a:rPr lang="ru-RU" sz="4400" dirty="0" smtClean="0">
                <a:solidFill>
                  <a:srgbClr val="002060"/>
                </a:solidFill>
              </a:rPr>
              <a:t>, </a:t>
            </a:r>
            <a:r>
              <a:rPr lang="ru-RU" sz="4400" dirty="0" err="1" smtClean="0">
                <a:solidFill>
                  <a:srgbClr val="002060"/>
                </a:solidFill>
              </a:rPr>
              <a:t>ПЕРЧаТКИ,ВАРЕжКИ</a:t>
            </a:r>
            <a:r>
              <a:rPr lang="ru-RU" sz="4400" dirty="0" smtClean="0"/>
              <a:t>.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8040687" cy="1500187"/>
          </a:xfrm>
        </p:spPr>
        <p:txBody>
          <a:bodyPr/>
          <a:lstStyle/>
          <a:p>
            <a:r>
              <a:rPr lang="ru-RU" sz="4000" b="1" dirty="0" smtClean="0">
                <a:latin typeface="+mj-lt"/>
              </a:rPr>
              <a:t> РУКА               ПЕРСТ           ВАРИТЬ</a:t>
            </a:r>
            <a:endParaRPr lang="ru-RU" sz="4000" b="1" dirty="0">
              <a:latin typeface="+mj-lt"/>
            </a:endParaRPr>
          </a:p>
        </p:txBody>
      </p:sp>
      <p:pic>
        <p:nvPicPr>
          <p:cNvPr id="4" name="Содержимое 11" descr="http://go3.imgsmail.ru/imgpreview?u=http%3A//www.vik.zp.ua/images/shoes/sukno%5Fm.jpg&amp;mb=10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33400"/>
            <a:ext cx="2438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go4.imgsmail.ru/imgpreview?u=http%3A//spicami.ru/wp-content/uploads/2010/04/116.jpg&amp;mb=10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533400"/>
            <a:ext cx="2324100" cy="3129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go2.imgsmail.ru/imgpreview?u=http%3A//www.reima.fi/images/uploads/products/large%5Fdetail/527007%5FTal%5Fweb.png&amp;mb=58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533400"/>
            <a:ext cx="2362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/>
          </a:bodyPr>
          <a:lstStyle/>
          <a:p>
            <a:r>
              <a:rPr lang="ru-RU" sz="6600" dirty="0" err="1" smtClean="0">
                <a:ln w="1905">
                  <a:solidFill>
                    <a:srgbClr val="FFFF00"/>
                  </a:solidFill>
                </a:ln>
                <a:solidFill>
                  <a:schemeClr val="bg2">
                    <a:lumMod val="50000"/>
                  </a:schemeClr>
                </a:solidFill>
                <a:latin typeface="Segoe Script" pitchFamily="34" charset="0"/>
              </a:rPr>
              <a:t>Физминутка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111\Desktop\36687034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495498"/>
            <a:ext cx="6934200" cy="467670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600" dirty="0" smtClean="0"/>
              <a:t>Однокоренные слова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b="1" dirty="0" smtClean="0"/>
              <a:t>Рукавица,  рукавичка, рукав,  ручка,  ручной,</a:t>
            </a:r>
          </a:p>
          <a:p>
            <a:pPr>
              <a:buNone/>
            </a:pPr>
            <a:r>
              <a:rPr lang="ru-RU" sz="6000" b="1" dirty="0" smtClean="0"/>
              <a:t> рукопись.</a:t>
            </a:r>
            <a:endParaRPr lang="ru-RU" sz="60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Учебник стр.9</a:t>
            </a:r>
            <a:br>
              <a:rPr lang="ru-RU" dirty="0" smtClean="0"/>
            </a:br>
            <a:r>
              <a:rPr lang="ru-RU" dirty="0" smtClean="0"/>
              <a:t>упр.234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457200" y="1489394"/>
            <a:ext cx="4040188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4040188" cy="4525963"/>
          </a:xfrm>
        </p:spPr>
        <p:txBody>
          <a:bodyPr/>
          <a:lstStyle/>
          <a:p>
            <a:r>
              <a:rPr lang="ru-RU" sz="4400" b="1" dirty="0" smtClean="0">
                <a:solidFill>
                  <a:srgbClr val="7030A0"/>
                </a:solidFill>
              </a:rPr>
              <a:t>К</a:t>
            </a:r>
            <a:r>
              <a:rPr lang="ru-RU" sz="4400" b="1" dirty="0" smtClean="0"/>
              <a:t>ОЛ</a:t>
            </a:r>
          </a:p>
          <a:p>
            <a:r>
              <a:rPr lang="ru-RU" sz="4400" b="1" dirty="0" smtClean="0">
                <a:solidFill>
                  <a:srgbClr val="7030A0"/>
                </a:solidFill>
              </a:rPr>
              <a:t>К</a:t>
            </a:r>
            <a:r>
              <a:rPr lang="ru-RU" sz="4400" b="1" dirty="0" smtClean="0"/>
              <a:t>АПЛЯ</a:t>
            </a:r>
          </a:p>
          <a:p>
            <a:r>
              <a:rPr lang="ru-RU" sz="4400" b="1" dirty="0" smtClean="0">
                <a:solidFill>
                  <a:srgbClr val="7030A0"/>
                </a:solidFill>
              </a:rPr>
              <a:t>Д</a:t>
            </a:r>
            <a:r>
              <a:rPr lang="ru-RU" sz="4400" b="1" dirty="0" smtClean="0"/>
              <a:t>ВЕРЬ</a:t>
            </a:r>
          </a:p>
          <a:p>
            <a:r>
              <a:rPr lang="ru-RU" sz="4400" b="1" dirty="0" smtClean="0">
                <a:solidFill>
                  <a:srgbClr val="7030A0"/>
                </a:solidFill>
              </a:rPr>
              <a:t>М</a:t>
            </a:r>
            <a:r>
              <a:rPr lang="ru-RU" sz="4400" b="1" dirty="0" smtClean="0"/>
              <a:t>АК</a:t>
            </a:r>
          </a:p>
          <a:p>
            <a:r>
              <a:rPr lang="ru-RU" sz="4400" b="1" dirty="0" smtClean="0">
                <a:solidFill>
                  <a:srgbClr val="7030A0"/>
                </a:solidFill>
              </a:rPr>
              <a:t>Д</a:t>
            </a:r>
            <a:r>
              <a:rPr lang="ru-RU" sz="4400" b="1" dirty="0" smtClean="0"/>
              <a:t>ОМ</a:t>
            </a:r>
            <a:endParaRPr lang="ru-RU" sz="44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508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24000"/>
            <a:ext cx="4041775" cy="4876800"/>
          </a:xfrm>
        </p:spPr>
        <p:txBody>
          <a:bodyPr/>
          <a:lstStyle/>
          <a:p>
            <a:pPr>
              <a:buNone/>
            </a:pPr>
            <a:r>
              <a:rPr lang="ru-RU" sz="4400" b="1" dirty="0" smtClean="0">
                <a:solidFill>
                  <a:srgbClr val="7030A0"/>
                </a:solidFill>
              </a:rPr>
              <a:t>В</a:t>
            </a:r>
            <a:r>
              <a:rPr lang="ru-RU" sz="4400" b="1" dirty="0" smtClean="0"/>
              <a:t>ОЛ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7030A0"/>
                </a:solidFill>
              </a:rPr>
              <a:t>Ц</a:t>
            </a:r>
            <a:r>
              <a:rPr lang="ru-RU" sz="4400" b="1" dirty="0" smtClean="0"/>
              <a:t>АПЛЯ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7030A0"/>
                </a:solidFill>
              </a:rPr>
              <a:t>З</a:t>
            </a:r>
            <a:r>
              <a:rPr lang="ru-RU" sz="4400" b="1" dirty="0" smtClean="0"/>
              <a:t>ВЕРЬ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7030A0"/>
                </a:solidFill>
              </a:rPr>
              <a:t>Р</a:t>
            </a:r>
            <a:r>
              <a:rPr lang="ru-RU" sz="4400" b="1" dirty="0" smtClean="0"/>
              <a:t>АК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7030A0"/>
                </a:solidFill>
              </a:rPr>
              <a:t>С</a:t>
            </a:r>
            <a:r>
              <a:rPr lang="ru-RU" sz="4400" b="1" dirty="0" smtClean="0"/>
              <a:t>ОМ</a:t>
            </a:r>
            <a:endParaRPr lang="ru-RU" sz="44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40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5897562"/>
          </a:xfrm>
        </p:spPr>
        <p:txBody>
          <a:bodyPr/>
          <a:lstStyle/>
          <a:p>
            <a:r>
              <a:rPr lang="ru-RU" sz="6600" dirty="0" smtClean="0">
                <a:ln w="1905">
                  <a:solidFill>
                    <a:srgbClr val="FFFF00"/>
                  </a:solidFill>
                </a:ln>
                <a:solidFill>
                  <a:srgbClr val="FF0000"/>
                </a:solidFill>
                <a:latin typeface="Segoe Script" pitchFamily="34" charset="0"/>
              </a:rPr>
              <a:t>Домашнее задание: </a:t>
            </a:r>
            <a:r>
              <a:rPr lang="ru-RU" dirty="0" smtClean="0">
                <a:ln w="1905">
                  <a:solidFill>
                    <a:srgbClr val="FFFF00"/>
                  </a:solidFill>
                </a:ln>
                <a:solidFill>
                  <a:srgbClr val="002060"/>
                </a:solidFill>
                <a:latin typeface="Segoe Script" pitchFamily="34" charset="0"/>
              </a:rPr>
              <a:t/>
            </a:r>
            <a:br>
              <a:rPr lang="ru-RU" dirty="0" smtClean="0">
                <a:ln w="1905">
                  <a:solidFill>
                    <a:srgbClr val="FFFF00"/>
                  </a:solidFill>
                </a:ln>
                <a:solidFill>
                  <a:srgbClr val="002060"/>
                </a:solidFill>
                <a:latin typeface="Segoe Script" pitchFamily="34" charset="0"/>
              </a:rPr>
            </a:br>
            <a:r>
              <a:rPr lang="ru-RU" dirty="0" smtClean="0">
                <a:ln w="1905">
                  <a:solidFill>
                    <a:srgbClr val="FFFF00"/>
                  </a:solidFill>
                </a:ln>
                <a:solidFill>
                  <a:srgbClr val="002060"/>
                </a:solidFill>
                <a:latin typeface="Segoe Script" pitchFamily="34" charset="0"/>
              </a:rPr>
              <a:t/>
            </a:r>
            <a:br>
              <a:rPr lang="ru-RU" dirty="0" smtClean="0">
                <a:ln w="1905">
                  <a:solidFill>
                    <a:srgbClr val="FFFF00"/>
                  </a:solidFill>
                </a:ln>
                <a:solidFill>
                  <a:srgbClr val="002060"/>
                </a:solidFill>
                <a:latin typeface="Segoe Script" pitchFamily="34" charset="0"/>
              </a:rPr>
            </a:br>
            <a:r>
              <a:rPr lang="ru-RU" dirty="0" smtClean="0">
                <a:ln w="1905">
                  <a:solidFill>
                    <a:srgbClr val="0070C0"/>
                  </a:solidFill>
                </a:ln>
                <a:solidFill>
                  <a:srgbClr val="0070C0"/>
                </a:solidFill>
                <a:latin typeface="Segoe Script" pitchFamily="34" charset="0"/>
              </a:rPr>
              <a:t>учебник стр. 10    </a:t>
            </a:r>
            <a:br>
              <a:rPr lang="ru-RU" dirty="0" smtClean="0">
                <a:ln w="1905">
                  <a:solidFill>
                    <a:srgbClr val="0070C0"/>
                  </a:solidFill>
                </a:ln>
                <a:solidFill>
                  <a:srgbClr val="0070C0"/>
                </a:solidFill>
                <a:latin typeface="Segoe Script" pitchFamily="34" charset="0"/>
              </a:rPr>
            </a:br>
            <a:r>
              <a:rPr lang="ru-RU" dirty="0" smtClean="0">
                <a:ln w="1905">
                  <a:solidFill>
                    <a:srgbClr val="0070C0"/>
                  </a:solidFill>
                </a:ln>
                <a:solidFill>
                  <a:srgbClr val="0070C0"/>
                </a:solidFill>
                <a:latin typeface="Segoe Script" pitchFamily="34" charset="0"/>
              </a:rPr>
              <a:t>упр.237</a:t>
            </a:r>
            <a:endParaRPr lang="ru-RU" dirty="0">
              <a:ln w="1905">
                <a:solidFill>
                  <a:srgbClr val="FFFF00"/>
                </a:solidFill>
              </a:ln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2-конечная звезда 6"/>
          <p:cNvSpPr/>
          <p:nvPr/>
        </p:nvSpPr>
        <p:spPr>
          <a:xfrm>
            <a:off x="2057400" y="2895600"/>
            <a:ext cx="4191000" cy="3733800"/>
          </a:xfrm>
          <a:prstGeom prst="star3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Вы довольны своей работой </a:t>
            </a:r>
            <a:br>
              <a:rPr lang="ru-RU" dirty="0" smtClean="0"/>
            </a:br>
            <a:r>
              <a:rPr lang="ru-RU" dirty="0" smtClean="0"/>
              <a:t>на уроке?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000" dirty="0" smtClean="0">
                <a:solidFill>
                  <a:srgbClr val="FFFF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Segoe Script" pitchFamily="34" charset="0"/>
              </a:rPr>
              <a:t>Спасибо за урок!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8674" name="Picture 2" descr="C:\Users\111\Desktop\Открытый урок\3d20cf016e1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124200" y="3657600"/>
            <a:ext cx="2152650" cy="215265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066800" y="1143000"/>
          <a:ext cx="7315200" cy="4500563"/>
        </p:xfrm>
        <a:graphic>
          <a:graphicData uri="http://schemas.openxmlformats.org/presentationml/2006/ole">
            <p:oleObj spid="_x0000_s1027" name="Презентация" r:id="rId3" imgW="4570378" imgH="3427496" progId="PowerPoint.Show.8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609600"/>
            <a:ext cx="7858180" cy="2003409"/>
          </a:xfrm>
        </p:spPr>
        <p:txBody>
          <a:bodyPr/>
          <a:lstStyle/>
          <a:p>
            <a:r>
              <a:rPr lang="ru-RU" dirty="0" smtClean="0">
                <a:latin typeface="Segoe Script" pitchFamily="34" charset="0"/>
              </a:rPr>
              <a:t/>
            </a:r>
            <a:br>
              <a:rPr lang="ru-RU" dirty="0" smtClean="0">
                <a:latin typeface="Segoe Script" pitchFamily="34" charset="0"/>
              </a:rPr>
            </a:br>
            <a:r>
              <a:rPr lang="ru-RU" sz="5400" dirty="0" smtClean="0">
                <a:latin typeface="Segoe Script" pitchFamily="34" charset="0"/>
              </a:rPr>
              <a:t>Имя существительное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971800"/>
            <a:ext cx="8001056" cy="1371600"/>
          </a:xfrm>
        </p:spPr>
        <p:txBody>
          <a:bodyPr/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Повторение изученного 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038600"/>
            <a:ext cx="7391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grpSp>
        <p:nvGrpSpPr>
          <p:cNvPr id="4" name="Group 3"/>
          <p:cNvGrpSpPr>
            <a:grpSpLocks noGrp="1"/>
          </p:cNvGrpSpPr>
          <p:nvPr>
            <p:ph idx="1"/>
          </p:nvPr>
        </p:nvGrpSpPr>
        <p:grpSpPr bwMode="auto">
          <a:xfrm>
            <a:off x="2362200" y="2590800"/>
            <a:ext cx="4343400" cy="2362200"/>
            <a:chOff x="1872" y="1824"/>
            <a:chExt cx="2014" cy="1821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gray">
            <a:xfrm rot="16200000" flipH="1">
              <a:off x="1820" y="2528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6" name="AutoShape 5"/>
            <p:cNvSpPr>
              <a:spLocks noChangeArrowheads="1"/>
            </p:cNvSpPr>
            <p:nvPr/>
          </p:nvSpPr>
          <p:spPr bwMode="gray">
            <a:xfrm rot="5400000" flipH="1">
              <a:off x="3628" y="2494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gray">
            <a:xfrm rot="10800000" flipH="1">
              <a:off x="2725" y="343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gray">
            <a:xfrm>
              <a:off x="2119" y="2059"/>
              <a:ext cx="1555" cy="901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ru-RU" sz="2400" dirty="0" smtClean="0">
                  <a:solidFill>
                    <a:srgbClr val="002060"/>
                  </a:solidFill>
                  <a:latin typeface="Franklin Gothic Demi Cond" pitchFamily="34" charset="0"/>
                </a:rPr>
                <a:t>Имя существительное</a:t>
              </a:r>
              <a:endParaRPr lang="ru-RU" sz="2400" dirty="0">
                <a:solidFill>
                  <a:srgbClr val="002060"/>
                </a:solidFill>
                <a:latin typeface="Franklin Gothic Demi Cond" pitchFamily="34" charset="0"/>
              </a:endParaRPr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3048000" y="762000"/>
            <a:ext cx="3429000" cy="1447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ОБОЗНАЧАЕТ</a:t>
            </a:r>
          </a:p>
          <a:p>
            <a:pPr algn="ctr"/>
            <a:r>
              <a:rPr lang="ru-RU" sz="2400" b="1" dirty="0" smtClean="0"/>
              <a:t>ПРЕДМЕТ</a:t>
            </a:r>
            <a:endParaRPr lang="ru-RU" sz="24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79696" y="2362200"/>
            <a:ext cx="21336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ЛЮДИ</a:t>
            </a:r>
            <a:endParaRPr lang="ru-RU" sz="32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6781800" y="2286000"/>
            <a:ext cx="21336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ВЕЩИ</a:t>
            </a:r>
            <a:endParaRPr lang="ru-RU" sz="3200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228600" y="3352800"/>
            <a:ext cx="2133600" cy="6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ЖИВОТНЫЕ</a:t>
            </a:r>
            <a:endParaRPr lang="ru-RU" sz="2800" b="1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228600" y="4267200"/>
            <a:ext cx="21336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НАСЕКОМЫЕ</a:t>
            </a:r>
            <a:endParaRPr lang="ru-RU" sz="2400" b="1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6781800" y="3200400"/>
            <a:ext cx="21336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ЯВЛЕНИЯ</a:t>
            </a:r>
          </a:p>
          <a:p>
            <a:pPr algn="ctr"/>
            <a:r>
              <a:rPr lang="ru-RU" sz="2400" b="1" dirty="0" smtClean="0"/>
              <a:t>ПРИРОДЫ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3124200" y="5181600"/>
            <a:ext cx="3429000" cy="1219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КТО?      ЧТО?</a:t>
            </a:r>
            <a:endParaRPr lang="ru-RU" sz="3200" b="1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6781800" y="4191000"/>
            <a:ext cx="2133600" cy="990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/>
              <a:t>ЧУВСТВА</a:t>
            </a:r>
            <a:r>
              <a:rPr lang="ru-RU" sz="4000" b="1" dirty="0" smtClean="0"/>
              <a:t>…</a:t>
            </a:r>
          </a:p>
          <a:p>
            <a:pPr algn="ctr"/>
            <a:r>
              <a:rPr lang="ru-RU" sz="2400" b="1" dirty="0" smtClean="0"/>
              <a:t>КАЧЕСТВА</a:t>
            </a:r>
            <a:r>
              <a:rPr lang="ru-RU" sz="2800" b="1" dirty="0" smtClean="0"/>
              <a:t>...</a:t>
            </a:r>
            <a:endParaRPr lang="ru-RU" sz="2400" b="1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48" grpId="0" animBg="1"/>
      <p:bldP spid="53" grpId="0" animBg="1"/>
      <p:bldP spid="55" grpId="0" animBg="1"/>
      <p:bldP spid="57" grpId="0" animBg="1"/>
      <p:bldP spid="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i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Чистописание</a:t>
            </a:r>
            <a:endParaRPr lang="ru-RU" sz="7200" i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4" name="Содержимое 3" descr="http://go1.imgsmail.ru/imgpreview?u=http%3A//raskraska.ru/images/letter-f-rus.gif&amp;mb=9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676400"/>
            <a:ext cx="5486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8200"/>
            <a:ext cx="8991600" cy="5287963"/>
          </a:xfrm>
        </p:spPr>
        <p:txBody>
          <a:bodyPr/>
          <a:lstStyle/>
          <a:p>
            <a:r>
              <a:rPr lang="ru-RU" sz="11500" b="1" i="1" dirty="0" smtClean="0">
                <a:latin typeface="Batang" pitchFamily="18" charset="-127"/>
                <a:ea typeface="Batang" pitchFamily="18" charset="-127"/>
              </a:rPr>
              <a:t>Словарная</a:t>
            </a:r>
          </a:p>
          <a:p>
            <a:pPr>
              <a:buNone/>
            </a:pPr>
            <a:r>
              <a:rPr lang="ru-RU" sz="11500" b="1" i="1" dirty="0" smtClean="0">
                <a:latin typeface="Batang" pitchFamily="18" charset="-127"/>
                <a:ea typeface="Batang" pitchFamily="18" charset="-127"/>
              </a:rPr>
              <a:t>    работа</a:t>
            </a:r>
            <a:endParaRPr lang="ru-RU" sz="11500" b="1" i="1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ЧТО?           КТО?</a:t>
            </a:r>
            <a:endParaRPr lang="ru-RU" sz="72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6000" b="1" dirty="0" smtClean="0"/>
              <a:t>футбол -</a:t>
            </a:r>
          </a:p>
          <a:p>
            <a:r>
              <a:rPr lang="ru-RU" sz="6000" b="1" dirty="0" smtClean="0"/>
              <a:t>фигура -</a:t>
            </a:r>
          </a:p>
          <a:p>
            <a:r>
              <a:rPr lang="ru-RU" sz="6000" b="1" dirty="0" smtClean="0"/>
              <a:t>фокус-</a:t>
            </a:r>
          </a:p>
          <a:p>
            <a:r>
              <a:rPr lang="ru-RU" sz="6000" b="1" dirty="0" smtClean="0"/>
              <a:t>фонарь -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62400" y="1600200"/>
            <a:ext cx="4724400" cy="4525963"/>
          </a:xfrm>
        </p:spPr>
        <p:txBody>
          <a:bodyPr/>
          <a:lstStyle/>
          <a:p>
            <a:pPr>
              <a:buNone/>
            </a:pPr>
            <a:r>
              <a:rPr lang="ru-RU" sz="6000" b="1" dirty="0" smtClean="0"/>
              <a:t>футболист</a:t>
            </a:r>
          </a:p>
          <a:p>
            <a:pPr>
              <a:buNone/>
            </a:pPr>
            <a:r>
              <a:rPr lang="ru-RU" sz="6000" b="1" dirty="0" smtClean="0"/>
              <a:t>фигурист</a:t>
            </a:r>
          </a:p>
          <a:p>
            <a:pPr>
              <a:buNone/>
            </a:pPr>
            <a:r>
              <a:rPr lang="ru-RU" sz="6000" b="1" dirty="0" smtClean="0"/>
              <a:t>фокусник</a:t>
            </a:r>
          </a:p>
          <a:p>
            <a:pPr>
              <a:buNone/>
            </a:pPr>
            <a:r>
              <a:rPr lang="ru-RU" sz="6000" b="1" dirty="0" smtClean="0"/>
              <a:t>фонарщик</a:t>
            </a:r>
            <a:endParaRPr lang="ru-RU" sz="60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Владимир Иванович Даль</a:t>
            </a:r>
            <a:endParaRPr lang="ru-RU" sz="5400" dirty="0"/>
          </a:p>
        </p:txBody>
      </p:sp>
      <p:pic>
        <p:nvPicPr>
          <p:cNvPr id="4" name="Таблица 3" descr="http://www.tanais.info/perov/perov18.jpg"/>
          <p:cNvPicPr>
            <a:picLocks noGrp="1"/>
          </p:cNvPicPr>
          <p:nvPr>
            <p:ph type="tbl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05000" y="1371600"/>
            <a:ext cx="5181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   КТО?                    ЧТО?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4040188" cy="5181600"/>
          </a:xfrm>
        </p:spPr>
        <p:txBody>
          <a:bodyPr/>
          <a:lstStyle/>
          <a:p>
            <a:r>
              <a:rPr lang="ru-RU" sz="3600" b="1" dirty="0" smtClean="0"/>
              <a:t>Врач</a:t>
            </a:r>
          </a:p>
          <a:p>
            <a:r>
              <a:rPr lang="ru-RU" sz="3600" b="1" dirty="0" smtClean="0"/>
              <a:t>Моряк</a:t>
            </a:r>
          </a:p>
          <a:p>
            <a:r>
              <a:rPr lang="ru-RU" sz="3600" b="1" dirty="0" smtClean="0"/>
              <a:t>Ветеринар</a:t>
            </a:r>
          </a:p>
          <a:p>
            <a:r>
              <a:rPr lang="ru-RU" sz="3600" b="1" dirty="0" smtClean="0"/>
              <a:t>Писатель</a:t>
            </a:r>
          </a:p>
          <a:p>
            <a:r>
              <a:rPr lang="ru-RU" sz="3600" b="1" dirty="0" smtClean="0"/>
              <a:t>Ботаник</a:t>
            </a:r>
          </a:p>
          <a:p>
            <a:r>
              <a:rPr lang="ru-RU" sz="3600" b="1" dirty="0" smtClean="0"/>
              <a:t>Географ</a:t>
            </a:r>
          </a:p>
          <a:p>
            <a:r>
              <a:rPr lang="ru-RU" sz="3600" b="1" dirty="0" smtClean="0"/>
              <a:t>Этнограф</a:t>
            </a:r>
          </a:p>
          <a:p>
            <a:r>
              <a:rPr lang="ru-RU" sz="3600" b="1" dirty="0" smtClean="0"/>
              <a:t>Военный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10000" y="1295400"/>
            <a:ext cx="5334000" cy="5257800"/>
          </a:xfrm>
        </p:spPr>
        <p:txBody>
          <a:bodyPr/>
          <a:lstStyle/>
          <a:p>
            <a:r>
              <a:rPr lang="ru-RU" sz="3600" b="1" i="1" dirty="0" smtClean="0"/>
              <a:t>Трудолюбие</a:t>
            </a:r>
          </a:p>
          <a:p>
            <a:r>
              <a:rPr lang="ru-RU" sz="3600" b="1" i="1" dirty="0" smtClean="0"/>
              <a:t>Упорство</a:t>
            </a:r>
          </a:p>
          <a:p>
            <a:r>
              <a:rPr lang="ru-RU" sz="3600" b="1" i="1" dirty="0" smtClean="0"/>
              <a:t>Любознательность</a:t>
            </a:r>
          </a:p>
          <a:p>
            <a:r>
              <a:rPr lang="ru-RU" sz="3600" b="1" i="1" dirty="0" smtClean="0"/>
              <a:t>Наблюдательность</a:t>
            </a:r>
          </a:p>
          <a:p>
            <a:r>
              <a:rPr lang="ru-RU" sz="3600" b="1" i="1" dirty="0" smtClean="0"/>
              <a:t>Терпение</a:t>
            </a:r>
          </a:p>
          <a:p>
            <a:r>
              <a:rPr lang="ru-RU" sz="3600" b="1" i="1" dirty="0" smtClean="0"/>
              <a:t>Доброта</a:t>
            </a:r>
          </a:p>
          <a:p>
            <a:r>
              <a:rPr lang="ru-RU" sz="3600" b="1" i="1" dirty="0" smtClean="0"/>
              <a:t>Смелость</a:t>
            </a:r>
          </a:p>
          <a:p>
            <a:r>
              <a:rPr lang="ru-RU" sz="3600" b="1" i="1" dirty="0" smtClean="0"/>
              <a:t>Дисциплинированность</a:t>
            </a:r>
          </a:p>
          <a:p>
            <a:endParaRPr lang="ru-RU" sz="2800" b="1" i="1" dirty="0" smtClean="0"/>
          </a:p>
          <a:p>
            <a:endParaRPr lang="ru-RU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72200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latin typeface="Arial Black" pitchFamily="34" charset="0"/>
              </a:rPr>
              <a:t>Владимир Иванович Даль создал Толковый словарь   живого великорусского языка.</a:t>
            </a:r>
          </a:p>
          <a:p>
            <a:r>
              <a:rPr lang="ru-RU" sz="4000" b="1" dirty="0" smtClean="0"/>
              <a:t> живые русские слова</a:t>
            </a:r>
          </a:p>
          <a:p>
            <a:r>
              <a:rPr lang="ru-RU" sz="4000" b="1" dirty="0" smtClean="0"/>
              <a:t>пословицы</a:t>
            </a:r>
          </a:p>
          <a:p>
            <a:r>
              <a:rPr lang="ru-RU" sz="4000" b="1" dirty="0" smtClean="0"/>
              <a:t>поговорки</a:t>
            </a:r>
          </a:p>
          <a:p>
            <a:r>
              <a:rPr lang="ru-RU" sz="4000" b="1" dirty="0" smtClean="0"/>
              <a:t>песни</a:t>
            </a:r>
          </a:p>
          <a:p>
            <a:r>
              <a:rPr lang="ru-RU" sz="4000" b="1" dirty="0" smtClean="0"/>
              <a:t>игры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4">
  <a:themeElements>
    <a:clrScheme name="Каллиграфия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Тема4</Template>
  <TotalTime>1490</TotalTime>
  <Words>149</Words>
  <PresentationFormat>Экран (4:3)</PresentationFormat>
  <Paragraphs>81</Paragraphs>
  <Slides>16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Тема4</vt:lpstr>
      <vt:lpstr>Презентация</vt:lpstr>
      <vt:lpstr>Доброе утро!</vt:lpstr>
      <vt:lpstr> Имя существительное</vt:lpstr>
      <vt:lpstr> </vt:lpstr>
      <vt:lpstr>Чистописание</vt:lpstr>
      <vt:lpstr>Слайд 5</vt:lpstr>
      <vt:lpstr>ЧТО?           КТО?</vt:lpstr>
      <vt:lpstr>Владимир Иванович Даль</vt:lpstr>
      <vt:lpstr>   КТО?                    ЧТО?</vt:lpstr>
      <vt:lpstr>Слайд 9</vt:lpstr>
      <vt:lpstr>РУКАВИЦы, ПЕРЧаТКИ,ВАРЕжКИ.</vt:lpstr>
      <vt:lpstr>Физминутка</vt:lpstr>
      <vt:lpstr>Однокоренные слова</vt:lpstr>
      <vt:lpstr>Учебник стр.9 упр.234</vt:lpstr>
      <vt:lpstr>Домашнее задание:   учебник стр. 10     упр.237</vt:lpstr>
      <vt:lpstr>Вы довольны своей работой  на уроке?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111</dc:creator>
  <cp:lastModifiedBy>user</cp:lastModifiedBy>
  <cp:revision>152</cp:revision>
  <dcterms:created xsi:type="dcterms:W3CDTF">2011-11-13T10:23:53Z</dcterms:created>
  <dcterms:modified xsi:type="dcterms:W3CDTF">2012-11-12T11:31:02Z</dcterms:modified>
</cp:coreProperties>
</file>