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A69A61-D5FD-4A15-9E71-26D635DD3939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F0E7D5-D6E9-4BFA-9070-7BD3E1A8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5072098"/>
          </a:xfrm>
          <a:noFill/>
        </p:spPr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Тема : Формирование  знаний о правилах дорожного движения  у детей дошкольного возраста.</a:t>
            </a:r>
            <a:b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18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Подготовила :  воспитатель 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Н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ЕДОПЕКИНА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. А. в.</a:t>
            </a:r>
            <a: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Г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.Москва . ГБОУ  Д</a:t>
            </a: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ЕТСКИЙ САД </a:t>
            </a:r>
            <a:r>
              <a:rPr lang="ru-RU" sz="2400" b="0" smtClean="0">
                <a:solidFill>
                  <a:schemeClr val="bg2">
                    <a:lumMod val="50000"/>
                  </a:schemeClr>
                </a:solidFill>
                <a:effectLst/>
              </a:rPr>
              <a:t>№1524.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Встал малыш на ноги – он уже пешеход.</a:t>
            </a:r>
            <a:r>
              <a:rPr lang="ru-RU" sz="3100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100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Сел ребенок на велосипед – он уже водитель.</a:t>
            </a:r>
            <a:r>
              <a:rPr lang="ru-RU" sz="3100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100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Поехал в автобусе – он уже пассажир.</a:t>
            </a:r>
            <a:r>
              <a:rPr lang="ru-RU" sz="3100" b="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100" b="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И везде его подстерегает опасность.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7" name="Содержимое 6" descr="4028463.jpg"/>
          <p:cNvPicPr>
            <a:picLocks noGrp="1" noChangeAspect="1"/>
          </p:cNvPicPr>
          <p:nvPr>
            <p:ph idx="1"/>
          </p:nvPr>
        </p:nvPicPr>
        <p:blipFill>
          <a:blip r:embed="rId2"/>
          <a:srcRect r="32061"/>
          <a:stretch>
            <a:fillRect/>
          </a:stretch>
        </p:blipFill>
        <p:spPr>
          <a:xfrm>
            <a:off x="357158" y="3143248"/>
            <a:ext cx="3517113" cy="3451225"/>
          </a:xfrm>
          <a:ln w="76200">
            <a:solidFill>
              <a:schemeClr val="bg2">
                <a:lumMod val="75000"/>
              </a:schemeClr>
            </a:solidFill>
          </a:ln>
        </p:spPr>
      </p:pic>
      <p:pic>
        <p:nvPicPr>
          <p:cNvPr id="8" name="Рисунок 7" descr="велосипед.jpg"/>
          <p:cNvPicPr>
            <a:picLocks noChangeAspect="1"/>
          </p:cNvPicPr>
          <p:nvPr/>
        </p:nvPicPr>
        <p:blipFill>
          <a:blip r:embed="rId3"/>
          <a:srcRect l="13125"/>
          <a:stretch>
            <a:fillRect/>
          </a:stretch>
        </p:blipFill>
        <p:spPr>
          <a:xfrm>
            <a:off x="3143240" y="2500306"/>
            <a:ext cx="3309934" cy="2857500"/>
          </a:xfrm>
          <a:prstGeom prst="rect">
            <a:avLst/>
          </a:prstGeom>
          <a:ln w="76200">
            <a:solidFill>
              <a:schemeClr val="bg2">
                <a:lumMod val="75000"/>
              </a:schemeClr>
            </a:solidFill>
          </a:ln>
        </p:spPr>
      </p:pic>
      <p:pic>
        <p:nvPicPr>
          <p:cNvPr id="9" name="Рисунок 8" descr="cdcc4f9187a97b06277c911dce2eb516.JPG"/>
          <p:cNvPicPr>
            <a:picLocks noChangeAspect="1"/>
          </p:cNvPicPr>
          <p:nvPr/>
        </p:nvPicPr>
        <p:blipFill>
          <a:blip r:embed="rId4"/>
          <a:srcRect b="20407"/>
          <a:stretch>
            <a:fillRect/>
          </a:stretch>
        </p:blipFill>
        <p:spPr>
          <a:xfrm>
            <a:off x="5715008" y="4286256"/>
            <a:ext cx="3111492" cy="2357454"/>
          </a:xfrm>
          <a:prstGeom prst="rect">
            <a:avLst/>
          </a:prstGeom>
          <a:ln w="7620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Основные формы работы с детьми: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•организованные формы обучения в НОД; </a:t>
            </a:r>
          </a:p>
          <a:p>
            <a:pPr>
              <a:buNone/>
            </a:pPr>
            <a:r>
              <a:rPr lang="ru-RU" dirty="0" smtClean="0"/>
              <a:t>•совместная деятельность взрослого и ребенка; </a:t>
            </a:r>
          </a:p>
          <a:p>
            <a:pPr>
              <a:buNone/>
            </a:pPr>
            <a:r>
              <a:rPr lang="ru-RU" dirty="0" smtClean="0"/>
              <a:t>•самостоятельная деятельность детей; </a:t>
            </a:r>
          </a:p>
          <a:p>
            <a:pPr>
              <a:buNone/>
            </a:pPr>
            <a:r>
              <a:rPr lang="ru-RU" dirty="0" smtClean="0"/>
              <a:t>•экскурсии и наблюдения; </a:t>
            </a:r>
          </a:p>
          <a:p>
            <a:pPr>
              <a:buNone/>
            </a:pPr>
            <a:r>
              <a:rPr lang="ru-RU" dirty="0" smtClean="0"/>
              <a:t>•чтение художественной литературы; </a:t>
            </a:r>
          </a:p>
          <a:p>
            <a:pPr>
              <a:buNone/>
            </a:pPr>
            <a:r>
              <a:rPr lang="ru-RU" dirty="0" smtClean="0"/>
              <a:t>• игра ( Сюжетно-ролевая игра, дидактическая игра) </a:t>
            </a:r>
          </a:p>
          <a:p>
            <a:pPr>
              <a:buNone/>
            </a:pPr>
            <a:r>
              <a:rPr lang="ru-RU" dirty="0" smtClean="0"/>
              <a:t>•встречи с инспектором ГИБДД; </a:t>
            </a:r>
          </a:p>
          <a:p>
            <a:pPr>
              <a:buNone/>
            </a:pPr>
            <a:r>
              <a:rPr lang="ru-RU" dirty="0" smtClean="0"/>
              <a:t>•досуги и развлечения. </a:t>
            </a:r>
          </a:p>
          <a:p>
            <a:pPr>
              <a:buNone/>
            </a:pPr>
            <a:r>
              <a:rPr lang="ru-RU" dirty="0" smtClean="0"/>
              <a:t>Беседы, напоминание, моделирование проблемных ситуаций,</a:t>
            </a:r>
          </a:p>
          <a:p>
            <a:pPr lvl="0">
              <a:buNone/>
            </a:pPr>
            <a:r>
              <a:rPr lang="ru-RU" dirty="0" smtClean="0"/>
              <a:t>Рассматривание иллюстраций.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Ранний  возраст.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 художественной литературы.</a:t>
            </a:r>
          </a:p>
          <a:p>
            <a:r>
              <a:rPr lang="ru-RU" dirty="0" smtClean="0"/>
              <a:t>Беседа.</a:t>
            </a:r>
          </a:p>
          <a:p>
            <a:r>
              <a:rPr lang="ru-RU" dirty="0" smtClean="0"/>
              <a:t>Дидактическая игра.</a:t>
            </a:r>
          </a:p>
          <a:p>
            <a:r>
              <a:rPr lang="ru-RU" dirty="0" smtClean="0"/>
              <a:t>Объяснение.</a:t>
            </a:r>
          </a:p>
          <a:p>
            <a:r>
              <a:rPr lang="ru-RU" dirty="0" smtClean="0"/>
              <a:t>Досуги.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Младший возраст.</a:t>
            </a:r>
            <a:r>
              <a:rPr lang="ru-RU" b="0" dirty="0" smtClean="0">
                <a:solidFill>
                  <a:schemeClr val="bg2">
                    <a:lumMod val="75000"/>
                  </a:schemeClr>
                </a:solidFill>
                <a:effectLst/>
              </a:rPr>
              <a:t/>
            </a:r>
            <a:br>
              <a:rPr lang="ru-RU" b="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endParaRPr lang="ru-RU" b="0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 художественной литературы</a:t>
            </a:r>
          </a:p>
          <a:p>
            <a:r>
              <a:rPr lang="ru-RU" dirty="0" smtClean="0"/>
              <a:t> Беседа</a:t>
            </a:r>
          </a:p>
          <a:p>
            <a:r>
              <a:rPr lang="ru-RU" dirty="0" smtClean="0"/>
              <a:t> Дидактическая игра,</a:t>
            </a:r>
          </a:p>
          <a:p>
            <a:r>
              <a:rPr lang="ru-RU" dirty="0" smtClean="0"/>
              <a:t>Объяснение,</a:t>
            </a:r>
          </a:p>
          <a:p>
            <a:r>
              <a:rPr lang="ru-RU" dirty="0" smtClean="0"/>
              <a:t> Досуги</a:t>
            </a:r>
          </a:p>
          <a:p>
            <a:r>
              <a:rPr lang="ru-RU" dirty="0" smtClean="0"/>
              <a:t>Элементы сюжетно-ролевой игры</a:t>
            </a:r>
          </a:p>
          <a:p>
            <a:r>
              <a:rPr lang="ru-RU" dirty="0" smtClean="0"/>
              <a:t> Игровая самостоятельная деятельность,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Ноод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Старший возраст.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Чтение художественной литературы</a:t>
            </a:r>
          </a:p>
          <a:p>
            <a:r>
              <a:rPr lang="ru-RU" dirty="0" smtClean="0"/>
              <a:t>Беседа</a:t>
            </a:r>
          </a:p>
          <a:p>
            <a:r>
              <a:rPr lang="ru-RU" dirty="0" smtClean="0"/>
              <a:t> Дидактическая игра</a:t>
            </a:r>
          </a:p>
          <a:p>
            <a:r>
              <a:rPr lang="ru-RU" dirty="0" smtClean="0"/>
              <a:t>Объяснение</a:t>
            </a:r>
          </a:p>
          <a:p>
            <a:r>
              <a:rPr lang="ru-RU" dirty="0" smtClean="0"/>
              <a:t> Досуги</a:t>
            </a:r>
          </a:p>
          <a:p>
            <a:r>
              <a:rPr lang="ru-RU" dirty="0" smtClean="0"/>
              <a:t>Элементы сюжетно-ролевой игры</a:t>
            </a:r>
          </a:p>
          <a:p>
            <a:r>
              <a:rPr lang="ru-RU" dirty="0" smtClean="0"/>
              <a:t> Игровая самостоятельная деятельность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Ноод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Моделирование ситуаций</a:t>
            </a:r>
          </a:p>
          <a:p>
            <a:r>
              <a:rPr lang="ru-RU" dirty="0" smtClean="0"/>
              <a:t>Встречи с инспектором ГИБДД</a:t>
            </a:r>
          </a:p>
          <a:p>
            <a:r>
              <a:rPr lang="ru-RU" dirty="0" smtClean="0"/>
              <a:t>Проектная деятельность.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Принципы реализации.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4360" indent="-457200">
              <a:buAutoNum type="arabicPeriod"/>
            </a:pPr>
            <a:r>
              <a:rPr lang="ru-RU" sz="2400" b="1" i="1" u="sng" dirty="0" smtClean="0"/>
              <a:t>Принцип индивидуального и дифференцированного подхода.</a:t>
            </a:r>
            <a:r>
              <a:rPr lang="ru-RU" sz="2400" dirty="0" smtClean="0"/>
              <a:t> </a:t>
            </a:r>
          </a:p>
          <a:p>
            <a:pPr marL="594360" indent="-457200">
              <a:buAutoNum type="arabicPeriod"/>
            </a:pPr>
            <a:r>
              <a:rPr lang="ru-RU" sz="2400" b="1" i="1" u="sng" dirty="0" smtClean="0"/>
              <a:t>Принцип взаимодействия “дети – дорожная среда.</a:t>
            </a:r>
          </a:p>
          <a:p>
            <a:pPr marL="594360" indent="-457200">
              <a:buAutoNum type="arabicPeriod"/>
            </a:pPr>
            <a:r>
              <a:rPr lang="ru-RU" sz="2400" b="1" i="1" u="sng" dirty="0" smtClean="0"/>
              <a:t> Принцип взаимосвязи причин опасного поведения и его последствия</a:t>
            </a:r>
            <a:endParaRPr lang="ru-RU" sz="2400" dirty="0" smtClean="0"/>
          </a:p>
          <a:p>
            <a:pPr marL="594360" indent="-457200">
              <a:buAutoNum type="arabicPeriod"/>
            </a:pPr>
            <a:r>
              <a:rPr lang="ru-RU" sz="2400" dirty="0" smtClean="0"/>
              <a:t> </a:t>
            </a:r>
            <a:r>
              <a:rPr lang="ru-RU" sz="2400" b="1" i="1" u="sng" dirty="0" smtClean="0"/>
              <a:t>Принцип возрастной безопасности.</a:t>
            </a:r>
            <a:r>
              <a:rPr lang="ru-RU" sz="2400" dirty="0" smtClean="0"/>
              <a:t> </a:t>
            </a:r>
          </a:p>
          <a:p>
            <a:pPr marL="594360" indent="-457200">
              <a:buAutoNum type="arabicPeriod"/>
            </a:pPr>
            <a:r>
              <a:rPr lang="ru-RU" sz="2400" b="1" i="1" u="sng" dirty="0" smtClean="0"/>
              <a:t> Принцип социальной безопасности.</a:t>
            </a:r>
          </a:p>
          <a:p>
            <a:pPr marL="594360" indent="-457200">
              <a:buAutoNum type="arabicPeriod"/>
            </a:pPr>
            <a:r>
              <a:rPr lang="ru-RU" sz="2400" b="1" i="1" u="sng" dirty="0" smtClean="0"/>
              <a:t>Принцип самоорганизации, </a:t>
            </a:r>
            <a:r>
              <a:rPr lang="ru-RU" sz="2400" b="1" i="1" u="sng" dirty="0" err="1" smtClean="0"/>
              <a:t>саморегуляции</a:t>
            </a:r>
            <a:r>
              <a:rPr lang="ru-RU" sz="2400" b="1" i="1" u="sng" dirty="0" smtClean="0"/>
              <a:t> и самовоспитания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Уголок « Дорожного движения»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Настольно-дидактические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игры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ru-RU" b="1" dirty="0" smtClean="0"/>
              <a:t>«Знаки на дорогах»,</a:t>
            </a:r>
          </a:p>
          <a:p>
            <a:pPr algn="ctr">
              <a:buNone/>
            </a:pPr>
            <a:r>
              <a:rPr lang="ru-RU" b="1" dirty="0" smtClean="0"/>
              <a:t>«Внимание дорога»,</a:t>
            </a:r>
          </a:p>
          <a:p>
            <a:pPr algn="ctr">
              <a:buNone/>
            </a:pPr>
            <a:r>
              <a:rPr lang="ru-RU" b="1" dirty="0" smtClean="0"/>
              <a:t>«Улица»,</a:t>
            </a:r>
          </a:p>
          <a:p>
            <a:pPr algn="ctr">
              <a:buNone/>
            </a:pPr>
            <a:r>
              <a:rPr lang="ru-RU" b="1" dirty="0" smtClean="0"/>
              <a:t>Лото «Дорожные знаки»,</a:t>
            </a:r>
          </a:p>
          <a:p>
            <a:pPr algn="ctr">
              <a:buNone/>
            </a:pPr>
            <a:r>
              <a:rPr lang="ru-RU" b="1" dirty="0" smtClean="0"/>
              <a:t>«Автобус для зверят»,</a:t>
            </a:r>
          </a:p>
          <a:p>
            <a:pPr algn="ctr">
              <a:buNone/>
            </a:pPr>
            <a:r>
              <a:rPr lang="ru-RU" b="1" dirty="0" smtClean="0"/>
              <a:t>Лото «Прогулка по городу»,</a:t>
            </a:r>
          </a:p>
          <a:p>
            <a:pPr algn="ctr">
              <a:buNone/>
            </a:pPr>
            <a:r>
              <a:rPr lang="ru-RU" b="1" dirty="0" smtClean="0"/>
              <a:t>«Как проехать по Москве».</a:t>
            </a:r>
          </a:p>
          <a:p>
            <a:pPr algn="ctr">
              <a:buNone/>
            </a:pPr>
            <a:endParaRPr lang="ru-RU" b="1" dirty="0"/>
          </a:p>
        </p:txBody>
      </p:sp>
      <p:pic>
        <p:nvPicPr>
          <p:cNvPr id="9" name="Содержимое 8" descr="IMG_107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r="6958"/>
          <a:stretch>
            <a:fillRect/>
          </a:stretch>
        </p:blipFill>
        <p:spPr>
          <a:xfrm>
            <a:off x="457200" y="1605692"/>
            <a:ext cx="3757610" cy="4514979"/>
          </a:xfrm>
          <a:ln w="762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FE19F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248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Тема : Формирование  знаний о правилах дорожного движения  у детей дошкольного возраста.  Подготовила :  воспитатель  НЕДОПЕКИНА. А. в. Г.Москва . ГБОУ  ДЕТСКИЙ САД №1524.   </vt:lpstr>
      <vt:lpstr>Встал малыш на ноги – он уже пешеход. Сел ребенок на велосипед – он уже водитель. Поехал в автобусе – он уже пассажир. И везде его подстерегает опасность. </vt:lpstr>
      <vt:lpstr>Основные формы работы с детьми:</vt:lpstr>
      <vt:lpstr>Ранний  возраст.</vt:lpstr>
      <vt:lpstr>Младший возраст. </vt:lpstr>
      <vt:lpstr>Старший возраст.</vt:lpstr>
      <vt:lpstr>Принципы реализации.</vt:lpstr>
      <vt:lpstr>Уголок « Дорожного движения»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детей основы правосознания и культуры в области дорожного движения через использования разных форм взаимодействия педагогов с дошкольни</dc:title>
  <dc:creator>Антонина</dc:creator>
  <cp:lastModifiedBy>Антонина</cp:lastModifiedBy>
  <cp:revision>40</cp:revision>
  <dcterms:created xsi:type="dcterms:W3CDTF">2013-10-23T16:42:48Z</dcterms:created>
  <dcterms:modified xsi:type="dcterms:W3CDTF">2013-11-23T14:16:34Z</dcterms:modified>
</cp:coreProperties>
</file>