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EF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64" autoAdjust="0"/>
    <p:restoredTop sz="86380" autoAdjust="0"/>
  </p:normalViewPr>
  <p:slideViewPr>
    <p:cSldViewPr>
      <p:cViewPr varScale="1">
        <p:scale>
          <a:sx n="90" d="100"/>
          <a:sy n="90" d="100"/>
        </p:scale>
        <p:origin x="-2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1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9004642554083473"/>
          <c:y val="2.8419502237189156E-2"/>
          <c:w val="0.65684210526315845"/>
          <c:h val="0.902147971360381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rgbClr val="9999FF"/>
            </a:solidFill>
            <a:ln w="21059">
              <a:solidFill>
                <a:srgbClr val="000000"/>
              </a:solidFill>
              <a:prstDash val="solid"/>
            </a:ln>
          </c:spPr>
          <c:dLbls>
            <c:spPr>
              <a:noFill/>
              <a:ln w="42118">
                <a:noFill/>
              </a:ln>
            </c:spPr>
            <c:txPr>
              <a:bodyPr/>
              <a:lstStyle/>
              <a:p>
                <a:pPr>
                  <a:defRPr sz="199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84</c:v>
                </c:pt>
                <c:pt idx="1">
                  <c:v>101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rgbClr val="993366"/>
            </a:solidFill>
            <a:ln w="21059">
              <a:solidFill>
                <a:srgbClr val="000000"/>
              </a:solidFill>
              <a:prstDash val="solid"/>
            </a:ln>
          </c:spPr>
          <c:dLbls>
            <c:spPr>
              <a:noFill/>
              <a:ln w="42118">
                <a:noFill/>
              </a:ln>
            </c:spPr>
            <c:txPr>
              <a:bodyPr/>
              <a:lstStyle/>
              <a:p>
                <a:pPr>
                  <a:defRPr sz="199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30</c:v>
                </c:pt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rgbClr val="FFFFCC"/>
            </a:solidFill>
            <a:ln w="21059">
              <a:solidFill>
                <a:srgbClr val="000000"/>
              </a:solidFill>
              <a:prstDash val="solid"/>
            </a:ln>
          </c:spPr>
          <c:dLbls>
            <c:spPr>
              <a:noFill/>
              <a:ln w="42118">
                <a:noFill/>
              </a:ln>
            </c:spPr>
            <c:txPr>
              <a:bodyPr/>
              <a:lstStyle/>
              <a:p>
                <a:pPr>
                  <a:defRPr sz="199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19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gapDepth val="0"/>
        <c:shape val="box"/>
        <c:axId val="61347712"/>
        <c:axId val="61406208"/>
        <c:axId val="0"/>
      </c:bar3DChart>
      <c:catAx>
        <c:axId val="61347712"/>
        <c:scaling>
          <c:orientation val="minMax"/>
        </c:scaling>
        <c:axPos val="b"/>
        <c:numFmt formatCode="General" sourceLinked="1"/>
        <c:tickLblPos val="low"/>
        <c:spPr>
          <a:ln w="52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1406208"/>
        <c:crosses val="autoZero"/>
        <c:auto val="1"/>
        <c:lblAlgn val="ctr"/>
        <c:lblOffset val="100"/>
        <c:tickLblSkip val="1"/>
        <c:tickMarkSkip val="1"/>
      </c:catAx>
      <c:valAx>
        <c:axId val="61406208"/>
        <c:scaling>
          <c:orientation val="minMax"/>
        </c:scaling>
        <c:axPos val="l"/>
        <c:majorGridlines>
          <c:spPr>
            <a:ln w="526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52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1347712"/>
        <c:crosses val="autoZero"/>
        <c:crossBetween val="between"/>
      </c:valAx>
      <c:spPr>
        <a:noFill/>
        <a:ln w="42118">
          <a:noFill/>
        </a:ln>
      </c:spPr>
    </c:plotArea>
    <c:legend>
      <c:legendPos val="r"/>
      <c:layout>
        <c:manualLayout>
          <c:xMode val="edge"/>
          <c:yMode val="edge"/>
          <c:x val="0.66448256320737753"/>
          <c:y val="4.7732696897374834E-3"/>
          <c:w val="0.33471840693208227"/>
          <c:h val="0.46778042959427246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99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D78507-FC67-4C4C-A3F4-C5D4BD9DE616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24ED0E-29F2-4279-859A-BF78B5980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1668F9-AB5F-4811-8220-FF6FC7FD58AF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C76EF-A471-43B7-B4E0-EF12AFFB16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4C29BB-D9CA-4992-BF4D-E8FC6B9AB2ED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7F79F-AFF1-4AB2-B5FC-D31DC0B67E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63B0C-0095-4C2D-A0E5-576B55919109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88B69-CD29-4388-9909-2E883FCA35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FFEF8-91C7-4842-B0D5-E4A868FAD4DE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EB402-6122-4230-ABB3-E2A18F0708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003FAE-2089-4C5F-B232-4DD0AAA85E87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74E51139-76AD-4347-B546-7AC5A55214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212A4-F032-4F23-9DBE-B07D0A346A00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D0874-A73B-4176-B2FF-926B383445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0F1B1-C729-4DC9-8044-878EA76D2C49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A4C77-1668-4D91-A146-116FC0AA97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2BF3-6582-4EC5-8D30-CC2587632934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87A43-8134-4869-81A6-DC31CFB233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1ED45-668A-4DF8-A06E-51A420CFFD7E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E1BC8-FA06-49F1-B2F7-30CA9001D5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6625B-3D4F-4BB4-A08F-F5ACB19615F8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BA942-8C5A-4FE1-8677-7B52D45CCF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A93DC-785A-44E6-84BE-EFE07D85B56C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6ABA1-0D73-4A38-B301-0430A50CCB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CB92415-A13E-4AAB-9B32-EFBF7A477506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FE729B9-6433-43DD-A8B7-60A2D6ECBC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05800" cy="445042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Статья – </a:t>
            </a:r>
            <a:r>
              <a:rPr lang="ru-RU" sz="4400" i="1" dirty="0" smtClean="0">
                <a:solidFill>
                  <a:schemeClr val="bg1"/>
                </a:solidFill>
              </a:rPr>
              <a:t>«Развитие творческого воображения дошкольников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i="1" dirty="0" smtClean="0">
                <a:solidFill>
                  <a:schemeClr val="bg1"/>
                </a:solidFill>
              </a:rPr>
              <a:t>через сюжетно-ролевую игру».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L:\ДЕТСКИЙ САД\РАЗНОЕ\PICT07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32040" y="4077072"/>
            <a:ext cx="3872267" cy="25922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8" name="Picture 4" descr="L:\ДЕТСКИЙ САД\РАЗНОЕ\PICT0476.JPG"/>
          <p:cNvPicPr>
            <a:picLocks noChangeAspect="1" noChangeArrowheads="1"/>
          </p:cNvPicPr>
          <p:nvPr/>
        </p:nvPicPr>
        <p:blipFill>
          <a:blip r:embed="rId3" cstate="print"/>
          <a:srcRect b="10458"/>
          <a:stretch>
            <a:fillRect/>
          </a:stretch>
        </p:blipFill>
        <p:spPr bwMode="auto">
          <a:xfrm>
            <a:off x="251520" y="4077071"/>
            <a:ext cx="3888432" cy="26113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1926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bg1"/>
                </a:solidFill>
              </a:rPr>
              <a:t>             Творческая игра </a:t>
            </a:r>
            <a:r>
              <a:rPr lang="ru-RU" sz="2000" dirty="0" smtClean="0">
                <a:solidFill>
                  <a:schemeClr val="bg1"/>
                </a:solidFill>
              </a:rPr>
              <a:t>учит детей обдумывать, как осуществить тот или иной замысел. В творческой игре, как ни в какой другой деятельности, развиваются ценные для будущего школьника качества: активность, самостоятельность, самоорганизация.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   Богатство замысла и эффективность средств воплощения в каждой игре зависят от наличия у детей жизненных наблюдений, дополненных литературно-художественными образами, которые помогают детям перейти от прямого подражания к творческому воспроизведению игровых замыслов. Своеобразны мотивы такого творчества – это, прежде всего стремление, выражать свои впечатления, переживания.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    Организация игрового пространства является важной задачей, от решения которой зависит развитие самостоятельной игры детей дошкольного возраста.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     При создании предметно - развивающей среды для сюжетных игр детей важно помнить, что в игре должны отражаться личный опыт детей и те знания, которые они получают на занятиях, во время экскурсий, наблюдений, чтения художественной литературы. Поэтому игровая среда должна быть гибкой, видоизменяющейся, в нее постоянно вносятся изменения в зависимости от интересов детей, их потребностей.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     Материал к сюжетно - ролевой игре должен быть всегда, что называется, под рукой и в то же время не должен быть постоянно на виду.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     При планировании сюжетно-ролевых игр большое внимание было уделено обогащению предметно-игровой среды. Это позволило предоставить детям возможность самостоятельно находить новые повороты сюжета и игрового взаимодействия.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69127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600" dirty="0" smtClean="0">
                <a:solidFill>
                  <a:schemeClr val="bg1"/>
                </a:solidFill>
              </a:rPr>
              <a:t>            При планировании воспитательного процесса в группе с детьми, мы стремились, чтобы они, прежде всего, овладели необходимыми для той или иной игры знаниями и умениями – знали сюжет игр, могли их творчески развивать. Вначале привлекались небольшие играющие коллективы. Предлагая детям роли, учитывали их общительность и способы общения. Малообщительным предлагались сначала второстепенные роли, побуждая тем самым к выполнению незначительных функций в игре, постепенно, осторожно подключая к таким ролям, как врач, парикмахер.                    Предлагая детям эти роли, мы учили их определенным способам общения. В них ребенку не нужно первоначально проявлять инициативу, он должен лишь отвечать словом или действием на вопросы и предложения других.</a:t>
            </a:r>
          </a:p>
          <a:p>
            <a:pPr>
              <a:buNone/>
            </a:pPr>
            <a:r>
              <a:rPr lang="ru-RU" sz="7600" dirty="0" smtClean="0">
                <a:solidFill>
                  <a:schemeClr val="bg1"/>
                </a:solidFill>
              </a:rPr>
              <a:t>            Так же мы не забывали и «лидеров» – детей, которые всегда и во всем хотят быть главными. Они общительны, любят всегда быть на виду, стараются брать себе лучшие роли, выбирать лучшие игрушки, командовать детьми. Поэтому у них мы старались сформировать внимательное, доброжелательное отношение к товарищам, воспитать желание отзываться на их просьбы, уметь договариваться с ними. Зная их стремление брать себе только интересные роли в игре, мы насыщали второстепенные роли действиями, делали их привлекательными и ненавязчиво предлагали взять подобную роль в игре.</a:t>
            </a:r>
          </a:p>
          <a:p>
            <a:pPr>
              <a:buNone/>
            </a:pPr>
            <a:r>
              <a:rPr lang="ru-RU" sz="7600" dirty="0" smtClean="0">
                <a:solidFill>
                  <a:schemeClr val="bg1"/>
                </a:solidFill>
              </a:rPr>
              <a:t>            Наблюдения и результаты проведенной работы показали, что индивидуальный подход к ребенку в игре обязателен: он способствует созданию дружеского детского коллектива, формированию положительных взаимоотношений и всестороннему развитию личности дошкольника.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20162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Ниже представлены следующие действия, которые исследовались у детей в подготовительной группе:</a:t>
            </a:r>
          </a:p>
          <a:p>
            <a:pPr marL="361950" indent="-225425">
              <a:buFont typeface="+mj-lt"/>
              <a:buAutoNum type="arabicPeriod"/>
            </a:pPr>
            <a:r>
              <a:rPr lang="ru-RU" sz="3400" dirty="0" smtClean="0">
                <a:solidFill>
                  <a:schemeClr val="bg1"/>
                </a:solidFill>
              </a:rPr>
              <a:t> Воспроизведение игровых действий</a:t>
            </a:r>
          </a:p>
          <a:p>
            <a:pPr marL="361950" indent="-225425">
              <a:buFont typeface="+mj-lt"/>
              <a:buAutoNum type="arabicPeriod"/>
            </a:pPr>
            <a:r>
              <a:rPr lang="ru-RU" sz="3400" dirty="0" smtClean="0">
                <a:solidFill>
                  <a:schemeClr val="bg1"/>
                </a:solidFill>
              </a:rPr>
              <a:t>Принимает игровые задачи</a:t>
            </a:r>
          </a:p>
          <a:p>
            <a:pPr marL="361950" indent="-225425">
              <a:buFont typeface="+mj-lt"/>
              <a:buAutoNum type="arabicPeriod"/>
            </a:pPr>
            <a:r>
              <a:rPr lang="ru-RU" sz="3400" dirty="0" smtClean="0">
                <a:solidFill>
                  <a:schemeClr val="bg1"/>
                </a:solidFill>
              </a:rPr>
              <a:t>Взаимодействие со сверстниками во время игры</a:t>
            </a:r>
          </a:p>
          <a:p>
            <a:pPr marL="361950" indent="-225425">
              <a:buFont typeface="+mj-lt"/>
              <a:buAutoNum type="arabicPeriod"/>
            </a:pPr>
            <a:r>
              <a:rPr lang="ru-RU" sz="3400" dirty="0" smtClean="0">
                <a:solidFill>
                  <a:schemeClr val="bg1"/>
                </a:solidFill>
              </a:rPr>
              <a:t>Разнообразие замыслов</a:t>
            </a:r>
          </a:p>
          <a:p>
            <a:pPr marL="361950" indent="-225425">
              <a:buFont typeface="+mj-lt"/>
              <a:buAutoNum type="arabicPeriod"/>
            </a:pPr>
            <a:r>
              <a:rPr lang="ru-RU" sz="3400" dirty="0" smtClean="0">
                <a:solidFill>
                  <a:schemeClr val="bg1"/>
                </a:solidFill>
              </a:rPr>
              <a:t>Игровые действия с атрибутами и предметами - заместителями</a:t>
            </a:r>
          </a:p>
          <a:p>
            <a:pPr marL="361950" indent="-225425">
              <a:buFont typeface="+mj-lt"/>
              <a:buAutoNum type="arabicPeriod"/>
            </a:pPr>
            <a:r>
              <a:rPr lang="ru-RU" sz="3400" dirty="0" smtClean="0">
                <a:solidFill>
                  <a:schemeClr val="bg1"/>
                </a:solidFill>
              </a:rPr>
              <a:t>Принимает роль</a:t>
            </a:r>
          </a:p>
          <a:p>
            <a:pPr marL="361950" indent="-225425">
              <a:buFont typeface="+mj-lt"/>
              <a:buAutoNum type="arabicPeriod"/>
            </a:pPr>
            <a:r>
              <a:rPr lang="ru-RU" sz="3400" dirty="0" smtClean="0">
                <a:solidFill>
                  <a:schemeClr val="bg1"/>
                </a:solidFill>
              </a:rPr>
              <a:t>Творческое воображение. Умение планировать, договариваться</a:t>
            </a:r>
          </a:p>
          <a:p>
            <a:pPr marL="651510" indent="-514350">
              <a:buFont typeface="+mj-lt"/>
              <a:buAutoNum type="arabicPeriod"/>
            </a:pPr>
            <a:endParaRPr lang="ru-RU" sz="3400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2207342"/>
            <a:ext cx="8676456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Действия оценивались так: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–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уровень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–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уровень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 –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низкий уровень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диаграмме представлены результаты диагностирования детей подготовительной группы на сентябрь и на май.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развития игровых навыков в дошкольном возрасте определяется умением детей включаться в сюжетно – ролевую игру, распределять роли, выполнять их, последовательно разворачивать сюжет игры. Об уровне развития игровой деятельности могут свидетельствовать разнообразие и характер предлагаемых ребенком игр.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Высокий уровень характеризуется тем, что дети могут предложить несколько вариантов сюжетно - ролевых игр, рассказать хотя бы в общих чертах, о ходе игры, ее правилах, распределении ролей.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При среднем уровне дети могут предложить один вариант сюжетно - ролевой игры предполагающие наличие двух партнеров.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Низкий уровень – когда дети предлагают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манипулятивные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(машинки катать) или деструктивные (конструктором кидаться) игры.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K:\работа ГДОУ №32\Детский сад 2009 год\PICT0712.JPG"/>
          <p:cNvPicPr>
            <a:picLocks noChangeAspect="1" noChangeArrowheads="1"/>
          </p:cNvPicPr>
          <p:nvPr/>
        </p:nvPicPr>
        <p:blipFill>
          <a:blip r:embed="rId2" cstate="print"/>
          <a:srcRect l="7769" r="11949"/>
          <a:stretch>
            <a:fillRect/>
          </a:stretch>
        </p:blipFill>
        <p:spPr bwMode="auto">
          <a:xfrm>
            <a:off x="7596336" y="188640"/>
            <a:ext cx="1359531" cy="2257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052" name="Picture 4" descr="K:\работа ГДОУ №32\Детский сад 2009 год\PICT0714.JPG"/>
          <p:cNvPicPr>
            <a:picLocks noChangeAspect="1" noChangeArrowheads="1"/>
          </p:cNvPicPr>
          <p:nvPr/>
        </p:nvPicPr>
        <p:blipFill>
          <a:blip r:embed="rId3" cstate="print"/>
          <a:srcRect b="13015"/>
          <a:stretch>
            <a:fillRect/>
          </a:stretch>
        </p:blipFill>
        <p:spPr bwMode="auto">
          <a:xfrm>
            <a:off x="5580112" y="1844824"/>
            <a:ext cx="2097146" cy="15121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"/>
          <p:cNvGraphicFramePr>
            <a:graphicFrameLocks noGrp="1"/>
          </p:cNvGraphicFramePr>
          <p:nvPr>
            <p:ph idx="1"/>
          </p:nvPr>
        </p:nvGraphicFramePr>
        <p:xfrm>
          <a:off x="179512" y="260648"/>
          <a:ext cx="8507288" cy="604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i="1" dirty="0" smtClean="0">
                <a:solidFill>
                  <a:schemeClr val="bg1"/>
                </a:solidFill>
              </a:rPr>
              <a:t>Подводя итоги по проведению диагностирования детей подготовительной группы можно сделать следующие выводы: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Дети стали совместно обсуждать замысел игры, учитывая точку зрения других партнеров, достигая общего решения. Наблюдалась длительная перспектива игры, что говорит о высоком уровне развития  игрового творчества. Перед игрой дети намечали общий план, а во время игры включали в нее новые идеи и образы, т.е. согласованность игры сочеталось с импровизацией.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 играх дети создавали модели разнообразных взаимоотношений между людьми.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Совершенствовались умения совместно строить и творчески развивать сюжеты игр. Они старались узнать как можно больше о том, во что они играли. В играх дети использовали знания, почерпнутые из наблюдений, книг, рассказов, бесед и т.д.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 играх у детей иногда действия заменялись словами. Дети осуществляли игровые действия с предметами-заместителями, природным материалом, игрушками-самоделками. По ходу игры они подбирали или заменяли необходимые предметы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Дети стали осознавать, что соблюдение правил является условием реализации роли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1122</TotalTime>
  <Words>498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Статья – «Развитие творческого воображения дошкольников через сюжетно-ролевую игру». </vt:lpstr>
      <vt:lpstr>Слайд 2</vt:lpstr>
      <vt:lpstr>Слайд 3</vt:lpstr>
      <vt:lpstr>Слайд 4</vt:lpstr>
      <vt:lpstr>Слайд 5</vt:lpstr>
      <vt:lpstr>Подводя итоги по проведению диагностирования детей подготовительной группы можно сделать следующие выводы: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Морозова</dc:creator>
  <cp:lastModifiedBy>Nadin</cp:lastModifiedBy>
  <cp:revision>125</cp:revision>
  <dcterms:created xsi:type="dcterms:W3CDTF">2012-01-15T16:21:42Z</dcterms:created>
  <dcterms:modified xsi:type="dcterms:W3CDTF">2013-11-24T14:01:54Z</dcterms:modified>
</cp:coreProperties>
</file>