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7" r:id="rId11"/>
    <p:sldId id="268"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7FFCB299-C569-4AEA-8B8C-F8517CA955B2}" type="datetimeFigureOut">
              <a:rPr lang="ru-RU" smtClean="0"/>
              <a:t>20.11.2012</a:t>
            </a:fld>
            <a:endParaRPr lang="ru-RU" dirty="0"/>
          </a:p>
        </p:txBody>
      </p:sp>
      <p:sp>
        <p:nvSpPr>
          <p:cNvPr id="17" name="Нижний колонтитул 16"/>
          <p:cNvSpPr>
            <a:spLocks noGrp="1"/>
          </p:cNvSpPr>
          <p:nvPr>
            <p:ph type="ftr" sz="quarter" idx="11"/>
          </p:nvPr>
        </p:nvSpPr>
        <p:spPr/>
        <p:txBody>
          <a:bodyPr/>
          <a:lstStyle/>
          <a:p>
            <a:endParaRPr lang="ru-RU" dirty="0"/>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C0F839E8-E61E-4FD8-B092-6235B7FC2B00}" type="slidenum">
              <a:rPr lang="ru-RU" smtClean="0"/>
              <a:t>‹#›</a:t>
            </a:fld>
            <a:endParaRPr lang="ru-RU" dirty="0"/>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FFCB299-C569-4AEA-8B8C-F8517CA955B2}" type="datetimeFigureOut">
              <a:rPr lang="ru-RU" smtClean="0"/>
              <a:t>20.11.2012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C0F839E8-E61E-4FD8-B092-6235B7FC2B0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FFCB299-C569-4AEA-8B8C-F8517CA955B2}" type="datetimeFigureOut">
              <a:rPr lang="ru-RU" smtClean="0"/>
              <a:t>20.11.2012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C0F839E8-E61E-4FD8-B092-6235B7FC2B00}"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7FFCB299-C569-4AEA-8B8C-F8517CA955B2}" type="datetimeFigureOut">
              <a:rPr lang="ru-RU" smtClean="0"/>
              <a:t>20.11.2012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C0F839E8-E61E-4FD8-B092-6235B7FC2B00}" type="slidenum">
              <a:rPr lang="ru-RU" smtClean="0"/>
              <a:t>‹#›</a:t>
            </a:fld>
            <a:endParaRPr lang="ru-RU" dirty="0"/>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7FFCB299-C569-4AEA-8B8C-F8517CA955B2}" type="datetimeFigureOut">
              <a:rPr lang="ru-RU" smtClean="0"/>
              <a:t>20.11.2012</a:t>
            </a:fld>
            <a:endParaRPr lang="ru-RU" dirty="0"/>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dirty="0"/>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Номер слайда 5"/>
          <p:cNvSpPr>
            <a:spLocks noGrp="1"/>
          </p:cNvSpPr>
          <p:nvPr>
            <p:ph type="sldNum" sz="quarter" idx="12"/>
          </p:nvPr>
        </p:nvSpPr>
        <p:spPr>
          <a:xfrm>
            <a:off x="146304" y="6208776"/>
            <a:ext cx="457200" cy="457200"/>
          </a:xfrm>
        </p:spPr>
        <p:txBody>
          <a:bodyPr/>
          <a:lstStyle/>
          <a:p>
            <a:fld id="{C0F839E8-E61E-4FD8-B092-6235B7FC2B00}" type="slidenum">
              <a:rPr lang="ru-RU" smtClean="0"/>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7FFCB299-C569-4AEA-8B8C-F8517CA955B2}" type="datetimeFigureOut">
              <a:rPr lang="ru-RU" smtClean="0"/>
              <a:t>20.11.2012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C0F839E8-E61E-4FD8-B092-6235B7FC2B00}" type="slidenum">
              <a:rPr lang="ru-RU" smtClean="0"/>
              <a:t>‹#›</a:t>
            </a:fld>
            <a:endParaRPr lang="ru-RU" dirty="0"/>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7FFCB299-C569-4AEA-8B8C-F8517CA955B2}" type="datetimeFigureOut">
              <a:rPr lang="ru-RU" smtClean="0"/>
              <a:t>20.11.2012</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C0F839E8-E61E-4FD8-B092-6235B7FC2B00}" type="slidenum">
              <a:rPr lang="ru-RU" smtClean="0"/>
              <a:t>‹#›</a:t>
            </a:fld>
            <a:endParaRPr lang="ru-RU" dirty="0"/>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FFCB299-C569-4AEA-8B8C-F8517CA955B2}" type="datetimeFigureOut">
              <a:rPr lang="ru-RU" smtClean="0"/>
              <a:t>20.11.2012</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C0F839E8-E61E-4FD8-B092-6235B7FC2B00}"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FFCB299-C569-4AEA-8B8C-F8517CA955B2}" type="datetimeFigureOut">
              <a:rPr lang="ru-RU" smtClean="0"/>
              <a:t>20.11.2012</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C0F839E8-E61E-4FD8-B092-6235B7FC2B0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7FFCB299-C569-4AEA-8B8C-F8517CA955B2}" type="datetimeFigureOut">
              <a:rPr lang="ru-RU" smtClean="0"/>
              <a:t>20.11.2012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C0F839E8-E61E-4FD8-B092-6235B7FC2B00}" type="slidenum">
              <a:rPr lang="ru-RU" smtClean="0"/>
              <a:t>‹#›</a:t>
            </a:fld>
            <a:endParaRPr lang="ru-RU" dirty="0"/>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7FFCB299-C569-4AEA-8B8C-F8517CA955B2}" type="datetimeFigureOut">
              <a:rPr lang="ru-RU" smtClean="0"/>
              <a:t>20.11.2012</a:t>
            </a:fld>
            <a:endParaRPr lang="ru-RU" dirty="0"/>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dirty="0"/>
          </a:p>
        </p:txBody>
      </p:sp>
      <p:sp>
        <p:nvSpPr>
          <p:cNvPr id="7" name="Номер слайда 6"/>
          <p:cNvSpPr>
            <a:spLocks noGrp="1"/>
          </p:cNvSpPr>
          <p:nvPr>
            <p:ph type="sldNum" sz="quarter" idx="12"/>
          </p:nvPr>
        </p:nvSpPr>
        <p:spPr>
          <a:xfrm>
            <a:off x="146304" y="6208776"/>
            <a:ext cx="457200" cy="457200"/>
          </a:xfrm>
        </p:spPr>
        <p:txBody>
          <a:bodyPr/>
          <a:lstStyle/>
          <a:p>
            <a:fld id="{C0F839E8-E61E-4FD8-B092-6235B7FC2B00}" type="slidenum">
              <a:rPr lang="ru-RU" smtClean="0"/>
              <a:t>‹#›</a:t>
            </a:fld>
            <a:endParaRPr lang="ru-RU" dirty="0"/>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dirty="0"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FFCB299-C569-4AEA-8B8C-F8517CA955B2}" type="datetimeFigureOut">
              <a:rPr lang="ru-RU" smtClean="0"/>
              <a:t>20.11.2012</a:t>
            </a:fld>
            <a:endParaRPr lang="ru-RU" dirty="0"/>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dirty="0"/>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0F839E8-E61E-4FD8-B092-6235B7FC2B00}" type="slidenum">
              <a:rPr lang="ru-RU" smtClean="0"/>
              <a:t>‹#›</a:t>
            </a:fld>
            <a:endParaRPr lang="ru-RU"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ru.wikipedia.org/wiki/%C8%F1%F2%EE%F0%E8%FF_%F0%F3%F1%F1%EA%EE%E3%EE_%EB%E8%F2%E5%F0%E0%F2%F3%F0%ED%EE%E3%EE_%FF%E7%FB%EA%E0#cite_note-2"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endParaRPr lang="ru-RU" dirty="0"/>
          </a:p>
        </p:txBody>
      </p:sp>
      <p:sp>
        <p:nvSpPr>
          <p:cNvPr id="2" name="Заголовок 1"/>
          <p:cNvSpPr>
            <a:spLocks noGrp="1"/>
          </p:cNvSpPr>
          <p:nvPr>
            <p:ph type="ctrTitle"/>
          </p:nvPr>
        </p:nvSpPr>
        <p:spPr/>
        <p:txBody>
          <a:bodyPr>
            <a:normAutofit/>
          </a:bodyPr>
          <a:lstStyle/>
          <a:p>
            <a:r>
              <a:rPr lang="ru-RU" sz="4800" dirty="0" smtClean="0">
                <a:latin typeface="Gabriola" pitchFamily="82" charset="0"/>
              </a:rPr>
              <a:t>История русского языка.</a:t>
            </a:r>
            <a:endParaRPr lang="ru-RU" sz="4800" dirty="0">
              <a:latin typeface="Gabriola"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836712"/>
          </a:xfrm>
        </p:spPr>
        <p:txBody>
          <a:bodyPr/>
          <a:lstStyle/>
          <a:p>
            <a:r>
              <a:rPr lang="ru-RU" dirty="0" smtClean="0"/>
              <a:t> </a:t>
            </a:r>
            <a:endParaRPr lang="ru-RU" dirty="0"/>
          </a:p>
        </p:txBody>
      </p:sp>
      <p:sp>
        <p:nvSpPr>
          <p:cNvPr id="3" name="Содержимое 2"/>
          <p:cNvSpPr>
            <a:spLocks noGrp="1"/>
          </p:cNvSpPr>
          <p:nvPr>
            <p:ph sz="quarter" idx="1"/>
          </p:nvPr>
        </p:nvSpPr>
        <p:spPr>
          <a:xfrm>
            <a:off x="0" y="0"/>
            <a:ext cx="9144000" cy="6858000"/>
          </a:xfrm>
        </p:spPr>
        <p:txBody>
          <a:bodyPr>
            <a:normAutofit lnSpcReduction="10000"/>
          </a:bodyPr>
          <a:lstStyle/>
          <a:p>
            <a:pPr>
              <a:buNone/>
            </a:pPr>
            <a:r>
              <a:rPr lang="ru-RU" dirty="0" smtClean="0"/>
              <a:t>   </a:t>
            </a:r>
            <a:r>
              <a:rPr lang="ru-RU" sz="3200" dirty="0" smtClean="0">
                <a:latin typeface="Gabriola" pitchFamily="82" charset="0"/>
              </a:rPr>
              <a:t>А что будет, если мы заглянем за рамки восточного славянства, посмотрим на западнославянскую территорию (поляки, чехи) и южнославянскую территорию (сербы, болгары)? И попытаемся как-то продолжить в этих зонах обнаружившуюся линию разделения. Тогда окажется, что северо-западная территория противопоставлена не только Киеву и Москве, но и всему остальному славянству. Во всем остальном славянстве представлена модель </a:t>
            </a:r>
            <a:r>
              <a:rPr lang="ru-RU" sz="3200" i="1" dirty="0" smtClean="0">
                <a:latin typeface="Gabriola" pitchFamily="82" charset="0"/>
              </a:rPr>
              <a:t>скот</a:t>
            </a:r>
            <a:r>
              <a:rPr lang="ru-RU" sz="3200" dirty="0" smtClean="0">
                <a:latin typeface="Gabriola" pitchFamily="82" charset="0"/>
              </a:rPr>
              <a:t>, </a:t>
            </a:r>
            <a:r>
              <a:rPr lang="ru-RU" sz="3200" dirty="0" smtClean="0">
                <a:latin typeface="Gabriola" pitchFamily="82" charset="0"/>
              </a:rPr>
              <a:t>и только в Новгороде — </a:t>
            </a:r>
            <a:r>
              <a:rPr lang="ru-RU" sz="3200" i="1" dirty="0" smtClean="0">
                <a:latin typeface="Gabriola" pitchFamily="82" charset="0"/>
              </a:rPr>
              <a:t>скоте</a:t>
            </a:r>
            <a:r>
              <a:rPr lang="ru-RU" sz="3200" dirty="0" smtClean="0">
                <a:latin typeface="Gabriola" pitchFamily="82" charset="0"/>
              </a:rPr>
              <a:t>.</a:t>
            </a:r>
          </a:p>
          <a:p>
            <a:pPr>
              <a:buNone/>
            </a:pPr>
            <a:r>
              <a:rPr lang="ru-RU" sz="3200" dirty="0" smtClean="0">
                <a:latin typeface="Gabriola" pitchFamily="82" charset="0"/>
              </a:rPr>
              <a:t>Тем </a:t>
            </a:r>
            <a:r>
              <a:rPr lang="ru-RU" sz="3200" dirty="0" smtClean="0">
                <a:latin typeface="Gabriola" pitchFamily="82" charset="0"/>
              </a:rPr>
              <a:t>самым обнаруживается, что северо-западная группа восточных славян представляет собой ветвь, которую следует считать отдельной уже на уровне праславянства. То есть восточное славянство сложилось из двух первоначально разных ветвей древних славян: ветви, похожей на своих западных и южных родственников, и ветви, отличной от своих родственников, — древненовгородской.</a:t>
            </a:r>
          </a:p>
          <a:p>
            <a:pPr>
              <a:buNone/>
            </a:pPr>
            <a:endParaRPr lang="ru-RU"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a:xfrm>
            <a:off x="0" y="0"/>
            <a:ext cx="9144000" cy="6858000"/>
          </a:xfrm>
        </p:spPr>
        <p:txBody>
          <a:bodyPr/>
          <a:lstStyle/>
          <a:p>
            <a:pPr>
              <a:buNone/>
            </a:pPr>
            <a:endParaRPr lang="ru-RU" dirty="0" smtClean="0"/>
          </a:p>
          <a:p>
            <a:pPr>
              <a:buNone/>
            </a:pPr>
            <a:r>
              <a:rPr lang="ru-RU" sz="6000" b="1" i="1" dirty="0" smtClean="0">
                <a:latin typeface="Gabriola" pitchFamily="82" charset="0"/>
              </a:rPr>
              <a:t> </a:t>
            </a:r>
            <a:r>
              <a:rPr lang="ru-RU" sz="6000" b="1" i="1" dirty="0" smtClean="0">
                <a:latin typeface="Gabriola" pitchFamily="82" charset="0"/>
              </a:rPr>
              <a:t>Итак, я уверена, за сегодняшний урок вы узнали много нового. </a:t>
            </a:r>
          </a:p>
          <a:p>
            <a:pPr>
              <a:buNone/>
            </a:pPr>
            <a:r>
              <a:rPr lang="ru-RU" sz="6000" b="1" i="1" dirty="0" smtClean="0">
                <a:latin typeface="Gabriola" pitchFamily="82" charset="0"/>
              </a:rPr>
              <a:t>Спасибо за внимание!</a:t>
            </a:r>
            <a:endParaRPr lang="ru-RU" sz="6000" b="1" i="1" dirty="0">
              <a:latin typeface="Gabriola" pitchFamily="8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latin typeface="Gabriola" pitchFamily="82" charset="0"/>
            </a:endParaRPr>
          </a:p>
        </p:txBody>
      </p:sp>
      <p:sp>
        <p:nvSpPr>
          <p:cNvPr id="3" name="Содержимое 2"/>
          <p:cNvSpPr>
            <a:spLocks noGrp="1"/>
          </p:cNvSpPr>
          <p:nvPr>
            <p:ph sz="quarter" idx="1"/>
          </p:nvPr>
        </p:nvSpPr>
        <p:spPr>
          <a:xfrm>
            <a:off x="0" y="0"/>
            <a:ext cx="9144000" cy="6858000"/>
          </a:xfrm>
        </p:spPr>
        <p:txBody>
          <a:bodyPr/>
          <a:lstStyle/>
          <a:p>
            <a:pPr algn="r">
              <a:buNone/>
            </a:pPr>
            <a:r>
              <a:rPr lang="ru-RU" sz="4000" dirty="0" smtClean="0">
                <a:latin typeface="Gabriola" pitchFamily="82" charset="0"/>
              </a:rPr>
              <a:t>В наше </a:t>
            </a:r>
            <a:r>
              <a:rPr lang="ru-RU" sz="4000" dirty="0" smtClean="0">
                <a:latin typeface="Gabriola" pitchFamily="82" charset="0"/>
              </a:rPr>
              <a:t>время каждую секунду произносятся, пишутся, передаются в эфир миллиарды слов. Произнесенная кем-то фраза может буквально в считанные часы стать известной всему миру. И не важно, на каком языке она прозвучала. Газеты, радио, телевидение… Интернет, наконец</a:t>
            </a:r>
            <a:r>
              <a:rPr lang="ru-RU" dirty="0" smtClean="0"/>
              <a:t>!</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sz="quarter" idx="1"/>
          </p:nvPr>
        </p:nvSpPr>
        <p:spPr>
          <a:xfrm>
            <a:off x="0" y="0"/>
            <a:ext cx="9144000" cy="6858000"/>
          </a:xfrm>
        </p:spPr>
        <p:txBody>
          <a:bodyPr>
            <a:normAutofit/>
          </a:bodyPr>
          <a:lstStyle/>
          <a:p>
            <a:pPr>
              <a:buNone/>
            </a:pPr>
            <a:r>
              <a:rPr lang="ru-RU" sz="4800" b="1" dirty="0" smtClean="0">
                <a:latin typeface="Gabriola" pitchFamily="82" charset="0"/>
              </a:rPr>
              <a:t>Сегодня мы коснемся лишь одной ветви на огромном генеалогическом древе языков мира — РУССКОГО ЯЗЫКА.</a:t>
            </a:r>
            <a:endParaRPr lang="ru-RU" sz="4800" b="1" dirty="0">
              <a:latin typeface="Gabriola" pitchFamily="82"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sz="quarter" idx="1"/>
          </p:nvPr>
        </p:nvSpPr>
        <p:spPr>
          <a:xfrm>
            <a:off x="0" y="0"/>
            <a:ext cx="9144000" cy="6858000"/>
          </a:xfrm>
        </p:spPr>
        <p:txBody>
          <a:bodyPr>
            <a:noAutofit/>
          </a:bodyPr>
          <a:lstStyle/>
          <a:p>
            <a:pPr>
              <a:buNone/>
            </a:pPr>
            <a:r>
              <a:rPr lang="ru-RU" sz="3200" dirty="0" smtClean="0">
                <a:latin typeface="Gabriola" pitchFamily="82" charset="0"/>
              </a:rPr>
              <a:t>  </a:t>
            </a:r>
          </a:p>
          <a:p>
            <a:pPr>
              <a:buNone/>
            </a:pPr>
            <a:r>
              <a:rPr lang="ru-RU" sz="3200" dirty="0" smtClean="0">
                <a:latin typeface="Gabriola" pitchFamily="82" charset="0"/>
              </a:rPr>
              <a:t>Введение </a:t>
            </a:r>
            <a:r>
              <a:rPr lang="ru-RU" sz="3200" dirty="0" smtClean="0">
                <a:latin typeface="Gabriola" pitchFamily="82" charset="0"/>
              </a:rPr>
              <a:t>и распространение письменности на Руси, приведшее к созданию русского литературного языка, обычно связывают </a:t>
            </a:r>
            <a:r>
              <a:rPr lang="ru-RU" sz="3200" dirty="0" smtClean="0">
                <a:latin typeface="Gabriola" pitchFamily="82" charset="0"/>
              </a:rPr>
              <a:t>с Кириллом и </a:t>
            </a:r>
            <a:r>
              <a:rPr lang="ru-RU" sz="3200" dirty="0" smtClean="0">
                <a:latin typeface="Gabriola" pitchFamily="82" charset="0"/>
              </a:rPr>
              <a:t>Мефодием</a:t>
            </a:r>
            <a:r>
              <a:rPr lang="ru-RU" sz="3200" dirty="0" smtClean="0">
                <a:latin typeface="Gabriola" pitchFamily="82" charset="0"/>
              </a:rPr>
              <a:t>.</a:t>
            </a:r>
            <a:endParaRPr lang="ru-RU" sz="3200" dirty="0" smtClean="0">
              <a:latin typeface="Gabriola" pitchFamily="82" charset="0"/>
            </a:endParaRPr>
          </a:p>
          <a:p>
            <a:pPr>
              <a:buNone/>
            </a:pPr>
            <a:r>
              <a:rPr lang="ru-RU" sz="3200" dirty="0" smtClean="0">
                <a:latin typeface="Gabriola" pitchFamily="82" charset="0"/>
              </a:rPr>
              <a:t>Так, в древнем Новгороде и других городах в XI—XV </a:t>
            </a:r>
            <a:r>
              <a:rPr lang="ru-RU" sz="3200" dirty="0" smtClean="0">
                <a:latin typeface="Gabriola" pitchFamily="82" charset="0"/>
              </a:rPr>
              <a:t>вв</a:t>
            </a:r>
            <a:r>
              <a:rPr lang="ru-RU" sz="3200" dirty="0" smtClean="0">
                <a:latin typeface="Gabriola" pitchFamily="82" charset="0"/>
              </a:rPr>
              <a:t> были в </a:t>
            </a:r>
            <a:r>
              <a:rPr lang="ru-RU" sz="3200" dirty="0" smtClean="0">
                <a:latin typeface="Gabriola" pitchFamily="82" charset="0"/>
              </a:rPr>
              <a:t>ходу берестяные грамоты. </a:t>
            </a:r>
            <a:r>
              <a:rPr lang="ru-RU" sz="3200" dirty="0" smtClean="0">
                <a:latin typeface="Gabriola" pitchFamily="82" charset="0"/>
              </a:rPr>
              <a:t>Большинство из сохранившихся берестяных грамот — частные письма, носящие деловой характер, а также деловые документы: завещания, расписки, купчие, судебные протоколы. Также встречаются церковные тексты и литературные и фольклорные произведения (заговоры, школьные шутки, загадки, наставления по домашнему хозяйству), записи учебного характера (азбуки, склады, школьные упражнения, детские рисунки и каракули).</a:t>
            </a:r>
            <a:endParaRPr lang="ru-RU" sz="3200" dirty="0">
              <a:latin typeface="Gabriola" pitchFamily="82"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4" name="Содержимое 3" descr="Словарь_1596_г._Лаврына_Зызания_Тустановского.jpg"/>
          <p:cNvPicPr>
            <a:picLocks noGrp="1" noChangeAspect="1"/>
          </p:cNvPicPr>
          <p:nvPr>
            <p:ph sz="quarter" idx="1"/>
          </p:nvPr>
        </p:nvPicPr>
        <p:blipFill>
          <a:blip r:embed="rId2" cstate="print"/>
          <a:stretch>
            <a:fillRect/>
          </a:stretch>
        </p:blipFill>
        <p:spPr>
          <a:xfrm>
            <a:off x="1835696" y="0"/>
            <a:ext cx="5220072" cy="68580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396536" cy="1143000"/>
          </a:xfrm>
        </p:spPr>
        <p:txBody>
          <a:bodyPr>
            <a:normAutofit/>
          </a:bodyPr>
          <a:lstStyle/>
          <a:p>
            <a:r>
              <a:rPr lang="ru-RU" sz="4800" dirty="0" smtClean="0">
                <a:latin typeface="Gabriola" pitchFamily="82" charset="0"/>
              </a:rPr>
              <a:t>Современный русский язык.</a:t>
            </a:r>
            <a:endParaRPr lang="ru-RU" sz="4800" dirty="0">
              <a:latin typeface="Gabriola" pitchFamily="82" charset="0"/>
            </a:endParaRPr>
          </a:p>
        </p:txBody>
      </p:sp>
      <p:sp>
        <p:nvSpPr>
          <p:cNvPr id="3" name="Содержимое 2"/>
          <p:cNvSpPr>
            <a:spLocks noGrp="1"/>
          </p:cNvSpPr>
          <p:nvPr>
            <p:ph sz="quarter" idx="1"/>
          </p:nvPr>
        </p:nvSpPr>
        <p:spPr>
          <a:xfrm>
            <a:off x="0" y="1196752"/>
            <a:ext cx="9144000" cy="5661248"/>
          </a:xfrm>
        </p:spPr>
        <p:txBody>
          <a:bodyPr>
            <a:normAutofit fontScale="92500"/>
          </a:bodyPr>
          <a:lstStyle/>
          <a:p>
            <a:pPr>
              <a:buNone/>
            </a:pPr>
            <a:r>
              <a:rPr lang="ru-RU" sz="3200" dirty="0" smtClean="0">
                <a:latin typeface="Gabriola" pitchFamily="82" charset="0"/>
              </a:rPr>
              <a:t>Создателем </a:t>
            </a:r>
            <a:r>
              <a:rPr lang="ru-RU" sz="3200" dirty="0" smtClean="0">
                <a:latin typeface="Gabriola" pitchFamily="82" charset="0"/>
              </a:rPr>
              <a:t>современного литературного языка </a:t>
            </a:r>
            <a:r>
              <a:rPr lang="ru-RU" sz="3200" dirty="0" smtClean="0">
                <a:latin typeface="Gabriola" pitchFamily="82" charset="0"/>
              </a:rPr>
              <a:t>считается Александр Пушкин, </a:t>
            </a:r>
            <a:r>
              <a:rPr lang="ru-RU" sz="3200" dirty="0" smtClean="0">
                <a:latin typeface="Gabriola" pitchFamily="82" charset="0"/>
              </a:rPr>
              <a:t>произведения которого считаются вершиной русской литературы. Этот тезис сохраняется в качестве доминирующего, несмотря на существенные изменения, произошедшие в языке за почти двести лет, прошедшие со времени создания его крупнейших произведений, и явные стилистические различия между языком Пушкина и современных писателей.</a:t>
            </a:r>
          </a:p>
          <a:p>
            <a:r>
              <a:rPr lang="ru-RU" sz="3200" dirty="0" smtClean="0">
                <a:latin typeface="Gabriola" pitchFamily="82" charset="0"/>
              </a:rPr>
              <a:t>Между тем, сам поэт указывает на первостепенную роль </a:t>
            </a:r>
            <a:r>
              <a:rPr lang="ru-RU" sz="3200" dirty="0" smtClean="0">
                <a:latin typeface="Gabriola" pitchFamily="82" charset="0"/>
              </a:rPr>
              <a:t>Н.М. Карамзина в </a:t>
            </a:r>
            <a:r>
              <a:rPr lang="ru-RU" sz="3200" dirty="0" smtClean="0">
                <a:latin typeface="Gabriola" pitchFamily="82" charset="0"/>
              </a:rPr>
              <a:t>формировании русского литературного языка, по словам А. С. Пушкина, этот славный историк и литератор «освободил язык от чуждого ига и возвратил ему свободу, обратив его к живым источникам народного слова»</a:t>
            </a: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64704"/>
          </a:xfrm>
        </p:spPr>
        <p:txBody>
          <a:bodyPr>
            <a:noAutofit/>
          </a:bodyPr>
          <a:lstStyle/>
          <a:p>
            <a:r>
              <a:rPr lang="ru-RU" sz="4400" b="1" dirty="0" smtClean="0">
                <a:latin typeface="Gabriola" pitchFamily="82" charset="0"/>
              </a:rPr>
              <a:t>«Великий и могучий..» </a:t>
            </a:r>
            <a:endParaRPr lang="ru-RU" sz="4400" b="1" dirty="0">
              <a:latin typeface="Gabriola" pitchFamily="82" charset="0"/>
            </a:endParaRPr>
          </a:p>
        </p:txBody>
      </p:sp>
      <p:sp>
        <p:nvSpPr>
          <p:cNvPr id="3" name="Содержимое 2"/>
          <p:cNvSpPr>
            <a:spLocks noGrp="1"/>
          </p:cNvSpPr>
          <p:nvPr>
            <p:ph sz="quarter" idx="1"/>
          </p:nvPr>
        </p:nvSpPr>
        <p:spPr>
          <a:xfrm>
            <a:off x="0" y="620688"/>
            <a:ext cx="9144000" cy="6237312"/>
          </a:xfrm>
        </p:spPr>
        <p:txBody>
          <a:bodyPr>
            <a:noAutofit/>
          </a:bodyPr>
          <a:lstStyle/>
          <a:p>
            <a:pPr>
              <a:buNone/>
            </a:pPr>
            <a:r>
              <a:rPr lang="ru-RU" sz="2800" dirty="0" smtClean="0">
                <a:latin typeface="Gabriola" pitchFamily="82" charset="0"/>
              </a:rPr>
              <a:t> Тургеневу </a:t>
            </a:r>
            <a:r>
              <a:rPr lang="ru-RU" sz="2800" dirty="0" smtClean="0">
                <a:latin typeface="Gabriola" pitchFamily="82" charset="0"/>
              </a:rPr>
              <a:t>принадлежит, пожалуй, одно из самых известных определений русского языка как «великого и могучего».</a:t>
            </a:r>
          </a:p>
          <a:p>
            <a:pPr>
              <a:buNone/>
            </a:pPr>
            <a:r>
              <a:rPr lang="ru-RU" sz="2800" i="1" dirty="0" smtClean="0">
                <a:latin typeface="Gabriola" pitchFamily="82" charset="0"/>
              </a:rPr>
              <a:t>Во дни сомнений, во дни тягостных раздумий о судьбах моей родины, — ты один мне поддержка и опора, о великий, могучий, правдивый и свободный русский язык! Не будь тебя — как не впасть в отчаяние при виде всего, что совершается дома? Но нельзя верить, чтобы такой язык не был дан великому народу!</a:t>
            </a:r>
            <a:r>
              <a:rPr lang="ru-RU" sz="2800" dirty="0" smtClean="0">
                <a:latin typeface="Gabriola" pitchFamily="82" charset="0"/>
              </a:rPr>
              <a:t> (И. С. Тургенев)</a:t>
            </a:r>
            <a:r>
              <a:rPr lang="ru-RU" sz="2800" baseline="30000" dirty="0" smtClean="0">
                <a:latin typeface="Gabriola" pitchFamily="82" charset="0"/>
                <a:hlinkClick r:id="rId2"/>
              </a:rPr>
              <a:t>[2]</a:t>
            </a:r>
            <a:endParaRPr lang="ru-RU" sz="2800" dirty="0" smtClean="0">
              <a:latin typeface="Gabriola" pitchFamily="82" charset="0"/>
            </a:endParaRPr>
          </a:p>
          <a:p>
            <a:pPr>
              <a:buNone/>
            </a:pPr>
            <a:r>
              <a:rPr lang="ru-RU" sz="2800" i="1" dirty="0" smtClean="0">
                <a:latin typeface="Gabriola" pitchFamily="82" charset="0"/>
              </a:rPr>
              <a:t>Карл V, римский император, говаривал, что </a:t>
            </a:r>
            <a:r>
              <a:rPr lang="ru-RU" sz="2800" i="1" dirty="0" smtClean="0">
                <a:latin typeface="Gabriola" pitchFamily="82" charset="0"/>
              </a:rPr>
              <a:t> гишпанским </a:t>
            </a:r>
            <a:r>
              <a:rPr lang="ru-RU" sz="2800" i="1" dirty="0" smtClean="0">
                <a:latin typeface="Gabriola" pitchFamily="82" charset="0"/>
              </a:rPr>
              <a:t>языком с Богом, французским — с друзьями, немецким - с неприятелями, итальянским - с женским полом говорить прилично. Но если бы он российскому языку был искусен, то конечно к тому присовокупил бы, что им со всеми оными говорить пристойно. Ибо нашел бы в нём: велик... ...ского, крепость немецкого, нежность итальянского, сверх того богатства и сильную в изображении краткость греческого и латинского языков.</a:t>
            </a:r>
            <a:endParaRPr lang="ru-RU" sz="2800" dirty="0">
              <a:latin typeface="Gabriola" pitchFamily="82"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908720"/>
          </a:xfrm>
        </p:spPr>
        <p:txBody>
          <a:bodyPr/>
          <a:lstStyle/>
          <a:p>
            <a:r>
              <a:rPr lang="ru-RU" dirty="0" smtClean="0"/>
              <a:t> </a:t>
            </a:r>
            <a:r>
              <a:rPr lang="ru-RU" sz="4400" b="1" dirty="0" smtClean="0">
                <a:latin typeface="Gabriola" pitchFamily="82" charset="0"/>
              </a:rPr>
              <a:t>Формирование русского языка.</a:t>
            </a:r>
            <a:endParaRPr lang="ru-RU" b="1" dirty="0">
              <a:latin typeface="Gabriola" pitchFamily="82" charset="0"/>
            </a:endParaRPr>
          </a:p>
        </p:txBody>
      </p:sp>
      <p:sp>
        <p:nvSpPr>
          <p:cNvPr id="3" name="Содержимое 2"/>
          <p:cNvSpPr>
            <a:spLocks noGrp="1"/>
          </p:cNvSpPr>
          <p:nvPr>
            <p:ph sz="quarter" idx="1"/>
          </p:nvPr>
        </p:nvSpPr>
        <p:spPr>
          <a:xfrm>
            <a:off x="0" y="980728"/>
            <a:ext cx="9144000" cy="5877272"/>
          </a:xfrm>
        </p:spPr>
        <p:txBody>
          <a:bodyPr>
            <a:normAutofit fontScale="40000" lnSpcReduction="20000"/>
          </a:bodyPr>
          <a:lstStyle/>
          <a:p>
            <a:pPr>
              <a:buNone/>
            </a:pPr>
            <a:r>
              <a:rPr lang="ru-RU" sz="5900" dirty="0" smtClean="0">
                <a:latin typeface="Gabriola" pitchFamily="82" charset="0"/>
              </a:rPr>
              <a:t>Во 2-ой пол. 16 в. в Московском государстве началось книгопечатание, имевшее огромное значение для судеб русского литературного языка, культуры и образования. Первыми печатными книгами стали церковные книги, буквари, грамматики, словари.</a:t>
            </a:r>
          </a:p>
          <a:p>
            <a:pPr>
              <a:buNone/>
            </a:pPr>
            <a:r>
              <a:rPr lang="ru-RU" sz="5900" dirty="0" smtClean="0">
                <a:latin typeface="Gabriola" pitchFamily="82" charset="0"/>
              </a:rPr>
              <a:t>В 1708 г. вводится гражданский алфавит, на котором печатается светская литература.</a:t>
            </a:r>
          </a:p>
          <a:p>
            <a:pPr>
              <a:buNone/>
            </a:pPr>
            <a:r>
              <a:rPr lang="ru-RU" sz="5900" dirty="0" smtClean="0">
                <a:latin typeface="Gabriola" pitchFamily="82" charset="0"/>
              </a:rPr>
              <a:t>С 17 в. усиливается тенденция к сближению книжного и разговорного языка.</a:t>
            </a:r>
          </a:p>
          <a:p>
            <a:pPr>
              <a:buNone/>
            </a:pPr>
            <a:r>
              <a:rPr lang="ru-RU" sz="5900" dirty="0" smtClean="0">
                <a:latin typeface="Gabriola" pitchFamily="82" charset="0"/>
              </a:rPr>
              <a:t>В 18 в. общество начинает осознавать, что русский национальный язык способен стать языком науки, искусства, образования. Особую роль в создании литературного языка в этот период сыграл М.В.Ломоносов. Он обладал огромным талантом и желал изменить отношение к русскому языку не только иностранцев, но и русских, написал "Российскую грамматику", в которой дал свод грамматических правил, показал богатейшие возможности языка.</a:t>
            </a:r>
          </a:p>
          <a:p>
            <a:pPr>
              <a:buNone/>
            </a:pPr>
            <a:r>
              <a:rPr lang="ru-RU" sz="5900" dirty="0" smtClean="0">
                <a:latin typeface="Gabriola" pitchFamily="82" charset="0"/>
              </a:rPr>
              <a:t>Особенно ценно то, что М.В.Ломоносов считал язык средством общения, постоянно подчёркивал, что он необходим людям для "согласного общих дел течения, которое соединением разных мыслей управляется". По словам Ломоносова, без языка общество было бы похоже на несобранную машину, все части которой разрозненны и бездействуют, отчего и самое "бытие их тщетно и бесполезно".</a:t>
            </a:r>
          </a:p>
          <a:p>
            <a:pPr>
              <a:buNone/>
            </a:pP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143000"/>
          </a:xfrm>
        </p:spPr>
        <p:txBody>
          <a:bodyPr>
            <a:normAutofit/>
          </a:bodyPr>
          <a:lstStyle/>
          <a:p>
            <a:r>
              <a:rPr lang="ru-RU" sz="4400" b="1" dirty="0" smtClean="0">
                <a:latin typeface="Gabriola" pitchFamily="82" charset="0"/>
              </a:rPr>
              <a:t>О диалектических аспектах русского языка</a:t>
            </a:r>
            <a:endParaRPr lang="ru-RU" sz="4400" b="1" dirty="0">
              <a:latin typeface="Gabriola" pitchFamily="82" charset="0"/>
            </a:endParaRPr>
          </a:p>
        </p:txBody>
      </p:sp>
      <p:sp>
        <p:nvSpPr>
          <p:cNvPr id="3" name="Содержимое 2"/>
          <p:cNvSpPr>
            <a:spLocks noGrp="1"/>
          </p:cNvSpPr>
          <p:nvPr>
            <p:ph sz="quarter" idx="1"/>
          </p:nvPr>
        </p:nvSpPr>
        <p:spPr>
          <a:xfrm>
            <a:off x="0" y="1124744"/>
            <a:ext cx="9144000" cy="5733256"/>
          </a:xfrm>
        </p:spPr>
        <p:txBody>
          <a:bodyPr>
            <a:normAutofit/>
          </a:bodyPr>
          <a:lstStyle/>
          <a:p>
            <a:pPr>
              <a:buNone/>
            </a:pPr>
            <a:r>
              <a:rPr lang="ru-RU" dirty="0" smtClean="0">
                <a:latin typeface="Gabriola" pitchFamily="82" charset="0"/>
              </a:rPr>
              <a:t>Это </a:t>
            </a:r>
            <a:r>
              <a:rPr lang="ru-RU" dirty="0" smtClean="0">
                <a:latin typeface="Gabriola" pitchFamily="82" charset="0"/>
              </a:rPr>
              <a:t>тот аспект истории русского языка, который имеет отношение к диалектам и говорам, к диалектному членению и взаимодействию. Традиционную схему в самом общем виде я вам изложил выше. Она состоит в том, что примерно в Х в. имелся единый древнерусский язык, он же восточнославянский, из которого со временем путем разветвления, развития каких-то различий произошли три современных восточнославянских языка: русский, украинский, белорусский. А в каждом из этих трех языков по традиционной же схеме имеются еще более тоненькие ветви. В русском языке имеется, скажем, вологодский, архангельский, новгородский, курский говор, сибирские говоры и т. д. На Украине также можно выделить целый ряд говоров; то же и в Белоруссии. А внутри, например, блока вологодских говоров выделяются еще маленькие группки каких-то районов или даже иногда отдельных деревень. Вот такое дерево, которое ветвится от мощного ствола до самых мелких веточек в конце.</a:t>
            </a:r>
          </a:p>
          <a:p>
            <a:pPr>
              <a:buNone/>
            </a:pP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41</TotalTime>
  <Words>497</Words>
  <Application>Microsoft Office PowerPoint</Application>
  <PresentationFormat>Экран (4:3)</PresentationFormat>
  <Paragraphs>27</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Справедливость</vt:lpstr>
      <vt:lpstr>История русского языка.</vt:lpstr>
      <vt:lpstr>Слайд 2</vt:lpstr>
      <vt:lpstr>Слайд 3</vt:lpstr>
      <vt:lpstr>Слайд 4</vt:lpstr>
      <vt:lpstr>Слайд 5</vt:lpstr>
      <vt:lpstr>Современный русский язык.</vt:lpstr>
      <vt:lpstr>«Великий и могучий..» </vt:lpstr>
      <vt:lpstr> Формирование русского языка.</vt:lpstr>
      <vt:lpstr>О диалектических аспектах русского языка</vt:lpstr>
      <vt:lpstr> </vt:lpstr>
      <vt:lpstr>Слайд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История русского языка.</dc:title>
  <dc:creator>ЛиЗо4к@=)))</dc:creator>
  <cp:lastModifiedBy>ЛиЗо4к@=)))</cp:lastModifiedBy>
  <cp:revision>5</cp:revision>
  <dcterms:created xsi:type="dcterms:W3CDTF">2012-11-20T13:05:46Z</dcterms:created>
  <dcterms:modified xsi:type="dcterms:W3CDTF">2012-11-20T13:47:12Z</dcterms:modified>
</cp:coreProperties>
</file>