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Каких</a:t>
            </a:r>
            <a:r>
              <a:rPr lang="ru-RU" sz="36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 космонавтов ты знаешь?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" pitchFamily="34" charset="-52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val>
            <c:numRef>
              <c:f>Лист1!$A$1:$A$6</c:f>
              <c:numCache>
                <c:formatCode>General</c:formatCode>
                <c:ptCount val="6"/>
                <c:pt idx="0">
                  <c:v>37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shape val="cylinder"/>
        <c:axId val="73879552"/>
        <c:axId val="76691712"/>
        <c:axId val="0"/>
      </c:bar3DChart>
      <c:catAx>
        <c:axId val="73879552"/>
        <c:scaling>
          <c:orientation val="minMax"/>
        </c:scaling>
        <c:delete val="1"/>
        <c:axPos val="b"/>
        <c:tickLblPos val="nextTo"/>
        <c:crossAx val="76691712"/>
        <c:crosses val="autoZero"/>
        <c:auto val="1"/>
        <c:lblAlgn val="ctr"/>
        <c:lblOffset val="100"/>
      </c:catAx>
      <c:valAx>
        <c:axId val="76691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73879552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Будущие космонавты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122840927854667"/>
                  <c:y val="-0.20871553812806479"/>
                </c:manualLayout>
              </c:layout>
              <c:tx>
                <c:rich>
                  <a:bodyPr/>
                  <a:lstStyle/>
                  <a:p>
                    <a:pPr>
                      <a:defRPr sz="4400"/>
                    </a:pPr>
                    <a:r>
                      <a:rPr lang="en-US" sz="4400"/>
                      <a:t>
</a:t>
                    </a:r>
                    <a:r>
                      <a:rPr lang="en-US" sz="4400">
                        <a:latin typeface="Arial Black" pitchFamily="34" charset="0"/>
                      </a:rPr>
                      <a:t>59%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0.21583333333333374"/>
                  <c:y val="-6.71114027413240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4400" dirty="0">
                        <a:latin typeface="Arial Black" pitchFamily="34" charset="0"/>
                      </a:rPr>
                      <a:t>41%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val>
            <c:numRef>
              <c:f>Лист1!$G$1:$G$2</c:f>
              <c:numCache>
                <c:formatCode>0.00%</c:formatCode>
                <c:ptCount val="2"/>
                <c:pt idx="0">
                  <c:v>0.59199999999999997</c:v>
                </c:pt>
                <c:pt idx="1">
                  <c:v>0.40800000000000008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0.05618</cdr:x>
      <cdr:y>0.19118</cdr:y>
    </cdr:from>
    <cdr:to>
      <cdr:x>0.34719</cdr:x>
      <cdr:y>0.31156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57190" y="928694"/>
          <a:ext cx="1850229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Гагарин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0.15385</cdr:x>
      <cdr:y>0.69014</cdr:y>
    </cdr:from>
    <cdr:to>
      <cdr:x>0.44485</cdr:x>
      <cdr:y>0.81052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00132" y="3500462"/>
          <a:ext cx="1891807" cy="6105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rgbClr val="C0504D">
                <a:tint val="20000"/>
              </a:srgbClr>
            </a:contourClr>
          </a:sp3d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3200" b="1" cap="none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Леонов</a:t>
          </a:r>
          <a:endParaRPr lang="ru-RU" sz="3200" b="1" cap="none" spc="50" dirty="0">
            <a:ln w="11430"/>
            <a:gradFill>
              <a:gsLst>
                <a:gs pos="25000">
                  <a:srgbClr val="C0504D">
                    <a:satMod val="155000"/>
                  </a:srgbClr>
                </a:gs>
                <a:gs pos="100000">
                  <a:srgbClr val="C0504D">
                    <a:shade val="45000"/>
                    <a:satMod val="165000"/>
                  </a:srgb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0.35165</cdr:x>
      <cdr:y>0.60563</cdr:y>
    </cdr:from>
    <cdr:to>
      <cdr:x>0.67749</cdr:x>
      <cdr:y>0.71334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286016" y="3071834"/>
          <a:ext cx="2118257" cy="5463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rgbClr val="C0504D">
                <a:tint val="20000"/>
              </a:srgbClr>
            </a:contourClr>
          </a:sp3d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800" b="1" cap="none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Терешкова</a:t>
          </a:r>
          <a:endParaRPr lang="ru-RU" sz="2800" b="1" cap="none" spc="50" dirty="0">
            <a:ln w="11430"/>
            <a:gradFill>
              <a:gsLst>
                <a:gs pos="25000">
                  <a:srgbClr val="C0504D">
                    <a:satMod val="155000"/>
                  </a:srgbClr>
                </a:gs>
                <a:gs pos="100000">
                  <a:srgbClr val="C0504D">
                    <a:shade val="45000"/>
                    <a:satMod val="165000"/>
                  </a:srgb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0.50549</cdr:x>
      <cdr:y>0.73239</cdr:y>
    </cdr:from>
    <cdr:to>
      <cdr:x>0.69968</cdr:x>
      <cdr:y>0.85277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86148" y="3714776"/>
          <a:ext cx="1262378" cy="6105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Титов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0.6044</cdr:x>
      <cdr:y>0.64789</cdr:y>
    </cdr:from>
    <cdr:to>
      <cdr:x>0.89086</cdr:x>
      <cdr:y>0.76827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929090" y="3286148"/>
          <a:ext cx="1862260" cy="6105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Комаров</a:t>
          </a:r>
          <a:endParaRPr lang="ru-RU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0.72945</cdr:x>
      <cdr:y>0.76056</cdr:y>
    </cdr:from>
    <cdr:to>
      <cdr:x>1</cdr:x>
      <cdr:y>0.86372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00660" y="3857652"/>
          <a:ext cx="1758815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Николаев</a:t>
          </a:r>
          <a:endParaRPr lang="ru-RU" sz="2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B7C7A-7432-4F26-9F82-8B570CABE977}" type="datetimeFigureOut">
              <a:rPr lang="ru-RU" smtClean="0"/>
              <a:t>19.04.2011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3C7D-684B-4E3E-BC09-65453628C3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7187167" cy="480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3 461 </a:t>
            </a:r>
            <a:r>
              <a:rPr lang="ru-RU" sz="6000" b="1" dirty="0" smtClean="0">
                <a:solidFill>
                  <a:schemeClr val="bg1"/>
                </a:solidFill>
                <a:latin typeface="a_AntiqueTrady" pitchFamily="18" charset="-52"/>
              </a:rPr>
              <a:t>человек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347 </a:t>
            </a:r>
            <a:r>
              <a:rPr lang="ru-RU" sz="6000" b="1" dirty="0" smtClean="0">
                <a:solidFill>
                  <a:schemeClr val="bg1"/>
                </a:solidFill>
                <a:latin typeface="a_AntiqueTrady" pitchFamily="18" charset="-52"/>
              </a:rPr>
              <a:t>человек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206 </a:t>
            </a:r>
            <a:r>
              <a:rPr lang="ru-RU" sz="6000" b="1" dirty="0" smtClean="0">
                <a:solidFill>
                  <a:schemeClr val="bg1"/>
                </a:solidFill>
                <a:latin typeface="a_AntiqueTrady" pitchFamily="18" charset="-52"/>
              </a:rPr>
              <a:t>человек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154 </a:t>
            </a:r>
            <a:r>
              <a:rPr lang="ru-RU" sz="6000" b="1" dirty="0" smtClean="0">
                <a:solidFill>
                  <a:schemeClr val="bg1"/>
                </a:solidFill>
                <a:latin typeface="a_AntiqueTrady" pitchFamily="18" charset="-52"/>
              </a:rPr>
              <a:t>человек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134 </a:t>
            </a:r>
            <a:r>
              <a:rPr lang="ru-RU" sz="6000" b="1" dirty="0" smtClean="0">
                <a:solidFill>
                  <a:schemeClr val="bg1"/>
                </a:solidFill>
                <a:latin typeface="a_AntiqueTrady" pitchFamily="18" charset="-52"/>
              </a:rPr>
              <a:t>летчика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_AntiqueTrady" pitchFamily="18" charset="-52"/>
              </a:rPr>
              <a:t>29 человек</a:t>
            </a:r>
            <a:endParaRPr lang="ru-RU" sz="6000" dirty="0">
              <a:solidFill>
                <a:schemeClr val="bg1"/>
              </a:solidFill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kovski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1174855" cy="174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agari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142984"/>
            <a:ext cx="1171362" cy="1592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28992" y="1142984"/>
            <a:ext cx="4300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Юрий Алексеевич Гагарин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500042"/>
            <a:ext cx="5187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Валерий Фёдорович Быковский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Рисунок 9" descr="popovich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8959" y="1785926"/>
            <a:ext cx="1167840" cy="1677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094063" y="3429000"/>
            <a:ext cx="30499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Павел Романович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Попович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Рисунок 11" descr="neliubov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785926"/>
            <a:ext cx="1122018" cy="1626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214546" y="3429000"/>
            <a:ext cx="37349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Григорий Григорьевич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Нелюбов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" name="Рисунок 13" descr="nikolaev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071942"/>
            <a:ext cx="928694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500166" y="4643446"/>
            <a:ext cx="519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Андриян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Григорьевич Николаев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Рисунок 15" descr="titov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5357826"/>
            <a:ext cx="857256" cy="1285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786050" y="5643578"/>
            <a:ext cx="41629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Герман Степанович Титов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080680"/>
            <a:ext cx="1490656" cy="151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rcRect b="14375"/>
          <a:stretch>
            <a:fillRect/>
          </a:stretch>
        </p:blipFill>
        <p:spPr>
          <a:xfrm>
            <a:off x="500034" y="357166"/>
            <a:ext cx="4649875" cy="497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b48a19e04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500174"/>
            <a:ext cx="3833818" cy="28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1142976" y="571480"/>
          <a:ext cx="721523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ЕНА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335758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85728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Трудиться!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Трудиться!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Трудиться!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Чтобы успеха</a:t>
            </a:r>
          </a:p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в жизни добиться!!!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вые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142976" y="1571612"/>
            <a:ext cx="7276824" cy="307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522" y="5143512"/>
            <a:ext cx="1428653" cy="14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53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Первый отряд космонавтов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0"/>
            <a:ext cx="73545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Всего опрошено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 37 человек.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Кто такой космонавт?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Человек,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который летает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в космос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 Cyr" pitchFamily="18" charset="-52"/>
                <a:ea typeface="Calibri" pitchFamily="34" charset="0"/>
                <a:cs typeface="Times New Roman" pitchFamily="18" charset="0"/>
              </a:rPr>
              <a:t> 37 человек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1285852" y="571480"/>
          <a:ext cx="650085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ЕНА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428604"/>
            <a:ext cx="335758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85728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Космона́вт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, или </a:t>
            </a:r>
            <a:r>
              <a:rPr lang="ru-RU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астрона́вт</a:t>
            </a: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</a:rPr>
              <a:t> — человек, проводящий испытания и эксплуатацию космической техники в космическом полёте» (ВИКИПЕДИЯ)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785794"/>
            <a:ext cx="6894821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1. </a:t>
            </a: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Отбор человека для полёта в </a:t>
            </a:r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космос.</a:t>
            </a: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/>
            </a:r>
            <a:b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</a:b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2. Подготовка человека к 1-му космическому полёту.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оролё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8604"/>
            <a:ext cx="4181475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1000108"/>
            <a:ext cx="40773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Сергей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Павлович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Королёв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370256"/>
            <a:ext cx="1204904" cy="122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Критерии отбора: возраст до 35 </a:t>
            </a:r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лет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рост не более 175 </a:t>
            </a:r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см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вес - до 75 </a:t>
            </a:r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кг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a_AntiqueTrady" pitchFamily="18" charset="-52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a_AntiqueTrady" pitchFamily="18" charset="-52"/>
              </a:rPr>
              <a:t>отличное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133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2011-04-19T17:02:11Z</dcterms:created>
  <dcterms:modified xsi:type="dcterms:W3CDTF">2011-04-19T18:16:34Z</dcterms:modified>
</cp:coreProperties>
</file>