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2" r:id="rId15"/>
    <p:sldId id="270" r:id="rId16"/>
    <p:sldId id="273" r:id="rId17"/>
    <p:sldId id="271" r:id="rId18"/>
    <p:sldId id="278" r:id="rId19"/>
    <p:sldId id="274" r:id="rId20"/>
    <p:sldId id="276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  <a:srgbClr val="0000FF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>
        <p:scale>
          <a:sx n="50" d="100"/>
          <a:sy n="50" d="100"/>
        </p:scale>
        <p:origin x="-1142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notesViewPr>
    <p:cSldViewPr>
      <p:cViewPr varScale="1">
        <p:scale>
          <a:sx n="37" d="100"/>
          <a:sy n="37" d="100"/>
        </p:scale>
        <p:origin x="-2366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60B9F1-4654-46A4-82B8-314093D3971A}" type="datetimeFigureOut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D45540-EFCA-4D08-A38A-06673FFA3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54853-A3E5-4EC5-8D33-E6F2D710BD1A}" type="datetimeFigureOut">
              <a:rPr lang="ru-RU" smtClean="0"/>
              <a:t>19.03.2011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13DA3-EAE1-454C-A805-9374CAE73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3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3EB2-A0DB-4743-BF48-11D08930A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71FA-F7DA-467B-A287-E6EFB2115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9DFA-218B-45A0-B9B2-9B4B9F888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41A4-3193-48FA-B5FF-6A2E73B70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4465-8222-4967-A83A-B03AD951A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1C6E6-34B6-4E40-866E-1925E1783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7F09-088B-4746-A09F-6E81A0147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03A8-E610-42E3-822B-3952190C9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DD68-100E-4514-A4A4-D316603FE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22DA-9B51-4B06-8AAC-0E59990BA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9ED6-5E54-4016-86D3-7360BBA64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C96B-F00E-4D4B-AB40-14386531A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336C22F-6F61-4EF0-8DB7-6C2E38360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83" r:id="rId4"/>
    <p:sldLayoutId id="2147483790" r:id="rId5"/>
    <p:sldLayoutId id="2147483784" r:id="rId6"/>
    <p:sldLayoutId id="2147483791" r:id="rId7"/>
    <p:sldLayoutId id="2147483792" r:id="rId8"/>
    <p:sldLayoutId id="2147483793" r:id="rId9"/>
    <p:sldLayoutId id="2147483785" r:id="rId10"/>
    <p:sldLayoutId id="2147483794" r:id="rId11"/>
    <p:sldLayoutId id="21474837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2.xml"/><Relationship Id="rId3" Type="http://schemas.microsoft.com/office/2007/relationships/hdphoto" Target="../media/hdphoto1.wdp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5" Type="http://schemas.openxmlformats.org/officeDocument/2006/relationships/slide" Target="slide3.xml"/><Relationship Id="rId10" Type="http://schemas.openxmlformats.org/officeDocument/2006/relationships/slide" Target="slide16.xml"/><Relationship Id="rId4" Type="http://schemas.openxmlformats.org/officeDocument/2006/relationships/image" Target="../media/image6.jpeg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ru.wikipedia.org/wiki/%D0%A4%D0%B0%D0%B9%D0%BB:Schlingnatter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30.jpeg"/><Relationship Id="rId4" Type="http://schemas.openxmlformats.org/officeDocument/2006/relationships/hyperlink" Target="http://ru.wikipedia.org/wiki/%D0%A4%D0%B0%D0%B9%D0%BB:CoronellaAustriacaJuvenilesNewlyHatched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2tver.ru/files/tours/darvinskij_zapovednik/darvinskij_2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0" descr="Описание: школа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962400"/>
            <a:ext cx="6934200" cy="16764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мир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«Планета знаний» 4 класс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Хохлова И.А.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«Новосельская СОШ»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Суздальский район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1981200"/>
            <a:ext cx="8686800" cy="2151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Тема: «Растения и животные  леса»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0" descr="Описание: школа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 №2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848600" cy="46783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Рассмотрите ветки лиственных деревьев и кустарников.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 листья по размеру, форме, окраске, краю листовой пластинки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Рассмотрите цветки и плоды этих растений. Определите способ распространения.</a:t>
            </a:r>
            <a:endParaRPr 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5943600"/>
            <a:ext cx="1371600" cy="609600"/>
          </a:xfrm>
          <a:prstGeom prst="actionButtonForwardNex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Практическая работа №1</a:t>
            </a:r>
          </a:p>
        </p:txBody>
      </p:sp>
      <p:pic>
        <p:nvPicPr>
          <p:cNvPr id="20483" name="Содержимое 3" descr="Сосн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2800" y="1651000"/>
            <a:ext cx="3175000" cy="4622800"/>
          </a:xfrm>
        </p:spPr>
      </p:pic>
      <p:pic>
        <p:nvPicPr>
          <p:cNvPr id="20484" name="Содержимое 5" descr="http://school.ort.spb.ru/library/small_school/class3/urok4/pics/pihta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76400"/>
            <a:ext cx="3886200" cy="4419600"/>
          </a:xfrm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077200" y="62484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Сравните листья по размеру, форме, окраске, краю листовой пластинки, расположению.</a:t>
            </a:r>
          </a:p>
        </p:txBody>
      </p:sp>
      <p:sp>
        <p:nvSpPr>
          <p:cNvPr id="12291" name="Текст 11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орешник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Текст 12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бересклет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9" name="Содержимое 6" descr="http://school.ort.spb.ru/library/small_school/class3/urok4/pics/lehina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1600"/>
            <a:ext cx="3810000" cy="3429000"/>
          </a:xfrm>
        </p:spPr>
      </p:pic>
      <p:pic>
        <p:nvPicPr>
          <p:cNvPr id="21510" name="Содержимое 10" descr="http://school.ort.spb.ru/library/small_school/class3/urok4/pics/beresklet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447800"/>
            <a:ext cx="3810000" cy="3276600"/>
          </a:xfrm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077200" y="62484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Рассмотрите цветки и плоды этих растений. Определите способ распространения.</a:t>
            </a:r>
          </a:p>
        </p:txBody>
      </p:sp>
      <p:sp>
        <p:nvSpPr>
          <p:cNvPr id="13315" name="Текст 11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орешник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Текст 12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бересклет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3" name="Содержимое 6" descr="http://school.ort.spb.ru/library/small_school/class3/urok4/pics/lehina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600"/>
            <a:ext cx="4191000" cy="3810000"/>
          </a:xfrm>
        </p:spPr>
      </p:pic>
      <p:pic>
        <p:nvPicPr>
          <p:cNvPr id="22534" name="Содержимое 10" descr="http://school.ort.spb.ru/library/small_school/class3/urok4/pics/beresklet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447800"/>
            <a:ext cx="3657600" cy="3657600"/>
          </a:xfrm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077200" y="62484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Лось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Лось"/>
          <p:cNvPicPr>
            <a:picLocks noGrp="1"/>
          </p:cNvPicPr>
          <p:nvPr>
            <p:ph sz="half"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105400" y="0"/>
            <a:ext cx="3960000" cy="3960000"/>
          </a:xfrm>
          <a:effectLst>
            <a:softEdge rad="112500"/>
          </a:effectLst>
        </p:spPr>
      </p:pic>
      <p:sp>
        <p:nvSpPr>
          <p:cNvPr id="23556" name="Содержимое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495800" cy="39925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b="1" smtClean="0"/>
              <a:t>          </a:t>
            </a:r>
            <a:r>
              <a:rPr lang="ru-RU" sz="2400" b="1" smtClean="0"/>
              <a:t>Самый крупный из семейства оленей — лось, или сохатый,— достигает почти двух с половиной метров в холке и может весить около 600 килограммов. </a:t>
            </a:r>
            <a:br>
              <a:rPr lang="ru-RU" sz="2400" b="1" smtClean="0"/>
            </a:br>
            <a:r>
              <a:rPr lang="ru-RU" sz="2400" b="1" smtClean="0"/>
              <a:t>      В Печоро-Илычском заповеднике ведутся успешные опыты по одомашниванию лосей. </a:t>
            </a: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5029200" y="4191000"/>
            <a:ext cx="3810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>
                <a:solidFill>
                  <a:srgbClr val="000000"/>
                </a:solidFill>
                <a:latin typeface="Franklin Gothic Book" pitchFamily="34" charset="0"/>
                <a:cs typeface="Times New Roman" pitchFamily="18" charset="0"/>
              </a:rPr>
              <a:t>     Зимой эти звери не нуждаются в сене, а питаются веточным кормом, корой и сосновой хвоей.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077200" y="62484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Белка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 Белка "/>
          <p:cNvPicPr>
            <a:picLocks noGrp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228600"/>
            <a:ext cx="3505200" cy="2819400"/>
          </a:xfrm>
          <a:effectLst>
            <a:softEdge rad="112500"/>
          </a:effectLst>
        </p:spPr>
      </p:pic>
      <p:pic>
        <p:nvPicPr>
          <p:cNvPr id="12" name="Содержимое 6" descr="Белка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505200"/>
            <a:ext cx="4038600" cy="3352800"/>
          </a:xfrm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28600" y="1143000"/>
            <a:ext cx="47244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Когда в тайге урожай еловых семян или кедровых орешков, зверькам не страшны холод и голод.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91000" y="3200400"/>
            <a:ext cx="4572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Сытые белки в суровые морозы отлеживаются в теплых гнездах, не тратят силы на поиски пищи.</a:t>
            </a:r>
            <a:endParaRPr lang="ru-RU" sz="2800" dirty="0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077200" y="62484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Бобр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Бобр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48000" cy="2369820"/>
          </a:xfrm>
          <a:effectLst>
            <a:softEdge rad="112500"/>
          </a:effectLst>
        </p:spPr>
      </p:pic>
      <p:pic>
        <p:nvPicPr>
          <p:cNvPr id="6" name="Содержимое 5" descr="Бобр в воде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0280" y="0"/>
            <a:ext cx="3093720" cy="2049780"/>
          </a:xfrm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1533525"/>
            <a:ext cx="89154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/>
              <a:t>                                      Неумеренная охота</a:t>
            </a:r>
          </a:p>
          <a:p>
            <a:pPr algn="just">
              <a:defRPr/>
            </a:pPr>
            <a:r>
              <a:rPr lang="ru-RU" sz="2000" b="1" dirty="0"/>
              <a:t>                                       и вырубка лесов по рекам   привели  к тому,  что в  начале  нашего века бобры в России сохранились только в отдельных уголках в Воронежской области да по таежным речкам Сибири, а общая их численность не превышала полутора тысяч.</a:t>
            </a:r>
          </a:p>
          <a:p>
            <a:pPr algn="just">
              <a:defRPr/>
            </a:pPr>
            <a:r>
              <a:rPr lang="ru-RU" sz="2000" b="1" dirty="0"/>
              <a:t>     </a:t>
            </a:r>
            <a:r>
              <a:rPr lang="ru-RU" sz="2000" b="1" dirty="0">
                <a:latin typeface="+mj-lt"/>
              </a:rPr>
              <a:t>Чтобы спасти этих ценных зверьков от полного уничтожения,</a:t>
            </a:r>
          </a:p>
          <a:p>
            <a:pPr algn="just">
              <a:defRPr/>
            </a:pPr>
            <a:r>
              <a:rPr lang="ru-RU" sz="2000" b="1" dirty="0">
                <a:latin typeface="+mj-lt"/>
              </a:rPr>
              <a:t>было организовано несколько заповедников — Воронежский, </a:t>
            </a:r>
            <a:r>
              <a:rPr lang="ru-RU" sz="2000" b="1" dirty="0" err="1">
                <a:latin typeface="+mj-lt"/>
              </a:rPr>
              <a:t>Кондо-Сосьвинский</a:t>
            </a:r>
            <a:r>
              <a:rPr lang="ru-RU" sz="2000" b="1" dirty="0">
                <a:latin typeface="+mj-lt"/>
              </a:rPr>
              <a:t>, Березинский. Промысел бобров, скупка и переработка их шкурок были запрещены на многие годы</a:t>
            </a:r>
          </a:p>
          <a:p>
            <a:pPr algn="just">
              <a:defRPr/>
            </a:pPr>
            <a:r>
              <a:rPr lang="ru-RU" sz="2000" b="1" dirty="0">
                <a:latin typeface="+mj-lt"/>
              </a:rPr>
              <a:t>     Бобры замечательные строители. Запруды обеспечивают постепенный спад весенних вод, которые без этого лишь разрушают берега и уносят плодородные пойменные   почвы...   Каждый   бобровый   пруд служит резервуаром — накопителем талых вод. Обитатели леса пользуются им как водопоем. На бобровых прудах гнездятся дикие утки. </a:t>
            </a: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077200" y="62484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Кабан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Кабан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29000" cy="2667000"/>
          </a:xfrm>
          <a:effectLst>
            <a:softEdge rad="112500"/>
          </a:effectLst>
        </p:spPr>
      </p:pic>
      <p:pic>
        <p:nvPicPr>
          <p:cNvPr id="6" name="Содержимое 5" descr="Кабаны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59147"/>
            <a:ext cx="4343400" cy="2806505"/>
          </a:xfrm>
          <a:effectLst>
            <a:softEdge rad="112500"/>
          </a:effectLst>
        </p:spPr>
      </p:pic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0" y="2819400"/>
            <a:ext cx="4572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В такие зимы кабаны без особого труда добывают корневища и клубни диких растений, выбирают на полях оставленные при уборке корнеплоды, а в урожайные годы собирают в лесах орехи и желуди. </a:t>
            </a:r>
          </a:p>
          <a:p>
            <a:r>
              <a:rPr lang="ru-RU" sz="2200"/>
              <a:t>Звери  кормятся корневищами болотных растений, желудями, орехами, дикими фруктами , червями, слизнями, личинками.</a:t>
            </a:r>
          </a:p>
        </p:txBody>
      </p:sp>
      <p:sp>
        <p:nvSpPr>
          <p:cNvPr id="26630" name="Прямоугольник 8"/>
          <p:cNvSpPr>
            <a:spLocks noChangeArrowheads="1"/>
          </p:cNvSpPr>
          <p:nvPr/>
        </p:nvSpPr>
        <p:spPr bwMode="auto">
          <a:xfrm>
            <a:off x="3733800" y="1295400"/>
            <a:ext cx="5181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Зима — наиболее трудный период в жизни кабанов. Хорошо, когда снег    неглубок и лег на талую землю. </a:t>
            </a:r>
          </a:p>
        </p:txBody>
      </p:sp>
      <p:sp>
        <p:nvSpPr>
          <p:cNvPr id="26631" name="Прямоугольник 9"/>
          <p:cNvSpPr>
            <a:spLocks noChangeArrowheads="1"/>
          </p:cNvSpPr>
          <p:nvPr/>
        </p:nvSpPr>
        <p:spPr bwMode="auto">
          <a:xfrm>
            <a:off x="4572000" y="5562600"/>
            <a:ext cx="4114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Суровые многоснежные зимы  несут  поросятам  и  подсвинкам гибель.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077200" y="62484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Запомни эти растения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жимолость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майник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3" name="Содержимое 4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4291012" cy="3941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7654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1316038"/>
            <a:ext cx="4289425" cy="39417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5" name="Рисунок 2" descr="Описание: http://school.ort.spb.ru/library/small_school/class3/urok4/pics/himol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197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0" descr="Описание: http://school.ort.spb.ru/library/small_school/class3/urok4/pics/mai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62063"/>
            <a:ext cx="32766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077200" y="62484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         Запомни!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Сныть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медуница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7" name="Содержимое 8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4291012" cy="3941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8678" name="Содержимое 10"/>
          <p:cNvSpPr>
            <a:spLocks noGrp="1"/>
          </p:cNvSpPr>
          <p:nvPr>
            <p:ph sz="quarter" idx="4"/>
          </p:nvPr>
        </p:nvSpPr>
        <p:spPr>
          <a:xfrm>
            <a:off x="4648200" y="1316038"/>
            <a:ext cx="4289425" cy="39417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9" name="Рисунок 5" descr="Описание: http://school.ort.spb.ru/library/small_school/class3/urok4/pics/sn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5052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8" descr="Описание: http://school.ort.spb.ru/library/small_school/class3/urok4/pics/medyni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40814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077200" y="62484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0" descr="Описание: школа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1295400"/>
            <a:ext cx="6908800" cy="518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chemeClr val="tx2">
                    <a:lumMod val="75000"/>
                  </a:schemeClr>
                </a:solidFill>
              </a:rPr>
              <a:t>Путешествуй по карте, и тебе откроется мир животных и растений леса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438400" y="1295399"/>
            <a:ext cx="5638800" cy="5029201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txBody>
          <a:bodyPr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ru-RU" sz="3800" b="1" dirty="0" smtClean="0">
                <a:solidFill>
                  <a:srgbClr val="0000FF"/>
                </a:solidFill>
                <a:hlinkClick r:id="rId5" action="ppaction://hlinksldjump"/>
              </a:rPr>
              <a:t>Узнай растения</a:t>
            </a:r>
            <a:endParaRPr lang="ru-RU" sz="3800" b="1" dirty="0" smtClean="0">
              <a:solidFill>
                <a:srgbClr val="0000FF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ru-RU" sz="3800" b="1" dirty="0" smtClean="0">
                <a:solidFill>
                  <a:srgbClr val="0000FF"/>
                </a:solidFill>
                <a:hlinkClick r:id="rId6" action="ppaction://hlinksldjump"/>
              </a:rPr>
              <a:t>Выполни практическую работу</a:t>
            </a:r>
            <a:endParaRPr lang="ru-RU" sz="3800" b="1" dirty="0" smtClean="0">
              <a:solidFill>
                <a:srgbClr val="0000FF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ru-RU" sz="3800" b="1" dirty="0" smtClean="0">
                <a:solidFill>
                  <a:srgbClr val="0000FF"/>
                </a:solidFill>
                <a:hlinkClick r:id="rId7" action="ppaction://hlinksldjump"/>
              </a:rPr>
              <a:t>Запомни растения!</a:t>
            </a:r>
            <a:endParaRPr lang="ru-RU" sz="3800" b="1" dirty="0" smtClean="0">
              <a:solidFill>
                <a:srgbClr val="0000FF"/>
              </a:solidFill>
            </a:endParaRPr>
          </a:p>
          <a:p>
            <a:pPr marL="742950" indent="-742950" eaLnBrk="1" fontAlgn="auto" hangingPunct="1"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endParaRPr lang="ru-RU" sz="3800" b="1" dirty="0" smtClean="0">
              <a:solidFill>
                <a:srgbClr val="0000FF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ru-RU" sz="3800" b="1" dirty="0" smtClean="0">
                <a:solidFill>
                  <a:srgbClr val="0000FF"/>
                </a:solidFill>
              </a:rPr>
              <a:t>Узнай о животных:</a:t>
            </a:r>
          </a:p>
          <a:p>
            <a:pPr eaLnBrk="1" fontAlgn="auto" hangingPunct="1">
              <a:spcAft>
                <a:spcPts val="0"/>
              </a:spcAft>
              <a:buClr>
                <a:srgbClr val="0000FF"/>
              </a:buClr>
              <a:defRPr/>
            </a:pPr>
            <a:r>
              <a:rPr lang="ru-RU" sz="3800" b="1" dirty="0" smtClean="0">
                <a:solidFill>
                  <a:srgbClr val="0000FF"/>
                </a:solidFill>
                <a:hlinkClick r:id="rId8" action="ppaction://hlinksldjump"/>
              </a:rPr>
              <a:t>Лось</a:t>
            </a:r>
            <a:endParaRPr lang="ru-RU" sz="3800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00FF"/>
              </a:buClr>
              <a:defRPr/>
            </a:pPr>
            <a:r>
              <a:rPr lang="ru-RU" sz="3800" b="1" dirty="0" smtClean="0">
                <a:solidFill>
                  <a:srgbClr val="0000FF"/>
                </a:solidFill>
                <a:hlinkClick r:id="rId9" action="ppaction://hlinksldjump"/>
              </a:rPr>
              <a:t>Белка</a:t>
            </a:r>
            <a:endParaRPr lang="ru-RU" sz="3800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00FF"/>
              </a:buClr>
              <a:defRPr/>
            </a:pPr>
            <a:r>
              <a:rPr lang="ru-RU" sz="3800" b="1" dirty="0" smtClean="0">
                <a:solidFill>
                  <a:srgbClr val="0000FF"/>
                </a:solidFill>
                <a:hlinkClick r:id="rId10" action="ppaction://hlinksldjump"/>
              </a:rPr>
              <a:t>Бобр</a:t>
            </a:r>
            <a:endParaRPr lang="ru-RU" sz="3800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00FF"/>
              </a:buClr>
              <a:defRPr/>
            </a:pPr>
            <a:r>
              <a:rPr lang="ru-RU" sz="3800" b="1" dirty="0" smtClean="0">
                <a:solidFill>
                  <a:srgbClr val="0000FF"/>
                </a:solidFill>
                <a:hlinkClick r:id="rId11" action="ppaction://hlinksldjump"/>
              </a:rPr>
              <a:t>Кабан</a:t>
            </a:r>
            <a:endParaRPr lang="ru-RU" sz="3800" b="1" dirty="0" smtClean="0">
              <a:solidFill>
                <a:srgbClr val="0000FF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00FF"/>
              </a:buClr>
              <a:buNone/>
              <a:defRPr/>
            </a:pPr>
            <a:r>
              <a:rPr lang="ru-RU" sz="3800" b="1" dirty="0" smtClean="0">
                <a:solidFill>
                  <a:srgbClr val="0000FF"/>
                </a:solidFill>
              </a:rPr>
              <a:t>5. Это интересно!</a:t>
            </a:r>
          </a:p>
          <a:p>
            <a:pPr eaLnBrk="1" fontAlgn="auto" hangingPunct="1">
              <a:spcAft>
                <a:spcPts val="0"/>
              </a:spcAft>
              <a:buClr>
                <a:srgbClr val="0000FF"/>
              </a:buClr>
              <a:defRPr/>
            </a:pPr>
            <a:r>
              <a:rPr lang="ru-RU" sz="3800" b="1" dirty="0" smtClean="0">
                <a:solidFill>
                  <a:srgbClr val="0000FF"/>
                </a:solidFill>
                <a:hlinkClick r:id="rId12" action="ppaction://hlinksldjump"/>
              </a:rPr>
              <a:t>Медянка</a:t>
            </a:r>
            <a:endParaRPr lang="ru-RU" sz="3800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00FF"/>
              </a:buClr>
              <a:defRPr/>
            </a:pPr>
            <a:r>
              <a:rPr lang="ru-RU" sz="3800" b="1" u="sng" dirty="0">
                <a:solidFill>
                  <a:srgbClr val="0000FF"/>
                </a:solidFill>
                <a:hlinkClick r:id="rId13" action="ppaction://hlinksldjump"/>
              </a:rPr>
              <a:t>Г</a:t>
            </a:r>
            <a:r>
              <a:rPr lang="ru-RU" sz="3800" b="1" dirty="0" smtClean="0">
                <a:solidFill>
                  <a:srgbClr val="0000FF"/>
                </a:solidFill>
                <a:hlinkClick r:id="rId13" action="ppaction://hlinksldjump"/>
              </a:rPr>
              <a:t>лухарь</a:t>
            </a:r>
            <a:endParaRPr lang="ru-RU" sz="3800" b="1" dirty="0" smtClean="0">
              <a:solidFill>
                <a:srgbClr val="0000FF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14478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Запомни!</a:t>
            </a:r>
            <a:br>
              <a:rPr lang="ru-RU" dirty="0" smtClean="0"/>
            </a:br>
            <a:r>
              <a:rPr lang="ru-RU" dirty="0" smtClean="0"/>
              <a:t>                                      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кислица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седмичник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86200" y="666750"/>
            <a:ext cx="5051425" cy="63976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Черника    брусника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1" name="Содержимое 4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4291012" cy="3941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9702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1316038"/>
            <a:ext cx="4289425" cy="39417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703" name="Рисунок 9" descr="Описание: http://school.ort.spb.ru/library/small_school/class3/urok4/pics/sedmiz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7338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12" descr="Описание: http://school.ort.spb.ru/library/small_school/class3/urok4/pics/her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25550"/>
            <a:ext cx="443706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11" descr="Описание: http://school.ort.spb.ru/library/small_school/class3/urok4/pics/kisli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81400"/>
            <a:ext cx="4191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077200" y="62484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Медянка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0723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4" name="Содержимое 10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419600" cy="57912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000" b="1" i="1" smtClean="0"/>
              <a:t>           Медянка</a:t>
            </a:r>
            <a:r>
              <a:rPr lang="ru-RU" sz="2000" b="1" smtClean="0"/>
              <a:t> - змея из семейства ужовых. Длиной до 70 см. Иногда встречаются более крупные особи. Окраска спины от серой до медно-красной, с двумя, четырьмя  продольными рядами черноватых пятнышек. Зрачок у медянки круглый (у обыкновенной гадюки, которая похожа по окраске на медянку, зрачок вертикальный, узкий).</a:t>
            </a:r>
          </a:p>
          <a:p>
            <a:pPr algn="just"/>
            <a:r>
              <a:rPr lang="ru-RU" sz="2000" b="1" smtClean="0"/>
              <a:t>      Распространена в Европейской части России, в Западной Сибири, на Кавказе. Обитает в лесной зоне, чаще встречается на прогреваемых солнцем опушках, на вырубках,  полянах и в зарослях подлеска. </a:t>
            </a:r>
          </a:p>
          <a:p>
            <a:endParaRPr lang="ru-RU" smtClean="0"/>
          </a:p>
        </p:txBody>
      </p:sp>
      <p:pic>
        <p:nvPicPr>
          <p:cNvPr id="30725" name="Рисунок 6" descr="Медянка обыкновенная">
            <a:hlinkClick r:id="rId2" tooltip="&quot;Медянка обыкновенная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7" descr="http://upload.wikimedia.org/wikipedia/commons/thumb/8/88/CoronellaAustriacaJuvenilesNewlyHatched.JPG/300px-CoronellaAustriacaJuvenilesNewlyHatche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7338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Соединительная линия уступом 17"/>
          <p:cNvCxnSpPr/>
          <p:nvPr/>
        </p:nvCxnSpPr>
        <p:spPr>
          <a:xfrm flipV="1">
            <a:off x="2590800" y="2362200"/>
            <a:ext cx="2362200" cy="30480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Управляющая кнопка: домой 18">
            <a:hlinkClick r:id="rId6" action="ppaction://hlinksldjump" highlightClick="1"/>
          </p:cNvPr>
          <p:cNvSpPr/>
          <p:nvPr/>
        </p:nvSpPr>
        <p:spPr>
          <a:xfrm>
            <a:off x="381000" y="61722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Глухарь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1747" name="Содержимое 6" descr="Картинка 6 из 21052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4324350" cy="3733800"/>
          </a:xfrm>
        </p:spPr>
      </p:pic>
      <p:sp>
        <p:nvSpPr>
          <p:cNvPr id="31748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Почему его так называют? </a:t>
            </a:r>
          </a:p>
          <a:p>
            <a:r>
              <a:rPr lang="ru-RU" smtClean="0"/>
              <a:t>Во время весеннего токования эта птица плохо слышит из-за своей призывной песни. Поэтому глухарь становится лёгкой добычей для хищников и браконьеров.</a:t>
            </a: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077200" y="62484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 материалам Бровкиной Е.Т. и Сивоглазова В.И.</a:t>
            </a:r>
          </a:p>
          <a:p>
            <a:endParaRPr lang="ru-RU" smtClean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077200" y="6019800"/>
            <a:ext cx="509588" cy="45720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Назови растения</a:t>
            </a:r>
          </a:p>
        </p:txBody>
      </p:sp>
      <p:pic>
        <p:nvPicPr>
          <p:cNvPr id="12291" name="Рисунок 16" descr="Описание: http://school.ort.spb.ru/library/small_school/class3/urok4/pics/sosna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" y="1600200"/>
            <a:ext cx="2476500" cy="2857500"/>
          </a:xfrm>
          <a:noFill/>
        </p:spPr>
      </p:pic>
      <p:pic>
        <p:nvPicPr>
          <p:cNvPr id="12292" name="Рисунок 15" descr="Описание: http://school.ort.spb.ru/library/small_school/class3/urok4/pics/listvenniz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524000"/>
            <a:ext cx="2438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14" descr="Описание: http://school.ort.spb.ru/library/small_school/class3/urok4/pics/ked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524000"/>
            <a:ext cx="2425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914400" y="5334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сосна</a:t>
            </a:r>
          </a:p>
        </p:txBody>
      </p:sp>
      <p:sp>
        <p:nvSpPr>
          <p:cNvPr id="51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953000"/>
            <a:ext cx="2286000" cy="1042988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0000FF"/>
              </a:solidFill>
            </a:endParaRP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3505200" y="5181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лиственница</a:t>
            </a:r>
          </a:p>
        </p:txBody>
      </p:sp>
      <p:sp>
        <p:nvSpPr>
          <p:cNvPr id="51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4953000"/>
            <a:ext cx="2286000" cy="1042988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6400800" y="5105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кедр</a:t>
            </a:r>
          </a:p>
        </p:txBody>
      </p:sp>
      <p:sp>
        <p:nvSpPr>
          <p:cNvPr id="51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3200" y="4876800"/>
            <a:ext cx="2286000" cy="1042988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  <p:bldP spid="5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0" descr="Описание: школа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Какие приспособления к совместной жизни имеют растения леса?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772400" cy="4221163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835025" indent="-742950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latin typeface="+mj-lt"/>
                <a:hlinkClick r:id="rId4" action="ppaction://hlinksldjump"/>
              </a:rPr>
              <a:t>1.Их цветки опыляют только насекомые</a:t>
            </a:r>
            <a:endParaRPr lang="ru-RU" sz="3600" b="1" dirty="0" smtClean="0">
              <a:solidFill>
                <a:schemeClr val="accent2"/>
              </a:solidFill>
              <a:latin typeface="+mj-lt"/>
            </a:endParaRPr>
          </a:p>
          <a:p>
            <a:pPr marL="835025" indent="-742950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latin typeface="+mj-lt"/>
                <a:hlinkClick r:id="rId5" action="ppaction://hlinksldjump"/>
              </a:rPr>
              <a:t>2.Их корни имеют различную длину</a:t>
            </a:r>
            <a:endParaRPr lang="ru-RU" sz="3600" b="1" dirty="0" smtClean="0">
              <a:solidFill>
                <a:schemeClr val="accent2"/>
              </a:solidFill>
              <a:latin typeface="+mj-lt"/>
            </a:endParaRPr>
          </a:p>
          <a:p>
            <a:pPr marL="835025" indent="-742950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latin typeface="+mj-lt"/>
                <a:hlinkClick r:id="rId6" action="ppaction://hlinksldjump"/>
              </a:rPr>
              <a:t>3.Их плоды распространяют только птицы</a:t>
            </a:r>
            <a:endParaRPr lang="ru-RU" sz="3600" b="1" dirty="0" smtClean="0">
              <a:solidFill>
                <a:schemeClr val="accent2"/>
              </a:solidFill>
              <a:latin typeface="+mj-lt"/>
            </a:endParaRPr>
          </a:p>
          <a:p>
            <a:pPr marL="835025" indent="-742950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latin typeface="+mj-lt"/>
                <a:hlinkClick r:id="rId7" action="ppaction://hlinksldjump"/>
              </a:rPr>
              <a:t>4.Они растут ярусами</a:t>
            </a:r>
            <a:endParaRPr lang="ru-RU" sz="3600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317" name="AutoShape 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91200"/>
            <a:ext cx="1371600" cy="609600"/>
          </a:xfrm>
          <a:prstGeom prst="actionButtonForwardNex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0" descr="Описание: школа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НЕВЕРНО</a:t>
            </a:r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3429000" y="3886200"/>
            <a:ext cx="1981200" cy="19812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533400" cy="457200"/>
          </a:xfrm>
          <a:prstGeom prst="actionButtonHome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0" descr="Описание: школа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8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ПРАВИЛЬНО!</a:t>
            </a: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3276600" y="3429000"/>
            <a:ext cx="1981200" cy="1981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533400" cy="457200"/>
          </a:xfrm>
          <a:prstGeom prst="actionButtonHome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0" descr="Описание: школа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8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НЕВЕРНО!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3200400" y="3200400"/>
            <a:ext cx="1981200" cy="19812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533400" cy="457200"/>
          </a:xfrm>
          <a:prstGeom prst="actionButtonHome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0" descr="Описание: школа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7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ПРАВИЛЬНО!</a:t>
            </a:r>
          </a:p>
        </p:txBody>
      </p:sp>
      <p:sp>
        <p:nvSpPr>
          <p:cNvPr id="17414" name="AutoShape 4"/>
          <p:cNvSpPr>
            <a:spLocks noChangeArrowheads="1"/>
          </p:cNvSpPr>
          <p:nvPr/>
        </p:nvSpPr>
        <p:spPr bwMode="auto">
          <a:xfrm>
            <a:off x="3429000" y="3886200"/>
            <a:ext cx="1981200" cy="1981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533400" cy="457200"/>
          </a:xfrm>
          <a:prstGeom prst="actionButtonHome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0" descr="Описание: школа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 №1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7772400" cy="4479925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Рассмотрите ветки сосны и ели. Сравните хвоинки по размеру, форме и окраске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Рассмотрите шишки сосны и ели. Сравните их по размеру, форме и окраске.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Рассмотрите семена сосны и ели. По внешнему виду определите способ их распространения.</a:t>
            </a:r>
          </a:p>
        </p:txBody>
      </p:sp>
      <p:sp>
        <p:nvSpPr>
          <p:cNvPr id="1843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5943600"/>
            <a:ext cx="1371600" cy="609600"/>
          </a:xfrm>
          <a:prstGeom prst="actionButtonForwardNex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529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Тема: «Растения и животные  леса»</vt:lpstr>
      <vt:lpstr>Путешествуй по карте, и тебе откроется мир животных и растений леса</vt:lpstr>
      <vt:lpstr>Назови растения</vt:lpstr>
      <vt:lpstr>Какие приспособления к совместной жизни имеют растения леса?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работа №1</vt:lpstr>
      <vt:lpstr>Практическая работа №2</vt:lpstr>
      <vt:lpstr>Практическая работа №1</vt:lpstr>
      <vt:lpstr>Сравните листья по размеру, форме, окраске, краю листовой пластинки, расположению.</vt:lpstr>
      <vt:lpstr>Рассмотрите цветки и плоды этих растений. Определите способ распространения.</vt:lpstr>
      <vt:lpstr>       Лось</vt:lpstr>
      <vt:lpstr>           Белка</vt:lpstr>
      <vt:lpstr>Бобр</vt:lpstr>
      <vt:lpstr>Кабан</vt:lpstr>
      <vt:lpstr>Запомни эти растения</vt:lpstr>
      <vt:lpstr>         Запомни!</vt:lpstr>
      <vt:lpstr>         Запомни!                                           кислица</vt:lpstr>
      <vt:lpstr>Медянка</vt:lpstr>
      <vt:lpstr>Глухарь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Ирина</cp:lastModifiedBy>
  <cp:revision>55</cp:revision>
  <cp:lastPrinted>1601-01-01T00:00:00Z</cp:lastPrinted>
  <dcterms:created xsi:type="dcterms:W3CDTF">1601-01-01T00:00:00Z</dcterms:created>
  <dcterms:modified xsi:type="dcterms:W3CDTF">2011-03-19T17:56:16Z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