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7"/>
  </p:notesMasterIdLst>
  <p:sldIdLst>
    <p:sldId id="256" r:id="rId2"/>
    <p:sldId id="263" r:id="rId3"/>
    <p:sldId id="258" r:id="rId4"/>
    <p:sldId id="259" r:id="rId5"/>
    <p:sldId id="26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FCC80-F055-4B75-9384-093C52BB5E01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B27F6-9B1E-4007-BE76-FE1BE65CC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B27F6-9B1E-4007-BE76-FE1BE65CCFC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9AFA-2CB7-4056-8829-F8DF98B4D245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1495-9586-420D-9BDB-2A8F31EE45AE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A303-3B13-41F8-A6B1-CE67D60EF8AB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9F6-1BB8-4CCE-8A11-F560B3443C4A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AE3E-4906-4942-A4F2-DB55BCA3242E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7BB2-25D9-40DE-B950-8A921A7696B1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E7FC-1077-4726-98A8-0259201D8AE2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C9B-7E21-492B-A05E-E65C0CE05CD5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6A1E-5A7D-4F29-B1CE-72A3969FF91F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193C-C006-485A-9EA4-9B9D22A7EA1E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1722322-DDAF-4AF8-B5FE-B54180EA1D31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115BAF-8001-454F-A8CE-A97830B32F81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указать общее количество слайдов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A9D82D-77C7-4D77-8D72-60FEA761B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yandsearch?text=%D0%BB%D0%BE%D1%81%D1%8C&amp;clid=46511&amp;lr=64" TargetMode="External"/><Relationship Id="rId2" Type="http://schemas.openxmlformats.org/officeDocument/2006/relationships/hyperlink" Target="http://yandex.ru/yandsearch?text=%D0%BC%D0%B5%D0%B4%D0%B2%D0%B5%D0%B4%D1%8C&amp;clid=46511&amp;lr=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ndex.ru/yandsearch?text=%D0%B3%D1%80%D0%B8%D0%B1&amp;clid=46511&amp;lr=64" TargetMode="External"/><Relationship Id="rId5" Type="http://schemas.openxmlformats.org/officeDocument/2006/relationships/hyperlink" Target="http://yandex.ru/yandsearch?text=%D1%81%D0%BB%D0%BE%D0%BD&amp;clid=46511&amp;lr=64" TargetMode="External"/><Relationship Id="rId4" Type="http://schemas.openxmlformats.org/officeDocument/2006/relationships/hyperlink" Target="http://yandex.ru/yandsearch?text=%D0%B2%D0%B5%D1%80%D0%B1%D0%BB%D1%8E%D0%B4&amp;clid=46511&amp;lr=6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800199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Суффиксы слов, называющих предметы</a:t>
            </a:r>
            <a:endParaRPr lang="ru-RU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7088832" cy="256984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Урок русского языка </a:t>
            </a:r>
          </a:p>
          <a:p>
            <a:pPr algn="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2 класс</a:t>
            </a:r>
          </a:p>
          <a:p>
            <a:pPr algn="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УМК «Перспективная начальная школа»</a:t>
            </a:r>
          </a:p>
          <a:p>
            <a:pPr algn="r"/>
            <a:r>
              <a:rPr lang="ru-RU" sz="2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Гражданцева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В.А. учитель начальных классов</a:t>
            </a:r>
          </a:p>
          <a:p>
            <a:pPr algn="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МАОУ </a:t>
            </a:r>
            <a:r>
              <a:rPr lang="ru-RU" sz="2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Тисульская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СОШ № 1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Проверь!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Спросил у 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гриба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Под осиною 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ёж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-Скажи, почему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Ты на  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зонтик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похож?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  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гриб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засмеялся: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-Вот странный вопрос!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Ведь я же в погоду 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дождливую рос!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10 из 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Подбери родственные слова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1600200"/>
            <a:ext cx="270472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Грибок</a:t>
            </a:r>
          </a:p>
          <a:p>
            <a:endParaRPr lang="ru-RU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Грибной</a:t>
            </a:r>
          </a:p>
          <a:p>
            <a:endParaRPr lang="ru-RU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Грибник</a:t>
            </a:r>
          </a:p>
          <a:p>
            <a:endParaRPr lang="ru-RU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грибница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11 из 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844824"/>
            <a:ext cx="3379532" cy="340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Вывод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Родственные слова могут образовываться при помощи суффиксов.</a:t>
            </a:r>
            <a:endParaRPr lang="ru-RU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12 из 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Итог урока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Что такое суффикс?</a:t>
            </a:r>
          </a:p>
          <a:p>
            <a:endParaRPr lang="ru-RU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Для чего служит суффикс?</a:t>
            </a:r>
          </a:p>
          <a:p>
            <a:endParaRPr lang="ru-RU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Приведите примеры слов, обозначающих предметы, которые образовались при помощи суффиксов –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ок-ёк-ик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-.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13 из 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работу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30" name="Picture 6" descr="D:\c\МАМИНО!\Всё для презентаций16.01.2008\рисунки\солнышко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79512" y="2204864"/>
            <a:ext cx="3744416" cy="2952328"/>
          </a:xfrm>
          <a:prstGeom prst="rect">
            <a:avLst/>
          </a:prstGeom>
          <a:noFill/>
        </p:spPr>
      </p:pic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sz="4800" dirty="0" smtClean="0">
                <a:solidFill>
                  <a:srgbClr val="FFFF00"/>
                </a:solidFill>
              </a:rPr>
              <a:t>Молодцы!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14 из 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Источники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  <a:noFill/>
        </p:spPr>
        <p:txBody>
          <a:bodyPr>
            <a:normAutofit/>
          </a:bodyPr>
          <a:lstStyle/>
          <a:p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2"/>
              </a:rPr>
              <a:t>http://yandex.ru/yandsearch?text=%D0%BC%D0%B5%D0%B4%D0%B2%D0%B5%D0%B4%D1%8C&amp;clid=46511&amp;lr=6</a:t>
            </a:r>
            <a:endParaRPr lang="ru-RU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/>
              </a:rPr>
              <a:t>http://yandex.ru/yandsearch?text=%D0%BB%D0%BE%D1%81%D1%8C&amp;clid=46511&amp;lr=64</a:t>
            </a:r>
            <a:endParaRPr lang="ru-RU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4"/>
              </a:rPr>
              <a:t>http://yandex.ru/yandsearch?text=%D0%B2%D0%B5%D1%80%D0%B1%D0%BB%D1%8E%D0%B4&amp;clid=46511&amp;lr=64</a:t>
            </a:r>
            <a:endParaRPr lang="ru-RU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/>
              </a:rPr>
              <a:t>http://yandex.ru/yandsearch?text=%D1%81%D0%BB%D0%BE%D0%BD&amp;clid=46511&amp;lr=64</a:t>
            </a:r>
            <a:endParaRPr lang="ru-RU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6"/>
              </a:rPr>
              <a:t>http://yandex.ru/yandsearch?text=%D0%B3%D1%80%D0%B8%D0%B1&amp;clid=46511&amp;lr=64</a:t>
            </a:r>
            <a:endParaRPr lang="ru-RU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15 из 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Знакомство с новым словом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Забияка и воришка, </a:t>
            </a:r>
          </a:p>
          <a:p>
            <a:pPr>
              <a:buNone/>
            </a:pP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Носит серое пальтишко, </a:t>
            </a:r>
          </a:p>
          <a:p>
            <a:pPr>
              <a:buNone/>
            </a:pP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лету хватает крошки</a:t>
            </a:r>
          </a:p>
          <a:p>
            <a:pPr>
              <a:buNone/>
            </a:pP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 боится только кошки.</a:t>
            </a:r>
          </a:p>
          <a:p>
            <a:pPr>
              <a:buNone/>
            </a:pPr>
            <a:endParaRPr lang="ru-RU" sz="2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В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бей</a:t>
            </a:r>
            <a:endParaRPr lang="ru-RU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 из 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3212976"/>
            <a:ext cx="38884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Соедините словосочетания по смыслу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воробьиная ночь                                 </a:t>
            </a:r>
          </a:p>
          <a:p>
            <a:pPr>
              <a:buNone/>
            </a:pPr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 воробьиный нос                               </a:t>
            </a:r>
          </a:p>
          <a:p>
            <a:pPr>
              <a:buNone/>
            </a:pP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</a:t>
            </a:r>
          </a:p>
          <a:p>
            <a:pPr>
              <a:buNone/>
            </a:pPr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старый воробей                                                      </a:t>
            </a:r>
            <a:endParaRPr lang="ru-RU" sz="51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292080" y="1600200"/>
            <a:ext cx="3672408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очень маленький</a:t>
            </a:r>
          </a:p>
          <a:p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опытный, бывалый человек </a:t>
            </a:r>
          </a:p>
          <a:p>
            <a:pPr>
              <a:buNone/>
            </a:pP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      </a:t>
            </a:r>
          </a:p>
          <a:p>
            <a:pPr>
              <a:buNone/>
            </a:pPr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короткая летняя</a:t>
            </a:r>
          </a:p>
          <a:p>
            <a:pPr>
              <a:buNone/>
            </a:pP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ночь (</a:t>
            </a:r>
            <a:r>
              <a:rPr lang="ru-RU" sz="51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ночь</a:t>
            </a:r>
            <a:r>
              <a:rPr lang="ru-RU" sz="5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 непрерывной грозой и зарницами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</a:t>
            </a:r>
            <a:endParaRPr lang="ru-RU" sz="36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>
              <a:buNone/>
            </a:pPr>
            <a:r>
              <a:rPr lang="ru-RU" sz="3600" dirty="0" smtClean="0"/>
              <a:t>                                </a:t>
            </a:r>
          </a:p>
          <a:p>
            <a:endParaRPr lang="ru-RU" dirty="0" smtClean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 из 15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3</a:t>
            </a:fld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3167844" y="1952836"/>
            <a:ext cx="2088232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275856" y="1844824"/>
            <a:ext cx="208823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915816" y="2708920"/>
            <a:ext cx="244827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Прочитай словосочетание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мваолреонбьукшиейк</a:t>
            </a:r>
            <a:endParaRPr lang="ru-RU" sz="4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маленький воробушек</a:t>
            </a:r>
          </a:p>
          <a:p>
            <a:pPr algn="ctr">
              <a:buNone/>
            </a:pPr>
            <a:endParaRPr lang="ru-RU" sz="44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4 из 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Словарная работа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рона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   рока </a:t>
            </a:r>
          </a:p>
          <a:p>
            <a:pPr>
              <a:buNone/>
            </a:pP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   роз  </a:t>
            </a:r>
          </a:p>
          <a:p>
            <a:pPr>
              <a:buNone/>
            </a:pPr>
            <a:r>
              <a:rPr lang="ru-RU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ru-RU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льто</a:t>
            </a:r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    бака</a:t>
            </a:r>
          </a:p>
          <a:p>
            <a:pPr>
              <a:buNone/>
            </a:pPr>
            <a:r>
              <a:rPr lang="ru-RU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пл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ток</a:t>
            </a:r>
          </a:p>
          <a:p>
            <a:pPr>
              <a:buNone/>
            </a:pPr>
            <a:r>
              <a:rPr lang="ru-RU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рог</a:t>
            </a:r>
            <a:endParaRPr lang="ru-RU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03848" y="1600200"/>
            <a:ext cx="3960440" cy="45259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                  </a:t>
            </a:r>
          </a:p>
          <a:p>
            <a:pPr algn="ctr">
              <a:buNone/>
            </a:pPr>
            <a:r>
              <a:rPr lang="ru-RU" sz="12800" dirty="0" smtClean="0">
                <a:solidFill>
                  <a:srgbClr val="FF0000"/>
                </a:solidFill>
              </a:rPr>
              <a:t>И</a:t>
            </a: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12800" dirty="0" smtClean="0">
                <a:solidFill>
                  <a:srgbClr val="FF0000"/>
                </a:solidFill>
              </a:rPr>
              <a:t>                            А</a:t>
            </a:r>
          </a:p>
          <a:p>
            <a:pPr algn="ctr">
              <a:buNone/>
            </a:pPr>
            <a:r>
              <a:rPr lang="ru-RU" sz="12800" dirty="0" smtClean="0">
                <a:solidFill>
                  <a:srgbClr val="FF0000"/>
                </a:solidFill>
              </a:rPr>
              <a:t>О</a:t>
            </a:r>
          </a:p>
          <a:p>
            <a:pPr algn="ctr">
              <a:buNone/>
            </a:pPr>
            <a:r>
              <a:rPr lang="ru-RU" sz="12800" dirty="0" smtClean="0">
                <a:solidFill>
                  <a:srgbClr val="FF0000"/>
                </a:solidFill>
              </a:rPr>
              <a:t>                             О</a:t>
            </a:r>
          </a:p>
          <a:p>
            <a:pPr algn="ctr">
              <a:buNone/>
            </a:pPr>
            <a:r>
              <a:rPr lang="ru-RU" sz="12800" dirty="0" smtClean="0">
                <a:solidFill>
                  <a:srgbClr val="FF0000"/>
                </a:solidFill>
              </a:rPr>
              <a:t>А            </a:t>
            </a:r>
          </a:p>
          <a:p>
            <a:pPr algn="ctr">
              <a:buNone/>
            </a:pPr>
            <a:r>
              <a:rPr lang="ru-RU" sz="12800" dirty="0" smtClean="0">
                <a:solidFill>
                  <a:srgbClr val="FF0000"/>
                </a:solidFill>
              </a:rPr>
              <a:t>                             О</a:t>
            </a:r>
          </a:p>
          <a:p>
            <a:pPr algn="ctr">
              <a:buNone/>
            </a:pPr>
            <a:r>
              <a:rPr lang="ru-RU" sz="12800" dirty="0" smtClean="0">
                <a:solidFill>
                  <a:srgbClr val="FF0000"/>
                </a:solidFill>
              </a:rPr>
              <a:t>О</a:t>
            </a:r>
          </a:p>
          <a:p>
            <a:pPr algn="ctr">
              <a:buNone/>
            </a:pPr>
            <a:endParaRPr lang="ru-RU" sz="1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1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5 из 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5677 0.55648 " pathEditMode="relative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6476 -0.19953 " pathEditMode="relative" ptsTypes="AA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2205 0.16805 " pathEditMode="relative" ptsTypes="A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785 -0.17847 " pathEditMode="relative" ptsTypes="AA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35 0.14699 " pathEditMode="relative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2986 -0.2206 " pathEditMode="relative" ptsTypes="AA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78 -0.10486 " pathEditMode="relative" ptsTypes="A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 новых слов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Лоб                             лоб</a:t>
            </a:r>
            <a:r>
              <a:rPr lang="ru-RU" sz="3200" dirty="0" smtClean="0">
                <a:solidFill>
                  <a:srgbClr val="FF0000"/>
                </a:solidFill>
              </a:rPr>
              <a:t>ик</a:t>
            </a: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Ёж                              ёж</a:t>
            </a:r>
            <a:r>
              <a:rPr lang="ru-RU" sz="3200" dirty="0" smtClean="0">
                <a:solidFill>
                  <a:srgbClr val="FF0000"/>
                </a:solidFill>
              </a:rPr>
              <a:t>ик</a:t>
            </a: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Уголь                          угол</a:t>
            </a:r>
            <a:r>
              <a:rPr lang="ru-RU" sz="3200" dirty="0" smtClean="0">
                <a:solidFill>
                  <a:srgbClr val="FF0000"/>
                </a:solidFill>
              </a:rPr>
              <a:t>ёк</a:t>
            </a: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День                           ден</a:t>
            </a:r>
            <a:r>
              <a:rPr lang="ru-RU" sz="3200" dirty="0" smtClean="0">
                <a:solidFill>
                  <a:srgbClr val="FF0000"/>
                </a:solidFill>
              </a:rPr>
              <a:t>ёк</a:t>
            </a: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Паук                           пауч</a:t>
            </a:r>
            <a:r>
              <a:rPr lang="ru-RU" sz="3200" dirty="0" smtClean="0">
                <a:solidFill>
                  <a:srgbClr val="FF0000"/>
                </a:solidFill>
              </a:rPr>
              <a:t>ок</a:t>
            </a: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Стол                           стол</a:t>
            </a:r>
            <a:r>
              <a:rPr lang="ru-RU" sz="3200" dirty="0" smtClean="0">
                <a:solidFill>
                  <a:srgbClr val="FF0000"/>
                </a:solidFill>
              </a:rPr>
              <a:t>ик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6 из 15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6</a:t>
            </a:fld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619672" y="1916832"/>
            <a:ext cx="26642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763688" y="2492896"/>
            <a:ext cx="2520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907704" y="3140968"/>
            <a:ext cx="2448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907704" y="3645024"/>
            <a:ext cx="2448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907704" y="4221088"/>
            <a:ext cx="2448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835696" y="4869160"/>
            <a:ext cx="2592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такое суффикс?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931224" cy="2836911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1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Часть слова, которая стоит после корня. С помощью суффикса образуются другие слова</a:t>
            </a:r>
          </a:p>
          <a:p>
            <a:pPr algn="just">
              <a:buNone/>
            </a:pPr>
            <a:endParaRPr lang="ru-RU" sz="14400" dirty="0" smtClean="0"/>
          </a:p>
          <a:p>
            <a:pPr algn="just">
              <a:buNone/>
            </a:pPr>
            <a:r>
              <a:rPr lang="ru-RU" sz="1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кот                           кот</a:t>
            </a:r>
            <a:r>
              <a:rPr lang="ru-RU" sz="14400" dirty="0" smtClean="0">
                <a:solidFill>
                  <a:srgbClr val="FF0000"/>
                </a:solidFill>
              </a:rPr>
              <a:t>ик</a:t>
            </a:r>
          </a:p>
          <a:p>
            <a:pPr algn="just">
              <a:buNone/>
            </a:pPr>
            <a:endParaRPr lang="ru-RU" sz="3600" dirty="0" smtClean="0"/>
          </a:p>
          <a:p>
            <a:pPr algn="just">
              <a:buNone/>
            </a:pPr>
            <a:endParaRPr lang="ru-RU" sz="14400" dirty="0" smtClean="0"/>
          </a:p>
          <a:p>
            <a:pPr algn="just">
              <a:buNone/>
            </a:pP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7 из 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4365104"/>
            <a:ext cx="19442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080" y="4437112"/>
            <a:ext cx="172819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Образуй слова женского рода с помощью суффиксов –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их-иц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Лось</a:t>
            </a:r>
          </a:p>
          <a:p>
            <a:pPr>
              <a:buNone/>
            </a:pPr>
            <a:endParaRPr lang="ru-RU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Медведь</a:t>
            </a:r>
          </a:p>
          <a:p>
            <a:pPr>
              <a:buNone/>
            </a:pPr>
            <a:endParaRPr lang="ru-RU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Верблюд</a:t>
            </a:r>
          </a:p>
          <a:p>
            <a:pPr>
              <a:buNone/>
            </a:pPr>
            <a:endParaRPr lang="ru-RU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Слон</a:t>
            </a:r>
            <a:endParaRPr lang="ru-RU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508104" y="1600200"/>
            <a:ext cx="33843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лос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их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</a:p>
          <a:p>
            <a:pPr>
              <a:buNone/>
            </a:pPr>
            <a:endParaRPr lang="ru-RU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медвед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иц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</a:p>
          <a:p>
            <a:pPr>
              <a:buNone/>
            </a:pPr>
            <a:endParaRPr lang="ru-RU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верблюд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иц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</a:p>
          <a:p>
            <a:pPr>
              <a:buNone/>
            </a:pPr>
            <a:endParaRPr lang="ru-RU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слон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их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  <a:endParaRPr lang="ru-RU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из 15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1556792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941168"/>
            <a:ext cx="121272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848" y="3789040"/>
            <a:ext cx="1152128" cy="99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848" y="2564904"/>
            <a:ext cx="1224136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Вместо картинок вставь слова, обозначающие предметы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Спросил у 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Под осиною 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-Скажи, почему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Ты на         похож?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         засмеялся: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-Вот странный вопрос!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Ведь я же в погоду </a:t>
            </a:r>
          </a:p>
          <a:p>
            <a:pPr>
              <a:buNone/>
            </a:pP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дождливую рос!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9 из 15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D82D-77C7-4D77-8D72-60FEA761BCE4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1628800"/>
            <a:ext cx="51205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2204864"/>
            <a:ext cx="6480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284984"/>
            <a:ext cx="504056" cy="45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861048"/>
            <a:ext cx="44805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374</Words>
  <Application>Microsoft Office PowerPoint</Application>
  <PresentationFormat>Экран (4:3)</PresentationFormat>
  <Paragraphs>198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Суффиксы слов, называющих предметы</vt:lpstr>
      <vt:lpstr>Знакомство с новым словом</vt:lpstr>
      <vt:lpstr>Соедините словосочетания по смыслу</vt:lpstr>
      <vt:lpstr>Прочитай словосочетание</vt:lpstr>
      <vt:lpstr>Словарная работа</vt:lpstr>
      <vt:lpstr>Образование новых слов</vt:lpstr>
      <vt:lpstr>Что такое суффикс?</vt:lpstr>
      <vt:lpstr>Образуй слова женского рода с помощью суффиксов –их-иц-</vt:lpstr>
      <vt:lpstr>Вместо картинок вставь слова, обозначающие предметы</vt:lpstr>
      <vt:lpstr>Проверь!</vt:lpstr>
      <vt:lpstr>Подбери родственные слова</vt:lpstr>
      <vt:lpstr>Вывод</vt:lpstr>
      <vt:lpstr>Итог урока</vt:lpstr>
      <vt:lpstr>Спасибо за работу</vt:lpstr>
      <vt:lpstr>Источники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Hitokiri</dc:creator>
  <cp:lastModifiedBy>Hitokiri</cp:lastModifiedBy>
  <cp:revision>54</cp:revision>
  <dcterms:created xsi:type="dcterms:W3CDTF">2012-01-20T08:24:24Z</dcterms:created>
  <dcterms:modified xsi:type="dcterms:W3CDTF">2012-02-04T10:47:02Z</dcterms:modified>
</cp:coreProperties>
</file>