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  <p:sldId id="269" r:id="rId14"/>
    <p:sldId id="270" r:id="rId15"/>
    <p:sldId id="26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7543800" cy="2285999"/>
          </a:xfrm>
        </p:spPr>
        <p:txBody>
          <a:bodyPr/>
          <a:lstStyle/>
          <a:p>
            <a:r>
              <a:rPr lang="ru-RU" b="1" dirty="0" smtClean="0"/>
              <a:t>Презентация учебного проекта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48000"/>
            <a:ext cx="6400800" cy="3124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«Воздух и ветер в крылатых словах и фразеологических оборотах»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учащихся 7б класса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Руководитель учитель русского языка и литературы  </a:t>
            </a:r>
            <a:r>
              <a:rPr lang="ru-RU" b="1" dirty="0" err="1" smtClean="0">
                <a:solidFill>
                  <a:srgbClr val="FF0000"/>
                </a:solidFill>
              </a:rPr>
              <a:t>Гулякова</a:t>
            </a:r>
            <a:r>
              <a:rPr lang="ru-RU" b="1" dirty="0" smtClean="0">
                <a:solidFill>
                  <a:srgbClr val="FF0000"/>
                </a:solidFill>
              </a:rPr>
              <a:t>  М.М.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Смысловые составляющие лексического значения слов воздух, ветер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Сила, задающая некое направление в чём-либо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(держать  нос  по  ветру).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Воплощение материальной пустоты, нехватки чего-либо, бедности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питаться воздухом, подбитый ветром, ветер в карманах).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Свободная, неукротимая стихия  </a:t>
            </a:r>
            <a:r>
              <a:rPr lang="ru-RU" sz="2800" i="1" dirty="0" smtClean="0">
                <a:solidFill>
                  <a:srgbClr val="002060"/>
                </a:solidFill>
              </a:rPr>
              <a:t>(ищи ветра в поле, на все четыре ветра).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Жизненно необходимая субстанция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(нужен как воздух).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возникновения фразеологизмов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1828800" cy="498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3962400" y="1524000"/>
            <a:ext cx="4724400" cy="457200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Бросать слова на ветер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F:\116402833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2412700" cy="4537993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3352800" y="2438400"/>
            <a:ext cx="5105399" cy="36877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Образ уходит корнями в глубокую старину: люди всегда считали, что слова подхватываются ветром и уносятся  вместе с ним. Отношение людей и к ветру, и к слову могло быть разным. Фразеологизм обличает легкомысленное отношение человека к своим высказываниям и обязательствам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возникновения фразеологизмов</a:t>
            </a:r>
            <a:endParaRPr lang="ru-RU" b="1" dirty="0"/>
          </a:p>
        </p:txBody>
      </p:sp>
      <p:pic>
        <p:nvPicPr>
          <p:cNvPr id="9218" name="Picture 2" descr="F:\ке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488710"/>
            <a:ext cx="2438400" cy="245476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1752600"/>
            <a:ext cx="5181600" cy="4373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</a:rPr>
              <a:t>Фразеологизмы </a:t>
            </a:r>
            <a:r>
              <a:rPr lang="ru-RU" b="1" i="1" dirty="0" smtClean="0">
                <a:solidFill>
                  <a:srgbClr val="002060"/>
                </a:solidFill>
              </a:rPr>
              <a:t>держать нос по ветру, каким ветром занесло, куда ветер дует, откуда ветер дует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возникли во времена парусного флота, когда передвижение по морю полностью зависело от направления ветра. Лексика моряков обрела образность и вошла в литературный язык.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334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Держать нос по ветру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возникновения фразеологизмов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257800" cy="43735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Книжный фразеологизм  без руля и ветрил обязан своим  появлением М.Ю.Лермонтову, впервые употребившему это выражение в поэме «Демон</a:t>
            </a:r>
            <a:r>
              <a:rPr lang="ru-RU" dirty="0" smtClean="0">
                <a:solidFill>
                  <a:srgbClr val="002060"/>
                </a:solidFill>
              </a:rPr>
              <a:t>»:        </a:t>
            </a:r>
            <a:r>
              <a:rPr lang="ru-RU" sz="2400" i="1" dirty="0">
                <a:solidFill>
                  <a:srgbClr val="002060"/>
                </a:solidFill>
              </a:rPr>
              <a:t>Н</a:t>
            </a:r>
            <a:r>
              <a:rPr lang="ru-RU" sz="2400" i="1" dirty="0" smtClean="0">
                <a:solidFill>
                  <a:srgbClr val="002060"/>
                </a:solidFill>
              </a:rPr>
              <a:t>а воздушном океане/, без руля и без ветрил/ Тихо плавают в тумане/ Хоры  стройные светил. </a:t>
            </a:r>
            <a:r>
              <a:rPr lang="ru-RU" sz="2400" b="1" dirty="0" smtClean="0">
                <a:solidFill>
                  <a:srgbClr val="002060"/>
                </a:solidFill>
              </a:rPr>
              <a:t>Значение: без руководящей идеи, без принципа, без ясного направления и цели в жизни.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42" name="Picture 2" descr="F:\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752600"/>
            <a:ext cx="2284644" cy="267731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4648200"/>
            <a:ext cx="2209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Михаил  Юрьевич  Лермонтов         (1814 -1841)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Синонимия фразеологизмов</a:t>
            </a:r>
            <a:endParaRPr lang="ru-RU" b="1" dirty="0"/>
          </a:p>
        </p:txBody>
      </p:sp>
      <p:pic>
        <p:nvPicPr>
          <p:cNvPr id="1026" name="Picture 2" descr="F:\zubi-vide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r="3244"/>
          <a:stretch>
            <a:fillRect/>
          </a:stretch>
        </p:blipFill>
        <p:spPr bwMode="auto">
          <a:xfrm>
            <a:off x="762000" y="4038601"/>
            <a:ext cx="3096552" cy="216336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4572000" cy="46021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Питаться воздухом (разговорный).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Класть зубы на полку (разговорный, экспрессивный).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Щёлкать зубами (просторечный, экспрессивный, неодобрительный).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Сидеть  на пище святого Антония (книжный, устаревший).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Питаться манной небесной (книжный, устаревший).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Общее значение: жить впроголодь, не иметь  достаточно пищи, ничего не есть, неизвестно чем поддерживать существование.</a:t>
            </a:r>
          </a:p>
          <a:p>
            <a:pPr>
              <a:buNone/>
            </a:pP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Одинаковые по значению обороты  образуют синонимический ряд. Синонимичные обороты отличаются друг от друга оттенками значения, стилистической окраской и сферой употребления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Синонимия фразеологизмов</a:t>
            </a:r>
            <a:endParaRPr lang="ru-RU" b="1" dirty="0"/>
          </a:p>
        </p:txBody>
      </p:sp>
      <p:pic>
        <p:nvPicPr>
          <p:cNvPr id="2050" name="Picture 2" descr="F:\0002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12040"/>
          <a:stretch>
            <a:fillRect/>
          </a:stretch>
        </p:blipFill>
        <p:spPr bwMode="auto">
          <a:xfrm>
            <a:off x="685800" y="2895600"/>
            <a:ext cx="1828271" cy="2878927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19400" y="1447800"/>
            <a:ext cx="5867400" cy="4678363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Ветер свистит в карманах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шутливый, экспрессивный).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За душою ни гроша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экспрессивный).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В кармане блоха на аркане, а в другом – вошь на цепи </a:t>
            </a:r>
            <a:r>
              <a:rPr lang="ru-RU" sz="2400" dirty="0" smtClean="0">
                <a:solidFill>
                  <a:srgbClr val="002060"/>
                </a:solidFill>
              </a:rPr>
              <a:t>(грубо-просторечный, неодобрительный, экспрессивный).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Пустой карман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неодобр.).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Ни плошки, ни ложки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шутливый).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Гол как сокол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неодобр.,  экспрессивный).</a:t>
            </a: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Фразеологизм  ветер свистит в  карманах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Ветер свистит в карманах (синонимы)</a:t>
            </a:r>
            <a:endParaRPr lang="ru-RU" sz="3200" b="1" dirty="0"/>
          </a:p>
        </p:txBody>
      </p:sp>
      <p:pic>
        <p:nvPicPr>
          <p:cNvPr id="3074" name="Picture 2" descr="F:\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2583961" cy="384016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733800" y="1447800"/>
            <a:ext cx="4724400" cy="46783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Беден как Иов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шутливый)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В одном кармане смеркается, а в другом заря занимается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шутливый).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Беден как церковная мышь </a:t>
            </a:r>
            <a:r>
              <a:rPr lang="ru-RU" sz="2400" dirty="0" smtClean="0">
                <a:solidFill>
                  <a:srgbClr val="002060"/>
                </a:solidFill>
              </a:rPr>
              <a:t>(разговорный, шутливый).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Общее значение: очень бедный, не имеющий средств   к существованию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371600"/>
            <a:ext cx="1981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Беден как церковная мышь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Синонимия фразеологизмов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648200" cy="42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Некоторые обороты возникли в далёком прошлом, а другие вошли в язык совсем недавно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</a:rPr>
              <a:t>Синонимы </a:t>
            </a:r>
            <a:r>
              <a:rPr lang="ru-RU" sz="2400" b="1" dirty="0" smtClean="0">
                <a:solidFill>
                  <a:srgbClr val="7030A0"/>
                </a:solidFill>
              </a:rPr>
              <a:t>питаться манной небесной, сидеть на пище святого Антония и питаться диким мёдом и акридами </a:t>
            </a:r>
            <a:r>
              <a:rPr lang="ru-RU" sz="2400" b="1" dirty="0" smtClean="0">
                <a:solidFill>
                  <a:srgbClr val="002060"/>
                </a:solidFill>
              </a:rPr>
              <a:t>восходят к библейским временам, а современный разговорный шутливый оборот </a:t>
            </a:r>
            <a:r>
              <a:rPr lang="ru-RU" sz="2400" b="1" dirty="0" smtClean="0">
                <a:solidFill>
                  <a:srgbClr val="7030A0"/>
                </a:solidFill>
              </a:rPr>
              <a:t>в холодильнике мышь повесилась</a:t>
            </a:r>
            <a:r>
              <a:rPr lang="ru-RU" sz="2400" b="1" dirty="0" smtClean="0">
                <a:solidFill>
                  <a:srgbClr val="002060"/>
                </a:solidFill>
              </a:rPr>
              <a:t> возник в языке недавно и активно используется в молодёжной среде.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F:\x_a0a038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486400" y="2971800"/>
            <a:ext cx="2971800" cy="28187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38800" y="1600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Фразеологизм                     в холодильнике  мышь повесилась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Заключение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Изучение фразеологизмов и крылатых слов развивает и упорядочивает мышление и речь современного человека, а использование их в речи делает её более яркой, образной, меткой, аргументированной, помогает более точно выразить наши эмоции и чувства.  Изучайте фразеологизмы и крылатые слова!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Крылатые слова и выражения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495800" cy="4525963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Крылатые слова – это вошедшие в нашу речь из литературных источников краткие цитаты, образные выражения, изречения исторических лиц, имена мифологических и литературных персонажей, ставшие нарицательными.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8" name="Содержимое 17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3581400"/>
            <a:ext cx="3429000" cy="2299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5105400" y="1676400"/>
            <a:ext cx="3505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Словарь Н.С. И </a:t>
            </a:r>
            <a:r>
              <a:rPr lang="ru-RU" sz="2400" b="1" dirty="0" err="1" smtClean="0">
                <a:solidFill>
                  <a:srgbClr val="002060"/>
                </a:solidFill>
              </a:rPr>
              <a:t>М.Г.Ашукиных</a:t>
            </a:r>
            <a:r>
              <a:rPr lang="ru-RU" sz="2400" b="1" dirty="0" smtClean="0">
                <a:solidFill>
                  <a:srgbClr val="002060"/>
                </a:solidFill>
              </a:rPr>
              <a:t>  «Крылатые слова»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крылатых слов и выражений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3000" y="1676400"/>
            <a:ext cx="7543800" cy="4449763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b="1" dirty="0">
                <a:solidFill>
                  <a:srgbClr val="002060"/>
                </a:solidFill>
              </a:rPr>
              <a:t>н</a:t>
            </a:r>
            <a:r>
              <a:rPr lang="ru-RU" b="1" dirty="0" smtClean="0">
                <a:solidFill>
                  <a:srgbClr val="002060"/>
                </a:solidFill>
              </a:rPr>
              <a:t>ародные песни и сказки;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нтичные и библейские мифы;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ировая художественная литература;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ублицистика, мемуары, исторические документы;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ечи политических и общественных деятелей.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Крылатые выражения со словами воздух, ветер</a:t>
            </a:r>
            <a:endParaRPr lang="ru-RU" sz="4000" b="1" dirty="0"/>
          </a:p>
        </p:txBody>
      </p:sp>
      <p:pic>
        <p:nvPicPr>
          <p:cNvPr id="3074" name="Picture 2" descr="F:\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2895600" cy="28956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886200" y="1828800"/>
            <a:ext cx="4800600" cy="45720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Благорастворение  воздухов;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Ветер века;  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Ветер  перемен;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Сражаться с ветряными мельницами;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Возвращается ветер на круги своя;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Кто сеет ветер, пожнёт бурю;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Как ветер, песнь его свободна;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Кричали женщины ура и в воздух чепчики бросали;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Строить воздушные замки;</a:t>
            </a:r>
          </a:p>
          <a:p>
            <a:pPr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Факты – это воздух учёного.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</a:p>
          <a:p>
            <a:pPr algn="ctr">
              <a:buNone/>
            </a:pPr>
            <a:r>
              <a:rPr lang="ru-RU" sz="2400" dirty="0" smtClean="0"/>
              <a:t>      </a:t>
            </a:r>
          </a:p>
          <a:p>
            <a:pPr>
              <a:buFont typeface="Wingdings" pitchFamily="2" charset="2"/>
              <a:buChar char="q"/>
            </a:pP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724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Строить воздушные                 замки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Строить воздушные замки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Дословный  перевод с французского: строить замки в Испании.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 основу выражения лёг реальный исторический эпизод.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Выражение употребляется в значении: </a:t>
            </a:r>
            <a:r>
              <a:rPr lang="ru-RU" sz="2400" b="1" dirty="0" smtClean="0">
                <a:solidFill>
                  <a:srgbClr val="002060"/>
                </a:solidFill>
              </a:rPr>
              <a:t>фантастические, невыполнимые планы, замыслы, несбыточные мечтания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F:\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40640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4953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Так представляли себе воздушные замки современники Генриха  Бургундского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Сражаться с ветряными мельницами</a:t>
            </a:r>
            <a:endParaRPr lang="ru-RU" b="1" dirty="0"/>
          </a:p>
        </p:txBody>
      </p:sp>
      <p:pic>
        <p:nvPicPr>
          <p:cNvPr id="5122" name="Picture 2" descr="F:\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2133600" cy="2832212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581400" y="1447800"/>
            <a:ext cx="5105400" cy="46783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Выражение употребляется в значении:  </a:t>
            </a:r>
            <a:r>
              <a:rPr lang="ru-RU" sz="2400" b="1" dirty="0" smtClean="0">
                <a:solidFill>
                  <a:srgbClr val="002060"/>
                </a:solidFill>
              </a:rPr>
              <a:t>бесплодно бороться с воображаемыми препятствиями, как герой романа Сервантеса Дон-Кихот, принявший ветряные мельницы за великанов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914400" y="4719251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Автор высказывания – великий испанский писатель эпохи Возрождения  Мигель Сервантес  де Сааведра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125" name="Picture 5" descr="F: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191000"/>
            <a:ext cx="2895600" cy="2258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685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Кто сеет ветер, пожнёт бурю</a:t>
            </a:r>
            <a:endParaRPr lang="ru-RU" sz="3600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762000" y="1295400"/>
            <a:ext cx="3810000" cy="48307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Выражение из Библии. </a:t>
            </a:r>
          </a:p>
          <a:p>
            <a:pPr algn="ctr"/>
            <a:endParaRPr lang="ru-RU" sz="2800" dirty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Предупреждение о неизбежности наказания в адрес тех, кто занимается интригами, вносит раздор в отношения между людьми, поскольку все последствия могут обернуться против самих  недоброжелателей.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147" name="Picture 3" descr="F:\ветер\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105400" y="1219200"/>
            <a:ext cx="3429000" cy="2286000"/>
          </a:xfrm>
          <a:prstGeom prst="rect">
            <a:avLst/>
          </a:prstGeom>
          <a:noFill/>
        </p:spPr>
      </p:pic>
      <p:pic>
        <p:nvPicPr>
          <p:cNvPr id="6148" name="Picture 4" descr="F:\ветер\фото 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05400" y="3733800"/>
            <a:ext cx="3429000" cy="224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Фразеологические  обороты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Фразеологический оборот – это  </a:t>
            </a:r>
            <a:r>
              <a:rPr lang="ru-RU" sz="2400" b="1" dirty="0" smtClean="0">
                <a:solidFill>
                  <a:srgbClr val="002060"/>
                </a:solidFill>
              </a:rPr>
              <a:t>устойчивое сочетание слов,  воспроизводимое в речи, обладающий целостным значением и равное слову.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62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Во «Фразеологическом словаре русского языка» зафиксировано 28 фразеологизмов, в лексическую структуру которых входят слова  </a:t>
            </a:r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b="1" u="sng" dirty="0" smtClean="0">
                <a:solidFill>
                  <a:srgbClr val="002060"/>
                </a:solidFill>
              </a:rPr>
              <a:t>воздух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u="sng" dirty="0" smtClean="0">
                <a:solidFill>
                  <a:srgbClr val="002060"/>
                </a:solidFill>
              </a:rPr>
              <a:t>ветер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7171" name="Picture 3" descr="F:\i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343400"/>
            <a:ext cx="2143125" cy="161448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66800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Бросать деньги на ветер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173" name="Picture 5" descr="F:\ve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5166" y="4365360"/>
            <a:ext cx="2217234" cy="15782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486400" y="594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Как ветром сдуло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Смысловые составляющие лексического значения слов воздух, ветер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735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Сила, уносящая всё в никуда -  символ напрасности, бессмысленности, бесполезности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бросать на ветер, говорить на ветер</a:t>
            </a:r>
            <a:r>
              <a:rPr lang="ru-RU" sz="28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Олицетворение  обмана, пустоты, ненадёжности, легкомыслия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ветряная мельница, ветреная голова, ветер свистит в карманах, парить на </a:t>
            </a:r>
            <a:r>
              <a:rPr lang="ru-RU" sz="2800" i="1" dirty="0" err="1" smtClean="0">
                <a:solidFill>
                  <a:srgbClr val="002060"/>
                </a:solidFill>
              </a:rPr>
              <a:t>воздусях</a:t>
            </a:r>
            <a:r>
              <a:rPr lang="ru-RU" sz="2800" i="1" dirty="0" smtClean="0">
                <a:solidFill>
                  <a:srgbClr val="002060"/>
                </a:solidFill>
              </a:rPr>
              <a:t>, подбитый ветром, ветер в голове гуляет, продавать воздух)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Могучая сила, способная определять    местоположение человека  и даже его судьбу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куда ветер дует, откуда ветер дует, как ветром сдуло).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465</TotalTime>
  <Words>993</Words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Презентация учебного проекта</vt:lpstr>
      <vt:lpstr>Крылатые слова и выражения</vt:lpstr>
      <vt:lpstr>Источники крылатых слов и выражений</vt:lpstr>
      <vt:lpstr>Крылатые выражения со словами воздух, ветер</vt:lpstr>
      <vt:lpstr>Строить воздушные замки</vt:lpstr>
      <vt:lpstr>  Сражаться с ветряными мельницами</vt:lpstr>
      <vt:lpstr>          Кто сеет ветер, пожнёт бурю</vt:lpstr>
      <vt:lpstr>Фразеологические  обороты</vt:lpstr>
      <vt:lpstr>Смысловые составляющие лексического значения слов воздух, ветер</vt:lpstr>
      <vt:lpstr>Смысловые составляющие лексического значения слов воздух, ветер</vt:lpstr>
      <vt:lpstr>История возникновения фразеологизмов</vt:lpstr>
      <vt:lpstr>История возникновения фразеологизмов</vt:lpstr>
      <vt:lpstr>История возникновения фразеологизмов</vt:lpstr>
      <vt:lpstr>Синонимия фразеологизмов</vt:lpstr>
      <vt:lpstr>Синонимия фразеологизмов</vt:lpstr>
      <vt:lpstr>Ветер свистит в карманах (синонимы)</vt:lpstr>
      <vt:lpstr>Синонимия фразеологизмов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учебного проекта</dc:title>
  <dc:creator>Dim</dc:creator>
  <cp:lastModifiedBy>HP</cp:lastModifiedBy>
  <cp:revision>52</cp:revision>
  <dcterms:created xsi:type="dcterms:W3CDTF">2012-03-09T18:39:35Z</dcterms:created>
  <dcterms:modified xsi:type="dcterms:W3CDTF">2012-11-21T08:46:48Z</dcterms:modified>
</cp:coreProperties>
</file>