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2FDE99-F395-498D-98E4-29BCB53C8A15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29EBF2-7D15-4878-9EDA-198C4114AED0}">
      <dgm:prSet phldrT="[Текст]"/>
      <dgm:spPr>
        <a:ln>
          <a:solidFill>
            <a:srgbClr val="00B050"/>
          </a:solidFill>
        </a:ln>
      </dgm:spPr>
      <dgm:t>
        <a:bodyPr/>
        <a:lstStyle/>
        <a:p>
          <a:r>
            <a:rPr lang="ru-RU" b="1" dirty="0" smtClean="0">
              <a:solidFill>
                <a:schemeClr val="accent1">
                  <a:lumMod val="75000"/>
                </a:schemeClr>
              </a:solidFill>
            </a:rPr>
            <a:t>Организует духовный мир</a:t>
          </a:r>
          <a:endParaRPr lang="ru-RU" b="1" dirty="0">
            <a:solidFill>
              <a:schemeClr val="accent1">
                <a:lumMod val="75000"/>
              </a:schemeClr>
            </a:solidFill>
          </a:endParaRPr>
        </a:p>
      </dgm:t>
    </dgm:pt>
    <dgm:pt modelId="{0391FBA7-CF23-4C03-A355-656A8247BBBE}" type="parTrans" cxnId="{AFDBF88C-7F7D-4182-8E54-DBC1E3C5D003}">
      <dgm:prSet/>
      <dgm:spPr/>
      <dgm:t>
        <a:bodyPr/>
        <a:lstStyle/>
        <a:p>
          <a:endParaRPr lang="ru-RU"/>
        </a:p>
      </dgm:t>
    </dgm:pt>
    <dgm:pt modelId="{03C5061C-A62F-4FEE-AB20-07219E16B945}" type="sibTrans" cxnId="{AFDBF88C-7F7D-4182-8E54-DBC1E3C5D003}">
      <dgm:prSet/>
      <dgm:spPr/>
      <dgm:t>
        <a:bodyPr/>
        <a:lstStyle/>
        <a:p>
          <a:endParaRPr lang="ru-RU"/>
        </a:p>
      </dgm:t>
    </dgm:pt>
    <dgm:pt modelId="{F71FD36F-EC03-4A51-B9CE-B38B64175E9D}">
      <dgm:prSet phldrT="[Текст]"/>
      <dgm:spPr>
        <a:ln>
          <a:solidFill>
            <a:srgbClr val="00B050"/>
          </a:solidFill>
        </a:ln>
      </dgm:spPr>
      <dgm:t>
        <a:bodyPr/>
        <a:lstStyle/>
        <a:p>
          <a:r>
            <a:rPr lang="ru-RU" b="1" dirty="0" smtClean="0">
              <a:solidFill>
                <a:schemeClr val="accent1">
                  <a:lumMod val="75000"/>
                </a:schemeClr>
              </a:solidFill>
            </a:rPr>
            <a:t>Определяет систему моральных и эстетических ценностей</a:t>
          </a:r>
          <a:endParaRPr lang="ru-RU" b="1" dirty="0">
            <a:solidFill>
              <a:schemeClr val="accent1">
                <a:lumMod val="75000"/>
              </a:schemeClr>
            </a:solidFill>
          </a:endParaRPr>
        </a:p>
      </dgm:t>
    </dgm:pt>
    <dgm:pt modelId="{9E5EA998-8AE2-4458-A494-AF9FC85CB135}" type="parTrans" cxnId="{96CE4148-6B2A-421D-A4CB-56DECDCF2462}">
      <dgm:prSet/>
      <dgm:spPr/>
      <dgm:t>
        <a:bodyPr/>
        <a:lstStyle/>
        <a:p>
          <a:endParaRPr lang="ru-RU"/>
        </a:p>
      </dgm:t>
    </dgm:pt>
    <dgm:pt modelId="{3947FA0D-B8EF-423A-84D2-A6C5869F3609}" type="sibTrans" cxnId="{96CE4148-6B2A-421D-A4CB-56DECDCF2462}">
      <dgm:prSet/>
      <dgm:spPr/>
      <dgm:t>
        <a:bodyPr/>
        <a:lstStyle/>
        <a:p>
          <a:endParaRPr lang="ru-RU"/>
        </a:p>
      </dgm:t>
    </dgm:pt>
    <dgm:pt modelId="{97625048-B93D-4D23-AF65-B6EA73D0C8D6}">
      <dgm:prSet phldrT="[Текст]"/>
      <dgm:spPr>
        <a:ln>
          <a:solidFill>
            <a:srgbClr val="00B050"/>
          </a:solidFill>
        </a:ln>
      </dgm:spPr>
      <dgm:t>
        <a:bodyPr/>
        <a:lstStyle/>
        <a:p>
          <a:r>
            <a:rPr lang="ru-RU" b="1" dirty="0" smtClean="0">
              <a:solidFill>
                <a:schemeClr val="accent1">
                  <a:lumMod val="75000"/>
                </a:schemeClr>
              </a:solidFill>
            </a:rPr>
            <a:t>Отражает действительность художественных образов</a:t>
          </a:r>
          <a:endParaRPr lang="ru-RU" b="1" dirty="0">
            <a:solidFill>
              <a:schemeClr val="accent1">
                <a:lumMod val="75000"/>
              </a:schemeClr>
            </a:solidFill>
          </a:endParaRPr>
        </a:p>
      </dgm:t>
    </dgm:pt>
    <dgm:pt modelId="{3DB42978-EBD9-448A-822C-51BD6A330AF2}" type="parTrans" cxnId="{436C7599-3E3C-48BF-A74C-4EED62F01F8C}">
      <dgm:prSet/>
      <dgm:spPr/>
      <dgm:t>
        <a:bodyPr/>
        <a:lstStyle/>
        <a:p>
          <a:endParaRPr lang="ru-RU"/>
        </a:p>
      </dgm:t>
    </dgm:pt>
    <dgm:pt modelId="{6505EF24-4A47-4A66-96F1-05D8B86FD6EE}" type="sibTrans" cxnId="{436C7599-3E3C-48BF-A74C-4EED62F01F8C}">
      <dgm:prSet/>
      <dgm:spPr/>
      <dgm:t>
        <a:bodyPr/>
        <a:lstStyle/>
        <a:p>
          <a:endParaRPr lang="ru-RU"/>
        </a:p>
      </dgm:t>
    </dgm:pt>
    <dgm:pt modelId="{A266EEEA-38AC-432B-A369-A75F7D9772D9}">
      <dgm:prSet phldrT="[Текст]"/>
      <dgm:spPr>
        <a:ln>
          <a:solidFill>
            <a:srgbClr val="00B050"/>
          </a:solidFill>
        </a:ln>
      </dgm:spPr>
      <dgm:t>
        <a:bodyPr/>
        <a:lstStyle/>
        <a:p>
          <a:r>
            <a:rPr lang="ru-RU" b="1" dirty="0" smtClean="0">
              <a:solidFill>
                <a:schemeClr val="accent1">
                  <a:lumMod val="75000"/>
                </a:schemeClr>
              </a:solidFill>
            </a:rPr>
            <a:t>Воспитывает определенное отношение  к событиям и явлениям жизни</a:t>
          </a:r>
          <a:endParaRPr lang="ru-RU" b="1" dirty="0">
            <a:solidFill>
              <a:schemeClr val="accent1">
                <a:lumMod val="75000"/>
              </a:schemeClr>
            </a:solidFill>
          </a:endParaRPr>
        </a:p>
      </dgm:t>
    </dgm:pt>
    <dgm:pt modelId="{9D1104A0-A010-438F-B7EB-242945B1D2B1}" type="parTrans" cxnId="{4711F539-D193-4F50-8FDE-0293A62F074B}">
      <dgm:prSet/>
      <dgm:spPr/>
      <dgm:t>
        <a:bodyPr/>
        <a:lstStyle/>
        <a:p>
          <a:endParaRPr lang="ru-RU"/>
        </a:p>
      </dgm:t>
    </dgm:pt>
    <dgm:pt modelId="{A9C9CF03-A440-4209-8C8F-F509AA170ABB}" type="sibTrans" cxnId="{4711F539-D193-4F50-8FDE-0293A62F074B}">
      <dgm:prSet/>
      <dgm:spPr/>
      <dgm:t>
        <a:bodyPr/>
        <a:lstStyle/>
        <a:p>
          <a:endParaRPr lang="ru-RU"/>
        </a:p>
      </dgm:t>
    </dgm:pt>
    <dgm:pt modelId="{79227EE2-743E-41CF-80CA-35AE877F2909}">
      <dgm:prSet phldrT="[Текст]"/>
      <dgm:spPr>
        <a:ln>
          <a:solidFill>
            <a:srgbClr val="00B050"/>
          </a:solidFill>
        </a:ln>
      </dgm:spPr>
      <dgm:t>
        <a:bodyPr/>
        <a:lstStyle/>
        <a:p>
          <a:r>
            <a:rPr lang="ru-RU" b="1" dirty="0" smtClean="0">
              <a:solidFill>
                <a:schemeClr val="accent1">
                  <a:lumMod val="75000"/>
                </a:schemeClr>
              </a:solidFill>
            </a:rPr>
            <a:t>Помогают глубже и полнее познавать действительность</a:t>
          </a:r>
          <a:endParaRPr lang="ru-RU" b="1" dirty="0">
            <a:solidFill>
              <a:schemeClr val="accent1">
                <a:lumMod val="75000"/>
              </a:schemeClr>
            </a:solidFill>
          </a:endParaRPr>
        </a:p>
      </dgm:t>
    </dgm:pt>
    <dgm:pt modelId="{0DE1B074-9F45-4087-8657-AA7DAF22ADB5}" type="parTrans" cxnId="{79805228-0045-462F-9E95-98D3CE3C99DB}">
      <dgm:prSet/>
      <dgm:spPr/>
      <dgm:t>
        <a:bodyPr/>
        <a:lstStyle/>
        <a:p>
          <a:endParaRPr lang="ru-RU"/>
        </a:p>
      </dgm:t>
    </dgm:pt>
    <dgm:pt modelId="{891882E1-83A7-42D0-B48B-9DB9F4A8F101}" type="sibTrans" cxnId="{79805228-0045-462F-9E95-98D3CE3C99DB}">
      <dgm:prSet/>
      <dgm:spPr/>
      <dgm:t>
        <a:bodyPr/>
        <a:lstStyle/>
        <a:p>
          <a:endParaRPr lang="ru-RU"/>
        </a:p>
      </dgm:t>
    </dgm:pt>
    <dgm:pt modelId="{975F61C6-D41B-40C7-8BA8-A07152AA8302}" type="pres">
      <dgm:prSet presAssocID="{992FDE99-F395-498D-98E4-29BCB53C8A15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B1D6371B-0F5C-4960-975B-B5ED5B18575A}" type="pres">
      <dgm:prSet presAssocID="{992FDE99-F395-498D-98E4-29BCB53C8A15}" presName="pyramid" presStyleLbl="node1" presStyleIdx="0" presStyleCnt="1" custLinFactNeighborX="609" custLinFactNeighborY="-3788"/>
      <dgm:spPr>
        <a:solidFill>
          <a:srgbClr val="92D050"/>
        </a:solidFill>
        <a:ln>
          <a:solidFill>
            <a:srgbClr val="00B050"/>
          </a:solidFill>
        </a:ln>
      </dgm:spPr>
      <dgm:t>
        <a:bodyPr/>
        <a:lstStyle/>
        <a:p>
          <a:endParaRPr lang="ru-RU"/>
        </a:p>
      </dgm:t>
    </dgm:pt>
    <dgm:pt modelId="{11C1C0A4-0DA9-4C14-80AD-8C155C793454}" type="pres">
      <dgm:prSet presAssocID="{992FDE99-F395-498D-98E4-29BCB53C8A15}" presName="theList" presStyleCnt="0"/>
      <dgm:spPr/>
    </dgm:pt>
    <dgm:pt modelId="{47AC2095-7CF6-44A0-B368-6D258C79F1D9}" type="pres">
      <dgm:prSet presAssocID="{FE29EBF2-7D15-4878-9EDA-198C4114AED0}" presName="aNode" presStyleLbl="fgAcc1" presStyleIdx="0" presStyleCnt="5" custScaleX="155966" custScaleY="46693" custLinFactY="-5898" custLinFactNeighborX="56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242EA8-3158-443D-B895-812FCA06AF6D}" type="pres">
      <dgm:prSet presAssocID="{FE29EBF2-7D15-4878-9EDA-198C4114AED0}" presName="aSpace" presStyleCnt="0"/>
      <dgm:spPr/>
    </dgm:pt>
    <dgm:pt modelId="{E258F118-B0C9-404D-BF4D-DFFCBC6FF1EB}" type="pres">
      <dgm:prSet presAssocID="{F71FD36F-EC03-4A51-B9CE-B38B64175E9D}" presName="aNode" presStyleLbl="fgAcc1" presStyleIdx="1" presStyleCnt="5" custScaleX="157861" custScaleY="58129" custLinFactNeighborX="-917" custLinFactNeighborY="-873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B136CE-A5EC-4924-ADA5-294308909661}" type="pres">
      <dgm:prSet presAssocID="{F71FD36F-EC03-4A51-B9CE-B38B64175E9D}" presName="aSpace" presStyleCnt="0"/>
      <dgm:spPr/>
    </dgm:pt>
    <dgm:pt modelId="{69C917A5-3D32-4250-A3B8-1736D5B6163B}" type="pres">
      <dgm:prSet presAssocID="{97625048-B93D-4D23-AF65-B6EA73D0C8D6}" presName="aNode" presStyleLbl="fgAcc1" presStyleIdx="2" presStyleCnt="5" custScaleX="157861" custScaleY="54464" custLinFactNeighborX="-917" custLinFactNeighborY="-122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C284C1-1030-49C4-A837-F7D54A8087D5}" type="pres">
      <dgm:prSet presAssocID="{97625048-B93D-4D23-AF65-B6EA73D0C8D6}" presName="aSpace" presStyleCnt="0"/>
      <dgm:spPr/>
    </dgm:pt>
    <dgm:pt modelId="{E2ED3F2C-77A9-4C2C-B72E-E227AD0D6943}" type="pres">
      <dgm:prSet presAssocID="{A266EEEA-38AC-432B-A369-A75F7D9772D9}" presName="aNode" presStyleLbl="fgAcc1" presStyleIdx="3" presStyleCnt="5" custScaleX="157861" custScaleY="54464" custLinFactNeighborX="-917" custLinFactNeighborY="388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31979C-7FD5-40D2-8AA4-8FE78F865841}" type="pres">
      <dgm:prSet presAssocID="{A266EEEA-38AC-432B-A369-A75F7D9772D9}" presName="aSpace" presStyleCnt="0"/>
      <dgm:spPr/>
    </dgm:pt>
    <dgm:pt modelId="{62D4F4CD-DE54-497B-AD09-9B1677AD7ED7}" type="pres">
      <dgm:prSet presAssocID="{79227EE2-743E-41CF-80CA-35AE877F2909}" presName="aNode" presStyleLbl="fgAcc1" presStyleIdx="4" presStyleCnt="5" custScaleX="157078" custScaleY="61390" custLinFactY="5405" custLinFactNeighborX="-1309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4A07D9-3527-4FCD-ACD9-65A6ACEBDB95}" type="pres">
      <dgm:prSet presAssocID="{79227EE2-743E-41CF-80CA-35AE877F2909}" presName="aSpace" presStyleCnt="0"/>
      <dgm:spPr/>
    </dgm:pt>
  </dgm:ptLst>
  <dgm:cxnLst>
    <dgm:cxn modelId="{96CE4148-6B2A-421D-A4CB-56DECDCF2462}" srcId="{992FDE99-F395-498D-98E4-29BCB53C8A15}" destId="{F71FD36F-EC03-4A51-B9CE-B38B64175E9D}" srcOrd="1" destOrd="0" parTransId="{9E5EA998-8AE2-4458-A494-AF9FC85CB135}" sibTransId="{3947FA0D-B8EF-423A-84D2-A6C5869F3609}"/>
    <dgm:cxn modelId="{A6D4E49C-1207-4E39-BB92-E8B2400F54C4}" type="presOf" srcId="{A266EEEA-38AC-432B-A369-A75F7D9772D9}" destId="{E2ED3F2C-77A9-4C2C-B72E-E227AD0D6943}" srcOrd="0" destOrd="0" presId="urn:microsoft.com/office/officeart/2005/8/layout/pyramid2"/>
    <dgm:cxn modelId="{3D521A63-6F4B-406C-AF08-7317B62AF722}" type="presOf" srcId="{97625048-B93D-4D23-AF65-B6EA73D0C8D6}" destId="{69C917A5-3D32-4250-A3B8-1736D5B6163B}" srcOrd="0" destOrd="0" presId="urn:microsoft.com/office/officeart/2005/8/layout/pyramid2"/>
    <dgm:cxn modelId="{75DD401C-8AE2-409A-9ABE-423A97BBB095}" type="presOf" srcId="{79227EE2-743E-41CF-80CA-35AE877F2909}" destId="{62D4F4CD-DE54-497B-AD09-9B1677AD7ED7}" srcOrd="0" destOrd="0" presId="urn:microsoft.com/office/officeart/2005/8/layout/pyramid2"/>
    <dgm:cxn modelId="{4711F539-D193-4F50-8FDE-0293A62F074B}" srcId="{992FDE99-F395-498D-98E4-29BCB53C8A15}" destId="{A266EEEA-38AC-432B-A369-A75F7D9772D9}" srcOrd="3" destOrd="0" parTransId="{9D1104A0-A010-438F-B7EB-242945B1D2B1}" sibTransId="{A9C9CF03-A440-4209-8C8F-F509AA170ABB}"/>
    <dgm:cxn modelId="{AB98AFF0-F788-460C-944B-636C195DCD9E}" type="presOf" srcId="{992FDE99-F395-498D-98E4-29BCB53C8A15}" destId="{975F61C6-D41B-40C7-8BA8-A07152AA8302}" srcOrd="0" destOrd="0" presId="urn:microsoft.com/office/officeart/2005/8/layout/pyramid2"/>
    <dgm:cxn modelId="{AFDBF88C-7F7D-4182-8E54-DBC1E3C5D003}" srcId="{992FDE99-F395-498D-98E4-29BCB53C8A15}" destId="{FE29EBF2-7D15-4878-9EDA-198C4114AED0}" srcOrd="0" destOrd="0" parTransId="{0391FBA7-CF23-4C03-A355-656A8247BBBE}" sibTransId="{03C5061C-A62F-4FEE-AB20-07219E16B945}"/>
    <dgm:cxn modelId="{79805228-0045-462F-9E95-98D3CE3C99DB}" srcId="{992FDE99-F395-498D-98E4-29BCB53C8A15}" destId="{79227EE2-743E-41CF-80CA-35AE877F2909}" srcOrd="4" destOrd="0" parTransId="{0DE1B074-9F45-4087-8657-AA7DAF22ADB5}" sibTransId="{891882E1-83A7-42D0-B48B-9DB9F4A8F101}"/>
    <dgm:cxn modelId="{1EC686D9-6EF9-4103-8131-A7249A55ADD8}" type="presOf" srcId="{F71FD36F-EC03-4A51-B9CE-B38B64175E9D}" destId="{E258F118-B0C9-404D-BF4D-DFFCBC6FF1EB}" srcOrd="0" destOrd="0" presId="urn:microsoft.com/office/officeart/2005/8/layout/pyramid2"/>
    <dgm:cxn modelId="{436C7599-3E3C-48BF-A74C-4EED62F01F8C}" srcId="{992FDE99-F395-498D-98E4-29BCB53C8A15}" destId="{97625048-B93D-4D23-AF65-B6EA73D0C8D6}" srcOrd="2" destOrd="0" parTransId="{3DB42978-EBD9-448A-822C-51BD6A330AF2}" sibTransId="{6505EF24-4A47-4A66-96F1-05D8B86FD6EE}"/>
    <dgm:cxn modelId="{C5210A4E-0346-48D7-A13A-24801F04E81B}" type="presOf" srcId="{FE29EBF2-7D15-4878-9EDA-198C4114AED0}" destId="{47AC2095-7CF6-44A0-B368-6D258C79F1D9}" srcOrd="0" destOrd="0" presId="urn:microsoft.com/office/officeart/2005/8/layout/pyramid2"/>
    <dgm:cxn modelId="{1FFB39EA-9D3B-49CD-A2C3-D7C1811E5E55}" type="presParOf" srcId="{975F61C6-D41B-40C7-8BA8-A07152AA8302}" destId="{B1D6371B-0F5C-4960-975B-B5ED5B18575A}" srcOrd="0" destOrd="0" presId="urn:microsoft.com/office/officeart/2005/8/layout/pyramid2"/>
    <dgm:cxn modelId="{B3959FDC-7725-4731-B14E-97CC4E7C7403}" type="presParOf" srcId="{975F61C6-D41B-40C7-8BA8-A07152AA8302}" destId="{11C1C0A4-0DA9-4C14-80AD-8C155C793454}" srcOrd="1" destOrd="0" presId="urn:microsoft.com/office/officeart/2005/8/layout/pyramid2"/>
    <dgm:cxn modelId="{61F6943C-ED3B-4DBE-A066-61A9EB7433B3}" type="presParOf" srcId="{11C1C0A4-0DA9-4C14-80AD-8C155C793454}" destId="{47AC2095-7CF6-44A0-B368-6D258C79F1D9}" srcOrd="0" destOrd="0" presId="urn:microsoft.com/office/officeart/2005/8/layout/pyramid2"/>
    <dgm:cxn modelId="{02F13465-3C23-4DF1-9461-DA5EF17FDA0A}" type="presParOf" srcId="{11C1C0A4-0DA9-4C14-80AD-8C155C793454}" destId="{1D242EA8-3158-443D-B895-812FCA06AF6D}" srcOrd="1" destOrd="0" presId="urn:microsoft.com/office/officeart/2005/8/layout/pyramid2"/>
    <dgm:cxn modelId="{E116E54C-F245-41B4-A513-F59D16ADBFEB}" type="presParOf" srcId="{11C1C0A4-0DA9-4C14-80AD-8C155C793454}" destId="{E258F118-B0C9-404D-BF4D-DFFCBC6FF1EB}" srcOrd="2" destOrd="0" presId="urn:microsoft.com/office/officeart/2005/8/layout/pyramid2"/>
    <dgm:cxn modelId="{7AB4BB46-E7CB-4BE1-9AF1-12D91F5F47FF}" type="presParOf" srcId="{11C1C0A4-0DA9-4C14-80AD-8C155C793454}" destId="{1AB136CE-A5EC-4924-ADA5-294308909661}" srcOrd="3" destOrd="0" presId="urn:microsoft.com/office/officeart/2005/8/layout/pyramid2"/>
    <dgm:cxn modelId="{8708419B-4716-4255-BED4-4AA5B55EBF2F}" type="presParOf" srcId="{11C1C0A4-0DA9-4C14-80AD-8C155C793454}" destId="{69C917A5-3D32-4250-A3B8-1736D5B6163B}" srcOrd="4" destOrd="0" presId="urn:microsoft.com/office/officeart/2005/8/layout/pyramid2"/>
    <dgm:cxn modelId="{1D8D15FC-5343-4B76-8A0F-8E14F19642EF}" type="presParOf" srcId="{11C1C0A4-0DA9-4C14-80AD-8C155C793454}" destId="{82C284C1-1030-49C4-A837-F7D54A8087D5}" srcOrd="5" destOrd="0" presId="urn:microsoft.com/office/officeart/2005/8/layout/pyramid2"/>
    <dgm:cxn modelId="{E0CFC191-A6C9-48F3-BD71-F61F62176FF7}" type="presParOf" srcId="{11C1C0A4-0DA9-4C14-80AD-8C155C793454}" destId="{E2ED3F2C-77A9-4C2C-B72E-E227AD0D6943}" srcOrd="6" destOrd="0" presId="urn:microsoft.com/office/officeart/2005/8/layout/pyramid2"/>
    <dgm:cxn modelId="{C7BC2FBB-5536-4A84-B661-CAB0791AC73D}" type="presParOf" srcId="{11C1C0A4-0DA9-4C14-80AD-8C155C793454}" destId="{8231979C-7FD5-40D2-8AA4-8FE78F865841}" srcOrd="7" destOrd="0" presId="urn:microsoft.com/office/officeart/2005/8/layout/pyramid2"/>
    <dgm:cxn modelId="{29B4569B-65B3-4B7B-A1F8-A4618CE3A05B}" type="presParOf" srcId="{11C1C0A4-0DA9-4C14-80AD-8C155C793454}" destId="{62D4F4CD-DE54-497B-AD09-9B1677AD7ED7}" srcOrd="8" destOrd="0" presId="urn:microsoft.com/office/officeart/2005/8/layout/pyramid2"/>
    <dgm:cxn modelId="{9E7AB3A1-73CD-42CB-9EDD-FF71EE4B5CDA}" type="presParOf" srcId="{11C1C0A4-0DA9-4C14-80AD-8C155C793454}" destId="{504A07D9-3527-4FCD-ACD9-65A6ACEBDB95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16867F-C1BC-4FCC-8B6F-2781270036AC}" type="doc">
      <dgm:prSet loTypeId="urn:microsoft.com/office/officeart/2005/8/layout/pyramid2" loCatId="list" qsTypeId="urn:microsoft.com/office/officeart/2005/8/quickstyle/simple1" qsCatId="simple" csTypeId="urn:microsoft.com/office/officeart/2005/8/colors/colorful5" csCatId="colorful" phldr="1"/>
      <dgm:spPr/>
    </dgm:pt>
    <dgm:pt modelId="{066DFD33-10BC-420B-B22F-3E7E1E5527DB}">
      <dgm:prSet phldrT="[Текст]" custT="1"/>
      <dgm:spPr>
        <a:ln>
          <a:solidFill>
            <a:srgbClr val="00B050"/>
          </a:solidFill>
        </a:ln>
      </dgm:spPr>
      <dgm:t>
        <a:bodyPr/>
        <a:lstStyle/>
        <a:p>
          <a:pPr algn="l"/>
          <a:r>
            <a:rPr lang="ru-RU" sz="1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rPr>
            <a:t>Познакомить с одним из жанров живописи - натюрмортом, его видами. Дать представление о том, какие предметы изображаются в натюрморте. Закрепить знания об особенностях натюрморта, его признаках.</a:t>
          </a:r>
        </a:p>
      </dgm:t>
    </dgm:pt>
    <dgm:pt modelId="{F1474DF3-B8CA-403B-AFE1-B5FB0A30D969}" type="parTrans" cxnId="{BF5E7C0B-F01C-4C84-A978-4530130BD8DE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108F66FE-79AB-47E0-9074-FF4471DC7F5C}" type="sibTrans" cxnId="{BF5E7C0B-F01C-4C84-A978-4530130BD8DE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3CC1AA9F-DF23-428F-BBF0-644D2B6663A5}">
      <dgm:prSet phldrT="[Текст]" custT="1"/>
      <dgm:spPr>
        <a:ln>
          <a:solidFill>
            <a:srgbClr val="FF0000"/>
          </a:solidFill>
        </a:ln>
      </dgm:spPr>
      <dgm:t>
        <a:bodyPr/>
        <a:lstStyle/>
        <a:p>
          <a:pPr algn="l"/>
          <a:r>
            <a:rPr lang="ru-RU" sz="1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rPr>
            <a:t>Учить любоваться произведениями искусства, вызывать ассоциации с собственным опытом детей, стимулировать эстетические оценки и суждения</a:t>
          </a:r>
        </a:p>
      </dgm:t>
    </dgm:pt>
    <dgm:pt modelId="{CFF014B8-34AE-470A-8364-39EA9DF6FFD3}" type="parTrans" cxnId="{1F3F23F0-B61E-4D2E-BD89-0C3E9E684A86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60E13F61-4C0F-4253-829D-36D60DCB0814}" type="sibTrans" cxnId="{1F3F23F0-B61E-4D2E-BD89-0C3E9E684A86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D79DFF94-1F17-472C-95D4-B09FED96595F}">
      <dgm:prSet phldrT="[Текст]" custT="1"/>
      <dgm:spPr>
        <a:ln>
          <a:solidFill>
            <a:srgbClr val="00B0F0"/>
          </a:solidFill>
        </a:ln>
      </dgm:spPr>
      <dgm:t>
        <a:bodyPr/>
        <a:lstStyle/>
        <a:p>
          <a:pPr algn="l"/>
          <a:r>
            <a:rPr lang="ru-RU" sz="1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rPr>
            <a:t>Учить видеть единство содержания и выразительных средств, красоту, гармонию предметов, изображенных художником</a:t>
          </a:r>
        </a:p>
      </dgm:t>
    </dgm:pt>
    <dgm:pt modelId="{45BCFDA9-B9D6-455D-9226-D0F9E81BB3F1}" type="parTrans" cxnId="{E037D099-C2C9-411C-B19C-A97F4C16505C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76A4E940-97A8-48FE-BAAD-DE291D2696B2}" type="sibTrans" cxnId="{E037D099-C2C9-411C-B19C-A97F4C16505C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F77BD736-646A-4A84-BF1F-4452BB3FBD56}">
      <dgm:prSet custT="1"/>
      <dgm:spPr>
        <a:ln>
          <a:solidFill>
            <a:srgbClr val="FFFF00"/>
          </a:solidFill>
        </a:ln>
      </dgm:spPr>
      <dgm:t>
        <a:bodyPr/>
        <a:lstStyle/>
        <a:p>
          <a:pPr algn="l"/>
          <a:r>
            <a:rPr lang="ru-RU" sz="1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rPr>
            <a:t>Учить определять цветовую гамму картин, обратить внимание на цвет как средство передачи настроения</a:t>
          </a:r>
        </a:p>
      </dgm:t>
    </dgm:pt>
    <dgm:pt modelId="{A417EBFC-0184-4FF2-A962-934DB2FDAF20}" type="parTrans" cxnId="{4DB5955C-9732-4C32-B734-A457BE09593C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38A940F2-FDE8-4E35-B7A0-53AAE98FFB20}" type="sibTrans" cxnId="{4DB5955C-9732-4C32-B734-A457BE09593C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8D08433B-BAEC-4E79-B0AC-A9ED067E909F}">
      <dgm:prSet custT="1"/>
      <dgm:spPr>
        <a:ln>
          <a:solidFill>
            <a:srgbClr val="9933FF"/>
          </a:solidFill>
        </a:ln>
      </dgm:spPr>
      <dgm:t>
        <a:bodyPr/>
        <a:lstStyle/>
        <a:p>
          <a:pPr algn="l"/>
          <a:r>
            <a:rPr lang="ru-RU" sz="1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rPr>
            <a:t>Создавать у детей радостное настроение от восприятия натюрморта</a:t>
          </a:r>
        </a:p>
      </dgm:t>
    </dgm:pt>
    <dgm:pt modelId="{D69F7D3C-76FA-4BE9-88D7-4E57AA0668D5}" type="parTrans" cxnId="{0EBA37B0-C844-4901-A38D-7857BFBFA5F5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6D04463E-AB10-4203-9F7E-E2BFF08FE9F5}" type="sibTrans" cxnId="{0EBA37B0-C844-4901-A38D-7857BFBFA5F5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0247832E-C322-4362-B212-1F1E4A17E526}" type="pres">
      <dgm:prSet presAssocID="{F916867F-C1BC-4FCC-8B6F-2781270036AC}" presName="compositeShape" presStyleCnt="0">
        <dgm:presLayoutVars>
          <dgm:dir/>
          <dgm:resizeHandles/>
        </dgm:presLayoutVars>
      </dgm:prSet>
      <dgm:spPr/>
    </dgm:pt>
    <dgm:pt modelId="{E690F1DA-83D5-4758-A546-A9C121BB05B2}" type="pres">
      <dgm:prSet presAssocID="{F916867F-C1BC-4FCC-8B6F-2781270036AC}" presName="pyramid" presStyleLbl="node1" presStyleIdx="0" presStyleCnt="1" custScaleX="120258" custScaleY="100000" custLinFactNeighborX="138"/>
      <dgm:spPr>
        <a:prstGeom prst="verticalScroll">
          <a:avLst/>
        </a:prstGeom>
        <a:solidFill>
          <a:schemeClr val="bg1"/>
        </a:solidFill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DFC6BAA0-FE4D-44F7-A67A-8CA15986A537}" type="pres">
      <dgm:prSet presAssocID="{F916867F-C1BC-4FCC-8B6F-2781270036AC}" presName="theList" presStyleCnt="0"/>
      <dgm:spPr/>
    </dgm:pt>
    <dgm:pt modelId="{2886BD07-8F0A-47B2-9A76-2C2AED97E957}" type="pres">
      <dgm:prSet presAssocID="{066DFD33-10BC-420B-B22F-3E7E1E5527DB}" presName="aNode" presStyleLbl="fgAcc1" presStyleIdx="0" presStyleCnt="5" custScaleX="137481" custScaleY="52901" custLinFactY="7961" custLinFactNeighborX="-16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012187-A8FA-40E1-9345-DFF711DB2D5F}" type="pres">
      <dgm:prSet presAssocID="{066DFD33-10BC-420B-B22F-3E7E1E5527DB}" presName="aSpace" presStyleCnt="0"/>
      <dgm:spPr/>
    </dgm:pt>
    <dgm:pt modelId="{0E6EC562-EAC9-4809-AE8D-51F9CC009328}" type="pres">
      <dgm:prSet presAssocID="{3CC1AA9F-DF23-428F-BBF0-644D2B6663A5}" presName="aNode" presStyleLbl="fgAcc1" presStyleIdx="1" presStyleCnt="5" custScaleX="137481" custScaleY="41418" custLinFactY="11175" custLinFactNeighborX="-16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1323CF-C6FB-487B-8CF4-EE885209FEB2}" type="pres">
      <dgm:prSet presAssocID="{3CC1AA9F-DF23-428F-BBF0-644D2B6663A5}" presName="aSpace" presStyleCnt="0"/>
      <dgm:spPr/>
    </dgm:pt>
    <dgm:pt modelId="{69BCB546-F82D-4FDC-967B-C0455A463A10}" type="pres">
      <dgm:prSet presAssocID="{D79DFF94-1F17-472C-95D4-B09FED96595F}" presName="aNode" presStyleLbl="fgAcc1" presStyleIdx="2" presStyleCnt="5" custScaleX="137481" custScaleY="41418" custLinFactY="13006" custLinFactNeighborX="-16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859DA3-9160-4CA0-B1A2-6A4965124E12}" type="pres">
      <dgm:prSet presAssocID="{D79DFF94-1F17-472C-95D4-B09FED96595F}" presName="aSpace" presStyleCnt="0"/>
      <dgm:spPr/>
    </dgm:pt>
    <dgm:pt modelId="{E2ACF6D7-01F3-4F39-9A4B-211F65411D40}" type="pres">
      <dgm:prSet presAssocID="{F77BD736-646A-4A84-BF1F-4452BB3FBD56}" presName="aNode" presStyleLbl="fgAcc1" presStyleIdx="3" presStyleCnt="5" custScaleX="137481" custScaleY="41418" custLinFactY="19125" custLinFactNeighborX="-16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D4C516-D4E8-4750-9C21-731BDA9CD57F}" type="pres">
      <dgm:prSet presAssocID="{F77BD736-646A-4A84-BF1F-4452BB3FBD56}" presName="aSpace" presStyleCnt="0"/>
      <dgm:spPr/>
    </dgm:pt>
    <dgm:pt modelId="{8B0DE855-E836-4CA7-BCBB-E1235969861D}" type="pres">
      <dgm:prSet presAssocID="{8D08433B-BAEC-4E79-B0AC-A9ED067E909F}" presName="aNode" presStyleLbl="fgAcc1" presStyleIdx="4" presStyleCnt="5" custScaleX="137481" custScaleY="41418" custLinFactY="20957" custLinFactNeighborX="-16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EC16E5-2886-44BC-ABE5-3094D3852C8E}" type="pres">
      <dgm:prSet presAssocID="{8D08433B-BAEC-4E79-B0AC-A9ED067E909F}" presName="aSpace" presStyleCnt="0"/>
      <dgm:spPr/>
    </dgm:pt>
  </dgm:ptLst>
  <dgm:cxnLst>
    <dgm:cxn modelId="{1F3F23F0-B61E-4D2E-BD89-0C3E9E684A86}" srcId="{F916867F-C1BC-4FCC-8B6F-2781270036AC}" destId="{3CC1AA9F-DF23-428F-BBF0-644D2B6663A5}" srcOrd="1" destOrd="0" parTransId="{CFF014B8-34AE-470A-8364-39EA9DF6FFD3}" sibTransId="{60E13F61-4C0F-4253-829D-36D60DCB0814}"/>
    <dgm:cxn modelId="{F6CBB1B2-3265-45A5-BA09-57FC89B7BDF1}" type="presOf" srcId="{F916867F-C1BC-4FCC-8B6F-2781270036AC}" destId="{0247832E-C322-4362-B212-1F1E4A17E526}" srcOrd="0" destOrd="0" presId="urn:microsoft.com/office/officeart/2005/8/layout/pyramid2"/>
    <dgm:cxn modelId="{0EBA37B0-C844-4901-A38D-7857BFBFA5F5}" srcId="{F916867F-C1BC-4FCC-8B6F-2781270036AC}" destId="{8D08433B-BAEC-4E79-B0AC-A9ED067E909F}" srcOrd="4" destOrd="0" parTransId="{D69F7D3C-76FA-4BE9-88D7-4E57AA0668D5}" sibTransId="{6D04463E-AB10-4203-9F7E-E2BFF08FE9F5}"/>
    <dgm:cxn modelId="{D93F0083-70A8-49E1-8B70-125560196B0A}" type="presOf" srcId="{D79DFF94-1F17-472C-95D4-B09FED96595F}" destId="{69BCB546-F82D-4FDC-967B-C0455A463A10}" srcOrd="0" destOrd="0" presId="urn:microsoft.com/office/officeart/2005/8/layout/pyramid2"/>
    <dgm:cxn modelId="{E037D099-C2C9-411C-B19C-A97F4C16505C}" srcId="{F916867F-C1BC-4FCC-8B6F-2781270036AC}" destId="{D79DFF94-1F17-472C-95D4-B09FED96595F}" srcOrd="2" destOrd="0" parTransId="{45BCFDA9-B9D6-455D-9226-D0F9E81BB3F1}" sibTransId="{76A4E940-97A8-48FE-BAAD-DE291D2696B2}"/>
    <dgm:cxn modelId="{164F0640-86F8-4A48-9B76-ECA243347661}" type="presOf" srcId="{8D08433B-BAEC-4E79-B0AC-A9ED067E909F}" destId="{8B0DE855-E836-4CA7-BCBB-E1235969861D}" srcOrd="0" destOrd="0" presId="urn:microsoft.com/office/officeart/2005/8/layout/pyramid2"/>
    <dgm:cxn modelId="{74AC8581-6370-4028-94FC-10D03F6B02ED}" type="presOf" srcId="{066DFD33-10BC-420B-B22F-3E7E1E5527DB}" destId="{2886BD07-8F0A-47B2-9A76-2C2AED97E957}" srcOrd="0" destOrd="0" presId="urn:microsoft.com/office/officeart/2005/8/layout/pyramid2"/>
    <dgm:cxn modelId="{30823B0E-E794-4104-A423-26CF470DCAC6}" type="presOf" srcId="{F77BD736-646A-4A84-BF1F-4452BB3FBD56}" destId="{E2ACF6D7-01F3-4F39-9A4B-211F65411D40}" srcOrd="0" destOrd="0" presId="urn:microsoft.com/office/officeart/2005/8/layout/pyramid2"/>
    <dgm:cxn modelId="{4DB5955C-9732-4C32-B734-A457BE09593C}" srcId="{F916867F-C1BC-4FCC-8B6F-2781270036AC}" destId="{F77BD736-646A-4A84-BF1F-4452BB3FBD56}" srcOrd="3" destOrd="0" parTransId="{A417EBFC-0184-4FF2-A962-934DB2FDAF20}" sibTransId="{38A940F2-FDE8-4E35-B7A0-53AAE98FFB20}"/>
    <dgm:cxn modelId="{BF5E7C0B-F01C-4C84-A978-4530130BD8DE}" srcId="{F916867F-C1BC-4FCC-8B6F-2781270036AC}" destId="{066DFD33-10BC-420B-B22F-3E7E1E5527DB}" srcOrd="0" destOrd="0" parTransId="{F1474DF3-B8CA-403B-AFE1-B5FB0A30D969}" sibTransId="{108F66FE-79AB-47E0-9074-FF4471DC7F5C}"/>
    <dgm:cxn modelId="{16775C97-6D70-4525-AEFA-569E35B51149}" type="presOf" srcId="{3CC1AA9F-DF23-428F-BBF0-644D2B6663A5}" destId="{0E6EC562-EAC9-4809-AE8D-51F9CC009328}" srcOrd="0" destOrd="0" presId="urn:microsoft.com/office/officeart/2005/8/layout/pyramid2"/>
    <dgm:cxn modelId="{A66C3897-BF68-443A-ACD2-8595C4242D2E}" type="presParOf" srcId="{0247832E-C322-4362-B212-1F1E4A17E526}" destId="{E690F1DA-83D5-4758-A546-A9C121BB05B2}" srcOrd="0" destOrd="0" presId="urn:microsoft.com/office/officeart/2005/8/layout/pyramid2"/>
    <dgm:cxn modelId="{3B855280-DBBA-42F2-A6C5-3DD0B1D1C206}" type="presParOf" srcId="{0247832E-C322-4362-B212-1F1E4A17E526}" destId="{DFC6BAA0-FE4D-44F7-A67A-8CA15986A537}" srcOrd="1" destOrd="0" presId="urn:microsoft.com/office/officeart/2005/8/layout/pyramid2"/>
    <dgm:cxn modelId="{663C741D-F1C8-44D9-B4D8-FF054E64C211}" type="presParOf" srcId="{DFC6BAA0-FE4D-44F7-A67A-8CA15986A537}" destId="{2886BD07-8F0A-47B2-9A76-2C2AED97E957}" srcOrd="0" destOrd="0" presId="urn:microsoft.com/office/officeart/2005/8/layout/pyramid2"/>
    <dgm:cxn modelId="{0B32F426-2F25-4D6B-B39C-CD4F933C35F9}" type="presParOf" srcId="{DFC6BAA0-FE4D-44F7-A67A-8CA15986A537}" destId="{05012187-A8FA-40E1-9345-DFF711DB2D5F}" srcOrd="1" destOrd="0" presId="urn:microsoft.com/office/officeart/2005/8/layout/pyramid2"/>
    <dgm:cxn modelId="{7332CE44-CA0F-4E6F-A9D0-9178843FDBBD}" type="presParOf" srcId="{DFC6BAA0-FE4D-44F7-A67A-8CA15986A537}" destId="{0E6EC562-EAC9-4809-AE8D-51F9CC009328}" srcOrd="2" destOrd="0" presId="urn:microsoft.com/office/officeart/2005/8/layout/pyramid2"/>
    <dgm:cxn modelId="{A8195F30-9741-42AC-B888-13FFEFC214A2}" type="presParOf" srcId="{DFC6BAA0-FE4D-44F7-A67A-8CA15986A537}" destId="{E21323CF-C6FB-487B-8CF4-EE885209FEB2}" srcOrd="3" destOrd="0" presId="urn:microsoft.com/office/officeart/2005/8/layout/pyramid2"/>
    <dgm:cxn modelId="{DFFA02A1-BB3D-4222-9780-7AD101E3CAD9}" type="presParOf" srcId="{DFC6BAA0-FE4D-44F7-A67A-8CA15986A537}" destId="{69BCB546-F82D-4FDC-967B-C0455A463A10}" srcOrd="4" destOrd="0" presId="urn:microsoft.com/office/officeart/2005/8/layout/pyramid2"/>
    <dgm:cxn modelId="{CE2C0BDD-762F-4F61-BF3B-141B529D2921}" type="presParOf" srcId="{DFC6BAA0-FE4D-44F7-A67A-8CA15986A537}" destId="{F9859DA3-9160-4CA0-B1A2-6A4965124E12}" srcOrd="5" destOrd="0" presId="urn:microsoft.com/office/officeart/2005/8/layout/pyramid2"/>
    <dgm:cxn modelId="{232FA63B-E6D9-4D03-9B9C-C51E20F90680}" type="presParOf" srcId="{DFC6BAA0-FE4D-44F7-A67A-8CA15986A537}" destId="{E2ACF6D7-01F3-4F39-9A4B-211F65411D40}" srcOrd="6" destOrd="0" presId="urn:microsoft.com/office/officeart/2005/8/layout/pyramid2"/>
    <dgm:cxn modelId="{C50F93A4-BCBB-4119-9431-1FE41438E180}" type="presParOf" srcId="{DFC6BAA0-FE4D-44F7-A67A-8CA15986A537}" destId="{B1D4C516-D4E8-4750-9C21-731BDA9CD57F}" srcOrd="7" destOrd="0" presId="urn:microsoft.com/office/officeart/2005/8/layout/pyramid2"/>
    <dgm:cxn modelId="{D5FD261E-0F8A-485F-8CC4-36E78F9EABA5}" type="presParOf" srcId="{DFC6BAA0-FE4D-44F7-A67A-8CA15986A537}" destId="{8B0DE855-E836-4CA7-BCBB-E1235969861D}" srcOrd="8" destOrd="0" presId="urn:microsoft.com/office/officeart/2005/8/layout/pyramid2"/>
    <dgm:cxn modelId="{643A2256-344E-4E06-B5EB-F4A57BD0CFF8}" type="presParOf" srcId="{DFC6BAA0-FE4D-44F7-A67A-8CA15986A537}" destId="{D1EC16E5-2886-44BC-ABE5-3094D3852C8E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D6371B-0F5C-4960-975B-B5ED5B18575A}">
      <dsp:nvSpPr>
        <dsp:cNvPr id="0" name=""/>
        <dsp:cNvSpPr/>
      </dsp:nvSpPr>
      <dsp:spPr>
        <a:xfrm>
          <a:off x="1114384" y="0"/>
          <a:ext cx="4525963" cy="4525963"/>
        </a:xfrm>
        <a:prstGeom prst="triangle">
          <a:avLst/>
        </a:prstGeom>
        <a:solidFill>
          <a:srgbClr val="92D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AC2095-7CF6-44A0-B368-6D258C79F1D9}">
      <dsp:nvSpPr>
        <dsp:cNvPr id="0" name=""/>
        <dsp:cNvSpPr/>
      </dsp:nvSpPr>
      <dsp:spPr>
        <a:xfrm>
          <a:off x="2543170" y="257164"/>
          <a:ext cx="4588326" cy="50025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1">
                  <a:lumMod val="75000"/>
                </a:schemeClr>
              </a:solidFill>
            </a:rPr>
            <a:t>Организует духовный мир</a:t>
          </a:r>
          <a:endParaRPr lang="ru-RU" sz="14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2543170" y="257164"/>
        <a:ext cx="4588326" cy="500259"/>
      </dsp:txXfrm>
    </dsp:sp>
    <dsp:sp modelId="{E258F118-B0C9-404D-BF4D-DFFCBC6FF1EB}">
      <dsp:nvSpPr>
        <dsp:cNvPr id="0" name=""/>
        <dsp:cNvSpPr/>
      </dsp:nvSpPr>
      <dsp:spPr>
        <a:xfrm>
          <a:off x="2471726" y="971543"/>
          <a:ext cx="4644074" cy="6227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1">
                  <a:lumMod val="75000"/>
                </a:schemeClr>
              </a:solidFill>
            </a:rPr>
            <a:t>Определяет систему моральных и эстетических ценностей</a:t>
          </a:r>
          <a:endParaRPr lang="ru-RU" sz="14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2471726" y="971543"/>
        <a:ext cx="4644074" cy="622782"/>
      </dsp:txXfrm>
    </dsp:sp>
    <dsp:sp modelId="{69C917A5-3D32-4250-A3B8-1736D5B6163B}">
      <dsp:nvSpPr>
        <dsp:cNvPr id="0" name=""/>
        <dsp:cNvSpPr/>
      </dsp:nvSpPr>
      <dsp:spPr>
        <a:xfrm>
          <a:off x="2471726" y="1828800"/>
          <a:ext cx="4644074" cy="58351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1">
                  <a:lumMod val="75000"/>
                </a:schemeClr>
              </a:solidFill>
            </a:rPr>
            <a:t>Отражает действительность художественных образов</a:t>
          </a:r>
          <a:endParaRPr lang="ru-RU" sz="14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2471726" y="1828800"/>
        <a:ext cx="4644074" cy="583516"/>
      </dsp:txXfrm>
    </dsp:sp>
    <dsp:sp modelId="{E2ED3F2C-77A9-4C2C-B72E-E227AD0D6943}">
      <dsp:nvSpPr>
        <dsp:cNvPr id="0" name=""/>
        <dsp:cNvSpPr/>
      </dsp:nvSpPr>
      <dsp:spPr>
        <a:xfrm>
          <a:off x="2471726" y="2614619"/>
          <a:ext cx="4644074" cy="58351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1">
                  <a:lumMod val="75000"/>
                </a:schemeClr>
              </a:solidFill>
            </a:rPr>
            <a:t>Воспитывает определенное отношение  к событиям и явлениям жизни</a:t>
          </a:r>
          <a:endParaRPr lang="ru-RU" sz="14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2471726" y="2614619"/>
        <a:ext cx="4644074" cy="583516"/>
      </dsp:txXfrm>
    </dsp:sp>
    <dsp:sp modelId="{62D4F4CD-DE54-497B-AD09-9B1677AD7ED7}">
      <dsp:nvSpPr>
        <dsp:cNvPr id="0" name=""/>
        <dsp:cNvSpPr/>
      </dsp:nvSpPr>
      <dsp:spPr>
        <a:xfrm>
          <a:off x="2471711" y="3471873"/>
          <a:ext cx="4621039" cy="65772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1">
                  <a:lumMod val="75000"/>
                </a:schemeClr>
              </a:solidFill>
            </a:rPr>
            <a:t>Помогают глубже и полнее познавать действительность</a:t>
          </a:r>
          <a:endParaRPr lang="ru-RU" sz="14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2471711" y="3471873"/>
        <a:ext cx="4621039" cy="6577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80223-7F66-42C1-BEC2-AF8C0570681E}" type="datetimeFigureOut">
              <a:rPr lang="ru-RU" smtClean="0"/>
              <a:pPr/>
              <a:t>21.05.2013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5D7F4-9E21-4738-889B-F0F2516047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61CCF-2A67-4909-B290-948FAE4A874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 descr="J:\КОЛЛЕКЦИЯ КАРТИНОК\РАМКИ\Для фона4.png"/>
          <p:cNvPicPr>
            <a:picLocks noChangeAspect="1" noChangeArrowheads="1"/>
          </p:cNvPicPr>
          <p:nvPr/>
        </p:nvPicPr>
        <p:blipFill>
          <a:blip r:embed="rId3" cstate="email">
            <a:lum bright="10000"/>
          </a:blip>
          <a:srcRect/>
          <a:stretch>
            <a:fillRect/>
          </a:stretch>
        </p:blipFill>
        <p:spPr bwMode="auto">
          <a:xfrm>
            <a:off x="0" y="929828"/>
            <a:ext cx="7858147" cy="592817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828" y="2852936"/>
            <a:ext cx="6715172" cy="150812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«Использование  ИКТ  в  работе </a:t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sz="3600" b="1" dirty="0" smtClean="0">
                <a:solidFill>
                  <a:srgbClr val="7030A0"/>
                </a:solidFill>
              </a:rPr>
              <a:t> со старшими  дошкольниками»  </a:t>
            </a:r>
            <a:r>
              <a:rPr lang="ru-RU" sz="3600" dirty="0" smtClean="0">
                <a:solidFill>
                  <a:srgbClr val="7030A0"/>
                </a:solidFill>
              </a:rPr>
              <a:t/>
            </a:r>
            <a:br>
              <a:rPr lang="ru-RU" sz="3600" dirty="0" smtClean="0">
                <a:solidFill>
                  <a:srgbClr val="7030A0"/>
                </a:solidFill>
              </a:rPr>
            </a:br>
            <a:r>
              <a:rPr lang="ru-RU" sz="2700" dirty="0" smtClean="0">
                <a:solidFill>
                  <a:srgbClr val="7030A0"/>
                </a:solidFill>
              </a:rPr>
              <a:t>(реализация  образовательной  области </a:t>
            </a:r>
            <a:br>
              <a:rPr lang="ru-RU" sz="2700" dirty="0" smtClean="0">
                <a:solidFill>
                  <a:srgbClr val="7030A0"/>
                </a:solidFill>
              </a:rPr>
            </a:br>
            <a:r>
              <a:rPr lang="ru-RU" sz="2700" dirty="0" smtClean="0">
                <a:solidFill>
                  <a:srgbClr val="7030A0"/>
                </a:solidFill>
              </a:rPr>
              <a:t>«Художественное  творчество»)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57166"/>
            <a:ext cx="8458200" cy="1071570"/>
          </a:xfrm>
        </p:spPr>
        <p:txBody>
          <a:bodyPr>
            <a:normAutofit fontScale="32500" lnSpcReduction="2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Государственное бюджетное образовательное учреждение дополнительного педагогического профессионального образования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Центр повышения квалификации специалистов «Информационно-методический центр» Колпинского района Санкт-Петербурга </a:t>
            </a:r>
          </a:p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Государственное бюджетное дошкольное образовательное учреждение 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 центр развития ребенка -детский сад № 49 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Колпинского района Санкт – Петербурга.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628" y="4929198"/>
            <a:ext cx="3500462" cy="61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Васильева Елена   Евгеньевна</a:t>
            </a:r>
          </a:p>
        </p:txBody>
      </p:sp>
      <p:pic>
        <p:nvPicPr>
          <p:cNvPr id="22530" name="Picture 2" descr="http://rb7.ru/files/co_photos/1043170031_0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23528" y="4005064"/>
            <a:ext cx="2474641" cy="18147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Интеграция  образовательных областей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Блок-схема: узел 8"/>
          <p:cNvSpPr/>
          <p:nvPr/>
        </p:nvSpPr>
        <p:spPr>
          <a:xfrm>
            <a:off x="3214678" y="2714620"/>
            <a:ext cx="2520000" cy="2520000"/>
          </a:xfrm>
          <a:prstGeom prst="flowChartConnector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sz="1600" b="1" dirty="0" smtClean="0">
                <a:solidFill>
                  <a:srgbClr val="00B050"/>
                </a:solidFill>
              </a:rPr>
              <a:t>Социально-личностное развитие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10" name="Блок-схема: узел 9"/>
          <p:cNvSpPr/>
          <p:nvPr/>
        </p:nvSpPr>
        <p:spPr>
          <a:xfrm>
            <a:off x="4572000" y="1142984"/>
            <a:ext cx="2520000" cy="2520000"/>
          </a:xfrm>
          <a:prstGeom prst="flowChartConnector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B0F0"/>
                </a:solidFill>
              </a:rPr>
              <a:t>Художественно- творческое развитие</a:t>
            </a:r>
            <a:endParaRPr lang="ru-RU" sz="1600" b="1" dirty="0">
              <a:solidFill>
                <a:srgbClr val="00B0F0"/>
              </a:solidFill>
            </a:endParaRPr>
          </a:p>
        </p:txBody>
      </p:sp>
      <p:sp>
        <p:nvSpPr>
          <p:cNvPr id="11" name="Блок-схема: узел 10"/>
          <p:cNvSpPr/>
          <p:nvPr/>
        </p:nvSpPr>
        <p:spPr>
          <a:xfrm>
            <a:off x="2214546" y="1071546"/>
            <a:ext cx="2591438" cy="2520000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Интеллектуальное развитие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4282" y="1285860"/>
            <a:ext cx="1928826" cy="3429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FF0000"/>
                </a:solidFill>
              </a:rPr>
              <a:t>-нахождение и осмысление причинно-следственных связей,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-развитие :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логики,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мышления, внимания, 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памяти,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 -коммуникативных способностей 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 -развитие речи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571604" y="5214950"/>
            <a:ext cx="5857916" cy="142876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00B050"/>
                </a:solidFill>
              </a:rPr>
              <a:t>Активное познание окружающей действительности: </a:t>
            </a:r>
          </a:p>
          <a:p>
            <a:r>
              <a:rPr lang="ru-RU" sz="1400" dirty="0" smtClean="0">
                <a:solidFill>
                  <a:srgbClr val="00B050"/>
                </a:solidFill>
              </a:rPr>
              <a:t>-формирование представления о себе, своей семье, ближайшем окружении, об обществе, государстве, о мире;</a:t>
            </a:r>
          </a:p>
          <a:p>
            <a:r>
              <a:rPr lang="ru-RU" sz="1400" dirty="0" smtClean="0">
                <a:solidFill>
                  <a:srgbClr val="00B050"/>
                </a:solidFill>
              </a:rPr>
              <a:t>навыков социального общения со взрослыми и сверстниками; </a:t>
            </a:r>
          </a:p>
          <a:p>
            <a:r>
              <a:rPr lang="ru-RU" sz="1400" dirty="0" smtClean="0">
                <a:solidFill>
                  <a:srgbClr val="00B050"/>
                </a:solidFill>
              </a:rPr>
              <a:t>-усвоение  социальных норм и правил поведения</a:t>
            </a:r>
            <a:r>
              <a:rPr lang="ru-RU" sz="1400" dirty="0" smtClean="0">
                <a:solidFill>
                  <a:schemeClr val="accent4"/>
                </a:solidFill>
              </a:rPr>
              <a:t>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143768" y="1285860"/>
            <a:ext cx="1714512" cy="3357586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00B0F0"/>
                </a:solidFill>
              </a:rPr>
              <a:t>-развитие </a:t>
            </a:r>
          </a:p>
          <a:p>
            <a:r>
              <a:rPr lang="ru-RU" sz="1400" dirty="0" smtClean="0">
                <a:solidFill>
                  <a:srgbClr val="00B0F0"/>
                </a:solidFill>
              </a:rPr>
              <a:t>воображения,</a:t>
            </a:r>
          </a:p>
          <a:p>
            <a:r>
              <a:rPr lang="ru-RU" sz="1400" dirty="0" smtClean="0">
                <a:solidFill>
                  <a:srgbClr val="00B0F0"/>
                </a:solidFill>
              </a:rPr>
              <a:t>художественное восприятие,</a:t>
            </a:r>
          </a:p>
          <a:p>
            <a:r>
              <a:rPr lang="ru-RU" sz="1400" dirty="0" smtClean="0">
                <a:solidFill>
                  <a:srgbClr val="00B0F0"/>
                </a:solidFill>
              </a:rPr>
              <a:t>творческих способностей</a:t>
            </a:r>
          </a:p>
          <a:p>
            <a:r>
              <a:rPr lang="ru-RU" sz="1400" dirty="0" smtClean="0">
                <a:solidFill>
                  <a:srgbClr val="00B0F0"/>
                </a:solidFill>
              </a:rPr>
              <a:t>-формирование художественно-эстетического опыта</a:t>
            </a:r>
          </a:p>
          <a:p>
            <a:r>
              <a:rPr lang="ru-RU" sz="1400" dirty="0" smtClean="0">
                <a:solidFill>
                  <a:srgbClr val="00B0F0"/>
                </a:solidFill>
              </a:rPr>
              <a:t>-формирование позиции  художника-творца</a:t>
            </a:r>
          </a:p>
          <a:p>
            <a:endParaRPr lang="ru-RU" sz="1400" dirty="0" smtClean="0">
              <a:solidFill>
                <a:schemeClr val="accent4"/>
              </a:solidFill>
            </a:endParaRPr>
          </a:p>
          <a:p>
            <a:pPr algn="ctr"/>
            <a:endParaRPr lang="ru-RU" sz="14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Эффективность использования интегрированного подхода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85860"/>
            <a:ext cx="4838704" cy="1731962"/>
          </a:xfrm>
        </p:spPr>
        <p:txBody>
          <a:bodyPr>
            <a:normAutofit fontScale="92500" lnSpcReduction="20000"/>
          </a:bodyPr>
          <a:lstStyle/>
          <a:p>
            <a:pPr>
              <a:buBlip>
                <a:blip r:embed="rId2"/>
              </a:buBlip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Поддерживает  внимание воспитанников на высоком уровне</a:t>
            </a:r>
          </a:p>
          <a:p>
            <a:pPr>
              <a:buBlip>
                <a:blip r:embed="rId2"/>
              </a:buBlip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Повышает познавательный интерес  и мотивацию к обучению</a:t>
            </a:r>
          </a:p>
          <a:p>
            <a:pPr>
              <a:buBlip>
                <a:blip r:embed="rId2"/>
              </a:buBlip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Снимает  утомляемость, перенапряжение  детей</a:t>
            </a:r>
          </a:p>
          <a:p>
            <a:pPr>
              <a:buBlip>
                <a:blip r:embed="rId2"/>
              </a:buBlip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Развивает творческую активность </a:t>
            </a: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169" name="Picture 1" descr="C:\Documents and Settings\ДОУ49\Мои документы\Мои рисунки\ИЗО\работа с детьми\SDC1209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5576" y="3717032"/>
            <a:ext cx="3359999" cy="2520000"/>
          </a:xfrm>
          <a:prstGeom prst="rect">
            <a:avLst/>
          </a:prstGeom>
          <a:noFill/>
        </p:spPr>
      </p:pic>
      <p:pic>
        <p:nvPicPr>
          <p:cNvPr id="5" name="Рисунок 4" descr="L:\Users\Лена\Desktop\2012-2013 учебный год\Натюрморт\Радужный натюрморт\DSC00544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292080" y="908720"/>
            <a:ext cx="3312368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ДОУ49\Рабочий стол\Васильева Е.Е. выступления\Мультимедиа\DSC00007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92081" y="3717032"/>
            <a:ext cx="3312368" cy="25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Роль искусства в личностном становлении ребенка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0_92444_78c9145b_XL.pn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539552" y="1475402"/>
            <a:ext cx="1800200" cy="2250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4754" y="692696"/>
            <a:ext cx="5329246" cy="1857388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«Воспитание – дело трудное, и улучшение его условий – одна из священных обязанностей каждого человека, ибо нет ничего более важного, как образование самого себя и своих ближних…»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Сократ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Documents and Settings\ДОУ49\Мои документы\Мои рисунки\ИЗО\дети на выставке\DSCN532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419872" y="2996952"/>
            <a:ext cx="2294998" cy="306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027" name="Picture 3" descr="C:\Documents and Settings\ДОУ49\Мои документы\Мои рисунки\лето\лето2008\P101058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9552" y="332656"/>
            <a:ext cx="2928958" cy="21967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028" name="Picture 4" descr="C:\Documents and Settings\ДОУ49\Мои документы\Мои рисунки\лето\лето 2009\жизнь на участке\ИЗО\P105089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286512" y="3000372"/>
            <a:ext cx="2295000" cy="306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029" name="Picture 5" descr="C:\Documents and Settings\ДОУ49\Мои документы\Мои рисунки\лето\лето 2009\жизнь на участке\P1050418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39552" y="2996952"/>
            <a:ext cx="2295001" cy="306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Результаты использования </a:t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мультимедийного способа подачи информации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>
              <a:buBlip>
                <a:blip r:embed="rId2"/>
              </a:buBlip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Дети легче усваивают понятия формы, цвета, величины</a:t>
            </a:r>
          </a:p>
          <a:p>
            <a:pPr lvl="0">
              <a:buBlip>
                <a:blip r:embed="rId2"/>
              </a:buBlip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Глубже постигаются понятия числа и множества</a:t>
            </a:r>
          </a:p>
          <a:p>
            <a:pPr lvl="0">
              <a:buBlip>
                <a:blip r:embed="rId2"/>
              </a:buBlip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Быстрее возникает умение ориентироваться на плоскости и в пространстве</a:t>
            </a:r>
          </a:p>
          <a:p>
            <a:pPr lvl="0">
              <a:buBlip>
                <a:blip r:embed="rId2"/>
              </a:buBlip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Улучшаются   произвольная память и внимание </a:t>
            </a:r>
          </a:p>
          <a:p>
            <a:pPr lvl="0">
              <a:buBlip>
                <a:blip r:embed="rId2"/>
              </a:buBlip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Дети раньше овладевают чтением и письмом</a:t>
            </a:r>
          </a:p>
          <a:p>
            <a:pPr lvl="0">
              <a:buBlip>
                <a:blip r:embed="rId2"/>
              </a:buBlip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Активно пополняется словарный запас</a:t>
            </a:r>
          </a:p>
          <a:p>
            <a:pPr lvl="0">
              <a:buBlip>
                <a:blip r:embed="rId2"/>
              </a:buBlip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Развивается мелкая моторика , формируется тончайшая  координация движения глаз, координация совместной деятельности зрительного и моторного анализаторов.</a:t>
            </a:r>
          </a:p>
          <a:p>
            <a:pPr lvl="0">
              <a:buBlip>
                <a:blip r:embed="rId2"/>
              </a:buBlip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Уменьшается время, как простой реакции, так и реакции выбора</a:t>
            </a:r>
          </a:p>
          <a:p>
            <a:pPr lvl="0">
              <a:buBlip>
                <a:blip r:embed="rId2"/>
              </a:buBlip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Воспитывается целеустремленность и сосредоточенность</a:t>
            </a:r>
          </a:p>
          <a:p>
            <a:pPr>
              <a:buBlip>
                <a:blip r:embed="rId2"/>
              </a:buBlip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Развивается воображение и творческие способности</a:t>
            </a:r>
          </a:p>
          <a:p>
            <a:pPr>
              <a:buBlip>
                <a:blip r:embed="rId2"/>
              </a:buBlip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Развиваются элементы наглядно- образного и    теоретического мышления</a:t>
            </a:r>
          </a:p>
          <a:p>
            <a:pPr>
              <a:buBlip>
                <a:blip r:embed="rId2"/>
              </a:buBlip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Формируется познавательная мотивация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http://rb7.ru/files/co_photos/1043170031_0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flipH="1">
            <a:off x="5580112" y="5229200"/>
            <a:ext cx="1805418" cy="11666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686800" cy="264320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СИСТЕМА ОБРАЗОВАТЕЛЬНОЙ РАБОТЫ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ПО ТЕМЕ: «НАТЮРМОРТ»</a:t>
            </a:r>
          </a:p>
          <a:p>
            <a:pPr algn="ctr">
              <a:buNone/>
            </a:pPr>
            <a:endParaRPr lang="ru-RU" b="1" dirty="0" smtClean="0"/>
          </a:p>
          <a:p>
            <a:pPr>
              <a:buNone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Натюрморт – 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жанр живописи, который вызывает наибольший эмоциональный отклик у детей, ассоциации с их собственным жизненным опытом и привлекает внимание детей к средствам выразительности живописи, помогает им вглядываться в красоту изображенных предметов, любоваться ими.</a:t>
            </a:r>
          </a:p>
        </p:txBody>
      </p:sp>
      <p:pic>
        <p:nvPicPr>
          <p:cNvPr id="2050" name="Picture 2" descr="C:\Documents and Settings\ДОУ49\Мои документы\Мои рисунки\ИЗО\рисунки\P107062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3429000"/>
            <a:ext cx="2032031" cy="3060000"/>
          </a:xfrm>
          <a:prstGeom prst="rect">
            <a:avLst/>
          </a:prstGeom>
          <a:noFill/>
        </p:spPr>
      </p:pic>
      <p:pic>
        <p:nvPicPr>
          <p:cNvPr id="2051" name="Picture 3" descr="C:\Documents and Settings\ДОУ49\Мои документы\Мои рисунки\ИЗО\рисунки\P107062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715140" y="3428999"/>
            <a:ext cx="2032031" cy="3060000"/>
          </a:xfrm>
          <a:prstGeom prst="rect">
            <a:avLst/>
          </a:prstGeom>
          <a:noFill/>
        </p:spPr>
      </p:pic>
      <p:pic>
        <p:nvPicPr>
          <p:cNvPr id="2052" name="Picture 4" descr="C:\Documents and Settings\ДОУ49\Мои документы\Мои рисунки\ИЗО\рисунки\P107060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059832" y="3933056"/>
            <a:ext cx="3060000" cy="203203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04800" y="428604"/>
          <a:ext cx="8686800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686800" cy="8382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Задачи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86547"/>
          <a:ext cx="8750206" cy="6482812"/>
        </p:xfrm>
        <a:graphic>
          <a:graphicData uri="http://schemas.openxmlformats.org/drawingml/2006/table">
            <a:tbl>
              <a:tblPr/>
              <a:tblGrid>
                <a:gridCol w="517335"/>
                <a:gridCol w="8232871"/>
              </a:tblGrid>
              <a:tr h="217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977" marR="389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Образовательная область </a:t>
                      </a:r>
                      <a:r>
                        <a:rPr lang="ru-RU" sz="11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«Художественное</a:t>
                      </a:r>
                      <a:r>
                        <a:rPr lang="ru-RU" sz="11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творчество»</a:t>
                      </a:r>
                      <a:r>
                        <a:rPr lang="ru-RU" sz="11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</a:t>
                      </a:r>
                      <a:r>
                        <a:rPr lang="ru-RU" sz="11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Ознакомление с </a:t>
                      </a:r>
                      <a:r>
                        <a:rPr lang="ru-RU" sz="11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искусством. Натюрморт.</a:t>
                      </a:r>
                      <a:endParaRPr lang="ru-RU" sz="11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38977" marR="389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977" marR="389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Знакомство </a:t>
                      </a:r>
                      <a:r>
                        <a:rPr lang="ru-RU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с живописным натюрмортом.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Blip>
                          <a:blip r:embed="rId2"/>
                        </a:buBlip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Игра </a:t>
                      </a:r>
                      <a:r>
                        <a:rPr lang="ru-RU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«Из чего состоит натюрморт»</a:t>
                      </a:r>
                    </a:p>
                  </a:txBody>
                  <a:tcPr marL="38977" marR="389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977" marR="389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Blip>
                          <a:blip r:embed="rId2"/>
                        </a:buBlip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</a:t>
                      </a:r>
                      <a:r>
                        <a:rPr lang="ru-RU" sz="120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Мультимедийная</a:t>
                      </a:r>
                      <a:r>
                        <a:rPr lang="ru-R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презентация: «Виды натюрморта»</a:t>
                      </a:r>
                    </a:p>
                  </a:txBody>
                  <a:tcPr marL="38977" marR="389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977" marR="389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Blip>
                          <a:blip r:embed="rId2"/>
                        </a:buBlip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Игра </a:t>
                      </a:r>
                      <a:r>
                        <a:rPr lang="ru-RU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«Убери лишнюю»</a:t>
                      </a:r>
                    </a:p>
                  </a:txBody>
                  <a:tcPr marL="38977" marR="389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977" marR="389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Blip>
                          <a:blip r:embed="rId2"/>
                        </a:buBlip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</a:t>
                      </a:r>
                      <a:r>
                        <a:rPr lang="ru-RU" sz="120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Мультимедийная</a:t>
                      </a:r>
                      <a:r>
                        <a:rPr lang="ru-R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презентация: Сравнительное рассматривание натюрмортов: К.С.Петров-Водкин «Яблоки </a:t>
                      </a:r>
                      <a:r>
                        <a:rPr lang="ru-R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на</a:t>
                      </a:r>
                      <a:r>
                        <a:rPr lang="ru-RU" sz="12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</a:t>
                      </a:r>
                      <a:r>
                        <a:rPr lang="ru-R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красном </a:t>
                      </a:r>
                      <a:r>
                        <a:rPr lang="ru-RU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фоне», И.Е.Репин «Яблоки и листья», П.П.Кончаловский «Яблоки на столе у печки»</a:t>
                      </a:r>
                    </a:p>
                  </a:txBody>
                  <a:tcPr marL="38977" marR="389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7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977" marR="389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Рассматривание </a:t>
                      </a:r>
                      <a:r>
                        <a:rPr lang="ru-RU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сюжетных натюрмортов. 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Беседа по картине И.Э.Грабаря «Неприбранный стол»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Blip>
                          <a:blip r:embed="rId2"/>
                        </a:buBlip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Игра</a:t>
                      </a:r>
                      <a:r>
                        <a:rPr lang="ru-RU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«Подбери краски, которые использовал художник в этой картине»</a:t>
                      </a:r>
                    </a:p>
                  </a:txBody>
                  <a:tcPr marL="38977" marR="389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977" marR="389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Blip>
                          <a:blip r:embed="rId2"/>
                        </a:buBlip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Игра </a:t>
                      </a:r>
                      <a:r>
                        <a:rPr lang="ru-RU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«Симметричные предметы»</a:t>
                      </a:r>
                    </a:p>
                  </a:txBody>
                  <a:tcPr marL="38977" marR="389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977" marR="389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Беседа</a:t>
                      </a:r>
                      <a:r>
                        <a:rPr lang="ru-RU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«Как цвет помогает понять настроение картины»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Blip>
                          <a:blip r:embed="rId2"/>
                        </a:buBlip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Игра</a:t>
                      </a:r>
                      <a:r>
                        <a:rPr lang="ru-RU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«Определи цветовую гамму натюрморта»</a:t>
                      </a:r>
                    </a:p>
                  </a:txBody>
                  <a:tcPr marL="38977" marR="389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7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977" marR="389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Беседа</a:t>
                      </a:r>
                      <a:r>
                        <a:rPr lang="ru-RU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«Натюрморт как часть портрета и жанровой живописи»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Blip>
                          <a:blip r:embed="rId2"/>
                        </a:buBlip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Сравнительное </a:t>
                      </a:r>
                      <a:r>
                        <a:rPr lang="ru-RU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рассматривание З.Серебряковой «За обедом», «За туалетом», Б.М.Кустодиева «Купчиха за чаем»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Blip>
                          <a:blip r:embed="rId2"/>
                        </a:buBlip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Игра</a:t>
                      </a:r>
                      <a:r>
                        <a:rPr lang="ru-RU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Мозаика «Натюрморт»</a:t>
                      </a:r>
                    </a:p>
                  </a:txBody>
                  <a:tcPr marL="38977" marR="389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977" marR="389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Blip>
                          <a:blip r:embed="rId2"/>
                        </a:buBlip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Беседа</a:t>
                      </a:r>
                      <a:r>
                        <a:rPr lang="ru-RU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«Природный и рукотворный натюрморт»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Blip>
                          <a:blip r:embed="rId2"/>
                        </a:buBlip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Игра</a:t>
                      </a:r>
                      <a:r>
                        <a:rPr lang="ru-RU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«Подбери картину по модели»</a:t>
                      </a:r>
                    </a:p>
                  </a:txBody>
                  <a:tcPr marL="38977" marR="389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977" marR="389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Blip>
                          <a:blip r:embed="rId2"/>
                        </a:buBlip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Итоговая </a:t>
                      </a:r>
                      <a:r>
                        <a:rPr lang="ru-RU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викторина по жанру </a:t>
                      </a:r>
                      <a:r>
                        <a:rPr lang="ru-R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натюрморта «Натюрморт кота Леопольда»</a:t>
                      </a:r>
                      <a:endParaRPr lang="ru-RU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38977" marR="389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653</Words>
  <Application>Microsoft Office PowerPoint</Application>
  <PresentationFormat>Экран (4:3)</PresentationFormat>
  <Paragraphs>102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«Использование  ИКТ  в  работе   со старшими  дошкольниками»   (реализация  образовательной  области  «Художественное  творчество») </vt:lpstr>
      <vt:lpstr>Интеграция  образовательных областей</vt:lpstr>
      <vt:lpstr>Эффективность использования интегрированного подхода</vt:lpstr>
      <vt:lpstr>Роль искусства в личностном становлении ребенка</vt:lpstr>
      <vt:lpstr>«Воспитание – дело трудное, и улучшение его условий – одна из священных обязанностей каждого человека, ибо нет ничего более важного, как образование самого себя и своих ближних…»                                                                                                                                                                 Сократ</vt:lpstr>
      <vt:lpstr>Результаты использования  мультимедийного способа подачи информации</vt:lpstr>
      <vt:lpstr>Слайд 7</vt:lpstr>
      <vt:lpstr>Задачи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«Использование  ИКТ  в  работе   со старшими  дошкольниками»   (реализация  образовательной  области  «Художественное  творчество») </dc:title>
  <dc:creator>доу 49</dc:creator>
  <cp:lastModifiedBy>Марина Сафонова</cp:lastModifiedBy>
  <cp:revision>2</cp:revision>
  <dcterms:created xsi:type="dcterms:W3CDTF">2013-05-21T16:34:39Z</dcterms:created>
  <dcterms:modified xsi:type="dcterms:W3CDTF">2013-05-21T16:38:26Z</dcterms:modified>
</cp:coreProperties>
</file>