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4" r:id="rId6"/>
    <p:sldId id="268" r:id="rId7"/>
    <p:sldId id="265" r:id="rId8"/>
    <p:sldId id="270" r:id="rId9"/>
    <p:sldId id="269" r:id="rId10"/>
    <p:sldId id="273" r:id="rId11"/>
    <p:sldId id="271" r:id="rId12"/>
    <p:sldId id="272" r:id="rId13"/>
    <p:sldId id="274" r:id="rId14"/>
    <p:sldId id="275" r:id="rId15"/>
    <p:sldId id="263" r:id="rId16"/>
    <p:sldId id="276" r:id="rId17"/>
    <p:sldId id="267" r:id="rId18"/>
    <p:sldId id="262" r:id="rId19"/>
    <p:sldId id="277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9999"/>
    <a:srgbClr val="0033CC"/>
    <a:srgbClr val="00CC99"/>
    <a:srgbClr val="CC0066"/>
    <a:srgbClr val="482BC5"/>
    <a:srgbClr val="FF99CC"/>
    <a:srgbClr val="7967B9"/>
    <a:srgbClr val="FA2663"/>
    <a:srgbClr val="99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mg-fotki.yandex.ru/get/10/isabella8585.4/0_79dd_76887820_XL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487"/>
            <a:ext cx="9144000" cy="6846513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2844" y="1571612"/>
            <a:ext cx="9001156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6000" b="1" dirty="0" smtClean="0">
              <a:ln w="11430"/>
              <a:solidFill>
                <a:srgbClr val="CC00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8800" b="1" dirty="0" smtClean="0">
                <a:ln w="11430"/>
                <a:solidFill>
                  <a:srgbClr val="CC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 Днём Матери!!!</a:t>
            </a:r>
            <a:endParaRPr lang="ru-RU" sz="8800" dirty="0" smtClean="0">
              <a:solidFill>
                <a:srgbClr val="CC0066"/>
              </a:solidFill>
              <a:latin typeface="Comic Sans MS" pitchFamily="66" charset="0"/>
            </a:endParaRPr>
          </a:p>
        </p:txBody>
      </p:sp>
      <p:pic>
        <p:nvPicPr>
          <p:cNvPr id="1026" name="Picture 2" descr="C:\Documents and Settings\Я\Рабочий стол\День матери МАДОУ ЦРР Дс№113\bestgif.narod.ru_2144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3524250"/>
            <a:ext cx="3333750" cy="3333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mg-fotki.yandex.ru/get/10/isabella8585.4/0_79dd_76887820_XL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46513"/>
          </a:xfrm>
          <a:prstGeom prst="rect">
            <a:avLst/>
          </a:prstGeom>
          <a:noFill/>
        </p:spPr>
      </p:pic>
      <p:pic>
        <p:nvPicPr>
          <p:cNvPr id="15363" name="Picture 3" descr="C:\Documents and Settings\Я\Рабочий стол\День матери МАДОУ ЦРР Дс№113\bestgif.narod.ru_2144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4286256"/>
            <a:ext cx="2571744" cy="257174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00034" y="500043"/>
            <a:ext cx="31432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7030A0"/>
                </a:solidFill>
              </a:rPr>
              <a:t>Молча в зеркало гляжу: </a:t>
            </a:r>
          </a:p>
          <a:p>
            <a:r>
              <a:rPr lang="ru-RU" sz="2000" b="1" dirty="0" smtClean="0">
                <a:solidFill>
                  <a:srgbClr val="7030A0"/>
                </a:solidFill>
              </a:rPr>
              <a:t>Быстро ножницы летают, </a:t>
            </a:r>
          </a:p>
          <a:p>
            <a:r>
              <a:rPr lang="ru-RU" sz="2000" b="1" dirty="0" smtClean="0">
                <a:solidFill>
                  <a:srgbClr val="7030A0"/>
                </a:solidFill>
              </a:rPr>
              <a:t>Я за мастером слежу, </a:t>
            </a:r>
          </a:p>
          <a:p>
            <a:r>
              <a:rPr lang="ru-RU" sz="2000" b="1" dirty="0" smtClean="0">
                <a:solidFill>
                  <a:srgbClr val="7030A0"/>
                </a:solidFill>
              </a:rPr>
              <a:t>Как причёску он меняет. </a:t>
            </a:r>
          </a:p>
          <a:p>
            <a:r>
              <a:rPr lang="ru-RU" sz="2000" b="1" dirty="0" smtClean="0">
                <a:solidFill>
                  <a:srgbClr val="7030A0"/>
                </a:solidFill>
              </a:rPr>
              <a:t>С аккуратной головой</a:t>
            </a:r>
          </a:p>
          <a:p>
            <a:r>
              <a:rPr lang="ru-RU" sz="2000" b="1" dirty="0" smtClean="0">
                <a:solidFill>
                  <a:srgbClr val="7030A0"/>
                </a:solidFill>
              </a:rPr>
              <a:t>(Мастер очень постарался) </a:t>
            </a:r>
          </a:p>
          <a:p>
            <a:r>
              <a:rPr lang="ru-RU" sz="2000" b="1" dirty="0" smtClean="0">
                <a:solidFill>
                  <a:srgbClr val="7030A0"/>
                </a:solidFill>
              </a:rPr>
              <a:t>Возвращаюсь я домой. </a:t>
            </a:r>
          </a:p>
          <a:p>
            <a:r>
              <a:rPr lang="ru-RU" sz="2000" b="1" dirty="0" smtClean="0">
                <a:solidFill>
                  <a:srgbClr val="7030A0"/>
                </a:solidFill>
              </a:rPr>
              <a:t>Как же мастер этот звался?      </a:t>
            </a:r>
          </a:p>
          <a:p>
            <a:endParaRPr lang="ru-RU" sz="2000" b="1" i="1" dirty="0" smtClean="0">
              <a:solidFill>
                <a:srgbClr val="7030A0"/>
              </a:solidFill>
            </a:endParaRPr>
          </a:p>
          <a:p>
            <a:r>
              <a:rPr lang="ru-RU" sz="2000" b="1" i="1" dirty="0" smtClean="0">
                <a:solidFill>
                  <a:srgbClr val="7030A0"/>
                </a:solidFill>
              </a:rPr>
              <a:t>(С.А.Васильева)</a:t>
            </a:r>
            <a:endParaRPr lang="ru-RU" sz="2000" b="1" dirty="0">
              <a:solidFill>
                <a:srgbClr val="7030A0"/>
              </a:solidFill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14744" y="285728"/>
            <a:ext cx="4357718" cy="6022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mg-fotki.yandex.ru/get/10/isabella8585.4/0_79dd_76887820_XL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46513"/>
          </a:xfrm>
          <a:prstGeom prst="rect">
            <a:avLst/>
          </a:prstGeom>
          <a:noFill/>
        </p:spPr>
      </p:pic>
      <p:pic>
        <p:nvPicPr>
          <p:cNvPr id="15363" name="Picture 3" descr="C:\Documents and Settings\Я\Рабочий стол\День матери МАДОУ ЦРР Дс№113\bestgif.narod.ru_2144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3929066"/>
            <a:ext cx="2571744" cy="257174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57158" y="285728"/>
            <a:ext cx="400052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33CC"/>
                </a:solidFill>
              </a:rPr>
              <a:t>Все ушли ребята, смолкли голоса, </a:t>
            </a:r>
          </a:p>
          <a:p>
            <a:r>
              <a:rPr lang="ru-RU" b="1" dirty="0" smtClean="0">
                <a:solidFill>
                  <a:srgbClr val="0033CC"/>
                </a:solidFill>
              </a:rPr>
              <a:t>Звёзды засияли в тёмных небесах.</a:t>
            </a:r>
          </a:p>
          <a:p>
            <a:r>
              <a:rPr lang="ru-RU" b="1" dirty="0" smtClean="0">
                <a:solidFill>
                  <a:srgbClr val="0033CC"/>
                </a:solidFill>
              </a:rPr>
              <a:t> Мама на работе, мне привычно ждать, </a:t>
            </a:r>
          </a:p>
          <a:p>
            <a:r>
              <a:rPr lang="ru-RU" b="1" dirty="0" smtClean="0">
                <a:solidFill>
                  <a:srgbClr val="0033CC"/>
                </a:solidFill>
              </a:rPr>
              <a:t>С Лидией Ивановной некогда скучать. </a:t>
            </a:r>
          </a:p>
          <a:p>
            <a:r>
              <a:rPr lang="ru-RU" b="1" dirty="0" smtClean="0">
                <a:solidFill>
                  <a:srgbClr val="0033CC"/>
                </a:solidFill>
              </a:rPr>
              <a:t>Всё она умеет: красить, шить, лепить, </a:t>
            </a:r>
          </a:p>
          <a:p>
            <a:r>
              <a:rPr lang="ru-RU" b="1" dirty="0" smtClean="0">
                <a:solidFill>
                  <a:srgbClr val="0033CC"/>
                </a:solidFill>
              </a:rPr>
              <a:t>Учит ребятишек вместе дружно жить, </a:t>
            </a:r>
          </a:p>
          <a:p>
            <a:r>
              <a:rPr lang="ru-RU" b="1" dirty="0" smtClean="0">
                <a:solidFill>
                  <a:srgbClr val="0033CC"/>
                </a:solidFill>
              </a:rPr>
              <a:t>С ней мы мастерили кукол из травы, </a:t>
            </a:r>
          </a:p>
          <a:p>
            <a:r>
              <a:rPr lang="ru-RU" b="1" dirty="0" smtClean="0">
                <a:solidFill>
                  <a:srgbClr val="0033CC"/>
                </a:solidFill>
              </a:rPr>
              <a:t>Из бумаги тигры есть у нас и львы. </a:t>
            </a:r>
          </a:p>
          <a:p>
            <a:r>
              <a:rPr lang="ru-RU" b="1" dirty="0" smtClean="0">
                <a:solidFill>
                  <a:srgbClr val="0033CC"/>
                </a:solidFill>
              </a:rPr>
              <a:t>Каждое занятие у неё игра, </a:t>
            </a:r>
          </a:p>
          <a:p>
            <a:r>
              <a:rPr lang="ru-RU" b="1" dirty="0" smtClean="0">
                <a:solidFill>
                  <a:srgbClr val="0033CC"/>
                </a:solidFill>
              </a:rPr>
              <a:t>Лидию Ивановну любит детвора. </a:t>
            </a:r>
          </a:p>
          <a:p>
            <a:r>
              <a:rPr lang="ru-RU" b="1" dirty="0" smtClean="0">
                <a:solidFill>
                  <a:srgbClr val="0033CC"/>
                </a:solidFill>
              </a:rPr>
              <a:t>Посмотрю в глаза ей и скажу сейчас:</a:t>
            </a:r>
          </a:p>
          <a:p>
            <a:r>
              <a:rPr lang="ru-RU" b="1" dirty="0" smtClean="0">
                <a:solidFill>
                  <a:srgbClr val="0033CC"/>
                </a:solidFill>
              </a:rPr>
              <a:t> «Самая хорошая профессия у Вас».</a:t>
            </a:r>
            <a:endParaRPr lang="ru-RU" b="1" dirty="0">
              <a:solidFill>
                <a:srgbClr val="0033CC"/>
              </a:solidFill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2" y="285728"/>
            <a:ext cx="4000528" cy="5881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mg-fotki.yandex.ru/get/10/isabella8585.4/0_79dd_76887820_XL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46513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500430" y="2428868"/>
            <a:ext cx="564357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9999"/>
                </a:solidFill>
              </a:rPr>
              <a:t>На противне котлеты купаются в жирке,</a:t>
            </a:r>
          </a:p>
          <a:p>
            <a:r>
              <a:rPr lang="ru-RU" sz="2000" b="1" dirty="0" smtClean="0">
                <a:solidFill>
                  <a:srgbClr val="009999"/>
                </a:solidFill>
              </a:rPr>
              <a:t>     	Рассольник ароматный кипит в большом бачке, </a:t>
            </a:r>
          </a:p>
          <a:p>
            <a:r>
              <a:rPr lang="ru-RU" sz="2000" b="1" dirty="0" smtClean="0">
                <a:solidFill>
                  <a:srgbClr val="009999"/>
                </a:solidFill>
              </a:rPr>
              <a:t>На сковородке в масле зажарился лучок, </a:t>
            </a:r>
          </a:p>
          <a:p>
            <a:r>
              <a:rPr lang="ru-RU" sz="2000" b="1" dirty="0" smtClean="0">
                <a:solidFill>
                  <a:srgbClr val="009999"/>
                </a:solidFill>
              </a:rPr>
              <a:t>Наш повар, тётя Галя, кладёт его в бачок, </a:t>
            </a:r>
          </a:p>
          <a:p>
            <a:r>
              <a:rPr lang="ru-RU" sz="2000" b="1" dirty="0" smtClean="0">
                <a:solidFill>
                  <a:srgbClr val="009999"/>
                </a:solidFill>
              </a:rPr>
              <a:t>Шумит овощерезка — готовится салат. </a:t>
            </a:r>
          </a:p>
          <a:p>
            <a:r>
              <a:rPr lang="ru-RU" sz="2000" b="1" dirty="0" smtClean="0">
                <a:solidFill>
                  <a:srgbClr val="009999"/>
                </a:solidFill>
              </a:rPr>
              <a:t>Наш повар очень любит готовить для ребят. </a:t>
            </a:r>
          </a:p>
          <a:p>
            <a:r>
              <a:rPr lang="ru-RU" sz="2000" b="1" dirty="0" smtClean="0">
                <a:solidFill>
                  <a:srgbClr val="009999"/>
                </a:solidFill>
              </a:rPr>
              <a:t>Всегда в халате белом, крахмальном колпаке, </a:t>
            </a:r>
          </a:p>
          <a:p>
            <a:r>
              <a:rPr lang="ru-RU" sz="2000" b="1" dirty="0" smtClean="0">
                <a:solidFill>
                  <a:srgbClr val="009999"/>
                </a:solidFill>
              </a:rPr>
              <a:t>Готовит детям кашу на свежем молоке.</a:t>
            </a:r>
          </a:p>
          <a:p>
            <a:endParaRPr lang="ru-RU" sz="2000" b="1" i="1" dirty="0" smtClean="0">
              <a:solidFill>
                <a:srgbClr val="009999"/>
              </a:solidFill>
            </a:endParaRPr>
          </a:p>
          <a:p>
            <a:r>
              <a:rPr lang="ru-RU" sz="2000" b="1" i="1" dirty="0" smtClean="0">
                <a:solidFill>
                  <a:srgbClr val="009999"/>
                </a:solidFill>
              </a:rPr>
              <a:t>(</a:t>
            </a:r>
            <a:r>
              <a:rPr lang="ru-RU" sz="2000" b="1" i="1" dirty="0" err="1" smtClean="0">
                <a:solidFill>
                  <a:srgbClr val="009999"/>
                </a:solidFill>
              </a:rPr>
              <a:t>В.И.Мирясова</a:t>
            </a:r>
            <a:r>
              <a:rPr lang="ru-RU" sz="2000" b="1" i="1" dirty="0" smtClean="0">
                <a:solidFill>
                  <a:srgbClr val="009999"/>
                </a:solidFill>
              </a:rPr>
              <a:t>)</a:t>
            </a:r>
            <a:endParaRPr lang="ru-RU" sz="2000" b="1" dirty="0">
              <a:solidFill>
                <a:srgbClr val="009999"/>
              </a:solidFill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357298"/>
            <a:ext cx="2864242" cy="4237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C:\Documents and Settings\Я\Рабочий стол\День матери МАДОУ ЦРР Дс№113\bestgif.narod.ru_214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68" y="785794"/>
            <a:ext cx="1857388" cy="1857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mg-fotki.yandex.ru/get/10/isabella8585.4/0_79dd_76887820_XL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46513"/>
          </a:xfrm>
          <a:prstGeom prst="rect">
            <a:avLst/>
          </a:prstGeom>
          <a:noFill/>
        </p:spPr>
      </p:pic>
      <p:pic>
        <p:nvPicPr>
          <p:cNvPr id="15363" name="Picture 3" descr="C:\Documents and Settings\Я\Рабочий стол\День матери МАДОУ ЦРР Дс№113\bestgif.narod.ru_2144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4286256"/>
            <a:ext cx="2571744" cy="257174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00034" y="428604"/>
            <a:ext cx="378621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9999"/>
                </a:solidFill>
              </a:rPr>
              <a:t>Зовут его, когда больны, — </a:t>
            </a:r>
          </a:p>
          <a:p>
            <a:r>
              <a:rPr lang="ru-RU" sz="2000" b="1" dirty="0" smtClean="0">
                <a:solidFill>
                  <a:srgbClr val="009999"/>
                </a:solidFill>
              </a:rPr>
              <a:t>Заботы так его нужны! </a:t>
            </a:r>
          </a:p>
          <a:p>
            <a:r>
              <a:rPr lang="ru-RU" sz="2000" b="1" dirty="0" smtClean="0">
                <a:solidFill>
                  <a:srgbClr val="009999"/>
                </a:solidFill>
              </a:rPr>
              <a:t>Уверенно он в дом войдёт, </a:t>
            </a:r>
          </a:p>
          <a:p>
            <a:r>
              <a:rPr lang="ru-RU" sz="2000" b="1" dirty="0" smtClean="0">
                <a:solidFill>
                  <a:srgbClr val="009999"/>
                </a:solidFill>
              </a:rPr>
              <a:t>К больному близко подойдёт, </a:t>
            </a:r>
          </a:p>
          <a:p>
            <a:r>
              <a:rPr lang="ru-RU" sz="2000" b="1" dirty="0" smtClean="0">
                <a:solidFill>
                  <a:srgbClr val="009999"/>
                </a:solidFill>
              </a:rPr>
              <a:t>Пощупает: горяч ли лоб,</a:t>
            </a:r>
          </a:p>
          <a:p>
            <a:r>
              <a:rPr lang="ru-RU" sz="2000" b="1" dirty="0" smtClean="0">
                <a:solidFill>
                  <a:srgbClr val="009999"/>
                </a:solidFill>
              </a:rPr>
              <a:t> Достанет свой фонендоскоп, </a:t>
            </a:r>
          </a:p>
          <a:p>
            <a:r>
              <a:rPr lang="ru-RU" sz="2000" b="1" dirty="0" smtClean="0">
                <a:solidFill>
                  <a:srgbClr val="009999"/>
                </a:solidFill>
              </a:rPr>
              <a:t>Прослушает, заглянет в рот, </a:t>
            </a:r>
          </a:p>
          <a:p>
            <a:r>
              <a:rPr lang="ru-RU" sz="2000" b="1" dirty="0" smtClean="0">
                <a:solidFill>
                  <a:srgbClr val="009999"/>
                </a:solidFill>
              </a:rPr>
              <a:t>Рецепт оставит и уйдёт. </a:t>
            </a:r>
          </a:p>
          <a:p>
            <a:r>
              <a:rPr lang="ru-RU" sz="2000" b="1" dirty="0" smtClean="0">
                <a:solidFill>
                  <a:srgbClr val="009999"/>
                </a:solidFill>
              </a:rPr>
              <a:t>Больному легче станет вдруг.</a:t>
            </a:r>
          </a:p>
          <a:p>
            <a:r>
              <a:rPr lang="ru-RU" sz="2000" b="1" dirty="0" smtClean="0">
                <a:solidFill>
                  <a:srgbClr val="009999"/>
                </a:solidFill>
              </a:rPr>
              <a:t> Скажите, кто же этот друг?                     </a:t>
            </a:r>
            <a:r>
              <a:rPr lang="ru-RU" sz="2000" b="1" i="1" dirty="0" smtClean="0">
                <a:solidFill>
                  <a:srgbClr val="009999"/>
                </a:solidFill>
              </a:rPr>
              <a:t>(</a:t>
            </a:r>
            <a:r>
              <a:rPr lang="ru-RU" sz="2000" b="1" i="1" dirty="0" err="1" smtClean="0">
                <a:solidFill>
                  <a:srgbClr val="009999"/>
                </a:solidFill>
              </a:rPr>
              <a:t>В.И.Мирясова</a:t>
            </a:r>
            <a:r>
              <a:rPr lang="ru-RU" sz="2000" b="1" i="1" dirty="0" smtClean="0">
                <a:solidFill>
                  <a:srgbClr val="009999"/>
                </a:solidFill>
              </a:rPr>
              <a:t>)</a:t>
            </a:r>
            <a:endParaRPr lang="ru-RU" sz="2000" b="1" dirty="0">
              <a:solidFill>
                <a:srgbClr val="009999"/>
              </a:solidFill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14810" y="462738"/>
            <a:ext cx="4357718" cy="6025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mg-fotki.yandex.ru/get/10/isabella8585.4/0_79dd_76887820_XL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46513"/>
          </a:xfrm>
          <a:prstGeom prst="rect">
            <a:avLst/>
          </a:prstGeom>
          <a:noFill/>
        </p:spPr>
      </p:pic>
      <p:pic>
        <p:nvPicPr>
          <p:cNvPr id="15363" name="Picture 3" descr="C:\Documents and Settings\Я\Рабочий стол\День матери МАДОУ ЦРР Дс№113\bestgif.narod.ru_2144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928670"/>
            <a:ext cx="2571744" cy="257174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286248" y="3214686"/>
            <a:ext cx="435771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0066"/>
                </a:solidFill>
              </a:rPr>
              <a:t>Профессии важнее нет: </a:t>
            </a:r>
          </a:p>
          <a:p>
            <a:r>
              <a:rPr lang="ru-RU" sz="2000" b="1" dirty="0" smtClean="0">
                <a:solidFill>
                  <a:srgbClr val="FF0066"/>
                </a:solidFill>
              </a:rPr>
              <a:t>Он ходит в школу много лет, </a:t>
            </a:r>
          </a:p>
          <a:p>
            <a:r>
              <a:rPr lang="ru-RU" sz="2000" b="1" dirty="0" smtClean="0">
                <a:solidFill>
                  <a:srgbClr val="FF0066"/>
                </a:solidFill>
              </a:rPr>
              <a:t>Всегда — с весёлой детворой, </a:t>
            </a:r>
          </a:p>
          <a:p>
            <a:r>
              <a:rPr lang="ru-RU" sz="2000" b="1" dirty="0" smtClean="0">
                <a:solidFill>
                  <a:srgbClr val="FF0066"/>
                </a:solidFill>
              </a:rPr>
              <a:t>Ей открывает мир большой, </a:t>
            </a:r>
          </a:p>
          <a:p>
            <a:r>
              <a:rPr lang="ru-RU" sz="2000" b="1" dirty="0" smtClean="0">
                <a:solidFill>
                  <a:srgbClr val="FF0066"/>
                </a:solidFill>
              </a:rPr>
              <a:t>Несёт он знания и свет, </a:t>
            </a:r>
          </a:p>
          <a:p>
            <a:r>
              <a:rPr lang="ru-RU" sz="2000" b="1" dirty="0" smtClean="0">
                <a:solidFill>
                  <a:srgbClr val="FF0066"/>
                </a:solidFill>
              </a:rPr>
              <a:t>Всегда готов нам дать совет. </a:t>
            </a:r>
          </a:p>
          <a:p>
            <a:r>
              <a:rPr lang="ru-RU" sz="2000" b="1" dirty="0" smtClean="0">
                <a:solidFill>
                  <a:srgbClr val="FF0066"/>
                </a:solidFill>
              </a:rPr>
              <a:t>Его привыкли уважать. </a:t>
            </a:r>
          </a:p>
          <a:p>
            <a:r>
              <a:rPr lang="ru-RU" sz="2000" b="1" dirty="0" smtClean="0">
                <a:solidFill>
                  <a:srgbClr val="FF0066"/>
                </a:solidFill>
              </a:rPr>
              <a:t>Кто он? Вы можете назвать? </a:t>
            </a:r>
            <a:r>
              <a:rPr lang="ru-RU" sz="2000" b="1" i="1" dirty="0" smtClean="0">
                <a:solidFill>
                  <a:srgbClr val="FF0066"/>
                </a:solidFill>
              </a:rPr>
              <a:t>(</a:t>
            </a:r>
            <a:r>
              <a:rPr lang="ru-RU" sz="2000" b="1" i="1" dirty="0" err="1" smtClean="0">
                <a:solidFill>
                  <a:srgbClr val="FF0066"/>
                </a:solidFill>
              </a:rPr>
              <a:t>В.И.Мирясова</a:t>
            </a:r>
            <a:r>
              <a:rPr lang="ru-RU" sz="2000" b="1" i="1" dirty="0" smtClean="0">
                <a:solidFill>
                  <a:srgbClr val="FF0066"/>
                </a:solidFill>
              </a:rPr>
              <a:t>)</a:t>
            </a:r>
            <a:endParaRPr lang="ru-RU" sz="2000" b="1" dirty="0">
              <a:solidFill>
                <a:srgbClr val="FF0066"/>
              </a:solidFill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928670"/>
            <a:ext cx="3423548" cy="4894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mg-fotki.yandex.ru/get/10/isabella8585.4/0_79dd_76887820_XL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46513"/>
          </a:xfrm>
          <a:prstGeom prst="rect">
            <a:avLst/>
          </a:prstGeom>
          <a:noFill/>
        </p:spPr>
      </p:pic>
      <p:pic>
        <p:nvPicPr>
          <p:cNvPr id="15363" name="Picture 3" descr="C:\Documents and Settings\Я\Рабочий стол\День матери МАДОУ ЦРР Дс№113\bestgif.narod.ru_2144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4286256"/>
            <a:ext cx="2571744" cy="257174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714348" y="1071546"/>
            <a:ext cx="764386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A2663"/>
                </a:solidFill>
              </a:rPr>
              <a:t>ИГРА </a:t>
            </a:r>
          </a:p>
          <a:p>
            <a:pPr algn="ctr"/>
            <a:r>
              <a:rPr lang="ru-RU" sz="4400" b="1" dirty="0" smtClean="0">
                <a:solidFill>
                  <a:srgbClr val="FA2663"/>
                </a:solidFill>
              </a:rPr>
              <a:t>«Одень своего ребёнка на прогулку»</a:t>
            </a:r>
            <a:endParaRPr lang="ru-RU" sz="4400" b="1" dirty="0">
              <a:solidFill>
                <a:srgbClr val="FA2663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14612" y="3429000"/>
            <a:ext cx="621510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u="sng" dirty="0" smtClean="0">
                <a:solidFill>
                  <a:srgbClr val="FA2663"/>
                </a:solidFill>
              </a:rPr>
              <a:t>Описание игры</a:t>
            </a:r>
            <a:r>
              <a:rPr lang="ru-RU" sz="2400" i="1" dirty="0" smtClean="0">
                <a:solidFill>
                  <a:srgbClr val="FA2663"/>
                </a:solidFill>
              </a:rPr>
              <a:t>. Выбирается несколько мам, к ним в пару – их дети. Нужно нарядить своего ребёнка в приготовленные вещи: кофта с пуговицами, носки, сапоги и т.д. Побеждает команда, быстрее справившаяся с заданием.</a:t>
            </a:r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mg-fotki.yandex.ru/get/10/isabella8585.4/0_79dd_76887820_XL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46513"/>
          </a:xfrm>
          <a:prstGeom prst="rect">
            <a:avLst/>
          </a:prstGeom>
          <a:noFill/>
        </p:spPr>
      </p:pic>
      <p:pic>
        <p:nvPicPr>
          <p:cNvPr id="15363" name="Picture 3" descr="C:\Documents and Settings\Я\Рабочий стол\День матери МАДОУ ЦРР Дс№113\bestgif.narod.ru_2144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3357562"/>
            <a:ext cx="3143248" cy="314324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714348" y="928670"/>
            <a:ext cx="7643865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Конкурс 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«Узнай себя, мамуля…»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(По детским рисункам)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mg-fotki.yandex.ru/get/10/isabella8585.4/0_79dd_76887820_XL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46513"/>
          </a:xfrm>
          <a:prstGeom prst="rect">
            <a:avLst/>
          </a:prstGeom>
          <a:noFill/>
        </p:spPr>
      </p:pic>
      <p:pic>
        <p:nvPicPr>
          <p:cNvPr id="15363" name="Picture 3" descr="C:\Documents and Settings\Я\Рабочий стол\День матери МАДОУ ЦРР Дс№113\bestgif.narod.ru_2144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571744"/>
            <a:ext cx="2571744" cy="257174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286000" y="642919"/>
            <a:ext cx="4572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482BC5"/>
                </a:solidFill>
              </a:rPr>
              <a:t>ИГРА </a:t>
            </a:r>
          </a:p>
          <a:p>
            <a:pPr algn="ctr"/>
            <a:r>
              <a:rPr lang="ru-RU" sz="4400" b="1" dirty="0" smtClean="0">
                <a:solidFill>
                  <a:srgbClr val="482BC5"/>
                </a:solidFill>
              </a:rPr>
              <a:t>«Весёлый бубен»</a:t>
            </a:r>
            <a:endParaRPr lang="ru-RU" sz="4400" b="1" dirty="0">
              <a:solidFill>
                <a:srgbClr val="482BC5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14612" y="2928934"/>
            <a:ext cx="614366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u="sng" dirty="0" smtClean="0">
                <a:solidFill>
                  <a:srgbClr val="482BC5"/>
                </a:solidFill>
              </a:rPr>
              <a:t>Описание игры</a:t>
            </a:r>
            <a:r>
              <a:rPr lang="ru-RU" sz="2400" i="1" dirty="0" smtClean="0">
                <a:solidFill>
                  <a:srgbClr val="482BC5"/>
                </a:solidFill>
              </a:rPr>
              <a:t>. Все дети и мамы приглашаются в круг. Двум участникам даются бубны. Бубны нужно передавать по кругу. В момент, когда останавливается музыка – выходят те, у кого в руках бубен, они пляшут в центре круга, остальные – </a:t>
            </a:r>
            <a:r>
              <a:rPr lang="ru-RU" sz="2400" i="1" dirty="0" err="1" smtClean="0">
                <a:solidFill>
                  <a:srgbClr val="482BC5"/>
                </a:solidFill>
              </a:rPr>
              <a:t>апплодируют</a:t>
            </a:r>
            <a:r>
              <a:rPr lang="ru-RU" sz="2400" i="1" dirty="0" smtClean="0">
                <a:solidFill>
                  <a:srgbClr val="482BC5"/>
                </a:solidFill>
              </a:rPr>
              <a:t>. Далее игра продолжается.</a:t>
            </a:r>
            <a:endParaRPr lang="ru-RU" sz="2400" i="1" dirty="0">
              <a:solidFill>
                <a:srgbClr val="482BC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mg-fotki.yandex.ru/get/10/isabella8585.4/0_79dd_76887820_XL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46513"/>
          </a:xfrm>
          <a:prstGeom prst="rect">
            <a:avLst/>
          </a:prstGeom>
          <a:noFill/>
        </p:spPr>
      </p:pic>
      <p:pic>
        <p:nvPicPr>
          <p:cNvPr id="22530" name="Picture 2" descr="C:\Documents and Settings\Я\Рабочий стол\День матери МАДОУ ЦРР Дс№113\мама 0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0"/>
            <a:ext cx="7929618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mg-fotki.yandex.ru/get/10/isabella8585.4/0_79dd_76887820_XL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46513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361555" y="500043"/>
            <a:ext cx="4782213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МАДОУ ЦРР-Д/сад№113 г.Тюмени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Автор: </a:t>
            </a:r>
            <a:r>
              <a:rPr lang="ru-RU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Салдина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О.В.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mg-fotki.yandex.ru/get/10/isabella8585.4/0_79dd_76887820_XL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46513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00034" y="214290"/>
            <a:ext cx="807249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A2663"/>
                </a:solidFill>
                <a:latin typeface="Comic Sans MS" pitchFamily="66" charset="0"/>
              </a:rPr>
              <a:t>Среди многочисленных праздников, отмечаемых в нашей стране, День матери занимает особое место. </a:t>
            </a:r>
          </a:p>
          <a:p>
            <a:pPr algn="ctr"/>
            <a:r>
              <a:rPr lang="ru-RU" sz="3600" b="1" dirty="0" smtClean="0">
                <a:solidFill>
                  <a:srgbClr val="FA2663"/>
                </a:solidFill>
                <a:latin typeface="Comic Sans MS" pitchFamily="66" charset="0"/>
              </a:rPr>
              <a:t>Это праздник, к которому никто не может остаться равнодушным. </a:t>
            </a:r>
          </a:p>
          <a:p>
            <a:pPr algn="ctr"/>
            <a:r>
              <a:rPr lang="ru-RU" sz="3600" b="1" dirty="0" smtClean="0">
                <a:solidFill>
                  <a:srgbClr val="FA2663"/>
                </a:solidFill>
                <a:latin typeface="Comic Sans MS" pitchFamily="66" charset="0"/>
              </a:rPr>
              <a:t>В этот день хочется сказать слова благодарности всем Матерям, которые дарят детям любовь, добро, нежность и ласку. </a:t>
            </a:r>
          </a:p>
          <a:p>
            <a:pPr algn="ctr"/>
            <a:r>
              <a:rPr lang="ru-RU" sz="3600" b="1" dirty="0" smtClean="0">
                <a:solidFill>
                  <a:srgbClr val="FA2663"/>
                </a:solidFill>
                <a:latin typeface="Comic Sans MS" pitchFamily="66" charset="0"/>
              </a:rPr>
              <a:t>Спасибо вам, родные!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mg-fotki.yandex.ru/get/10/isabella8585.4/0_79dd_76887820_XL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46513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14282" y="571480"/>
            <a:ext cx="87154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rgbClr val="CC0066"/>
                </a:solidFill>
                <a:latin typeface="Comic Sans MS" pitchFamily="66" charset="0"/>
              </a:rPr>
              <a:t>И пусть каждой из вас почаще говорят теплые слова ваши любимые дети! </a:t>
            </a:r>
          </a:p>
          <a:p>
            <a:pPr algn="ctr"/>
            <a:r>
              <a:rPr lang="ru-RU" sz="4000" dirty="0" smtClean="0">
                <a:solidFill>
                  <a:srgbClr val="CC0066"/>
                </a:solidFill>
                <a:latin typeface="Comic Sans MS" pitchFamily="66" charset="0"/>
              </a:rPr>
              <a:t>Пусть на их лицах светится улыбка и радостные искорки сверкают в глазах, когда вы вместе! </a:t>
            </a:r>
          </a:p>
        </p:txBody>
      </p:sp>
      <p:pic>
        <p:nvPicPr>
          <p:cNvPr id="15363" name="Picture 3" descr="C:\Documents and Settings\Я\Рабочий стол\День матери МАДОУ ЦРР Дс№113\bestgif.narod.ru_2144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4286256"/>
            <a:ext cx="2571744" cy="25717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mg-fotki.yandex.ru/get/10/isabella8585.4/0_79dd_76887820_XL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46513"/>
          </a:xfrm>
          <a:prstGeom prst="rect">
            <a:avLst/>
          </a:prstGeom>
          <a:noFill/>
        </p:spPr>
      </p:pic>
      <p:pic>
        <p:nvPicPr>
          <p:cNvPr id="15363" name="Picture 3" descr="C:\Documents and Settings\Я\Рабочий стол\День матери МАДОУ ЦРР Дс№113\bestgif.narod.ru_2144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4286256"/>
            <a:ext cx="2571744" cy="257174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42910" y="1305342"/>
            <a:ext cx="792961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A2663"/>
                </a:solidFill>
              </a:rPr>
              <a:t>Нет, наверное, ни одной страны, где бы не отмечался День матери. В России День матери стали отмечать сравнительно недавно. Установленный Указом Президента Российской Федерации Б.Н. Ельцина № 120 «О Дне матери» от 30 января 1998 года, он празднуется в последнее воскресенье ноября, воздавая должное материнскому труду и их бескорыстной жертве ради блага своих детей.</a:t>
            </a:r>
            <a:r>
              <a:rPr lang="ru-RU" sz="2800" dirty="0" smtClean="0">
                <a:solidFill>
                  <a:srgbClr val="CC0066"/>
                </a:solidFill>
              </a:rPr>
              <a:t/>
            </a:r>
            <a:br>
              <a:rPr lang="ru-RU" sz="2800" dirty="0" smtClean="0">
                <a:solidFill>
                  <a:srgbClr val="CC0066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357166"/>
            <a:ext cx="764386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История праздника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mg-fotki.yandex.ru/get/10/isabella8585.4/0_79dd_76887820_XL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46513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85720" y="357165"/>
            <a:ext cx="8643998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A2663"/>
                </a:solidFill>
              </a:rPr>
              <a:t>История праздника День матери</a:t>
            </a:r>
            <a:r>
              <a:rPr lang="ru-RU" sz="3200" dirty="0" smtClean="0">
                <a:solidFill>
                  <a:srgbClr val="FA2663"/>
                </a:solidFill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>
                <a:solidFill>
                  <a:srgbClr val="FA2663"/>
                </a:solidFill>
              </a:rPr>
              <a:t>Истоки празднования Дня матери, возможно, следует искать в праздниках весны, которые жители античной Греции посвящали Рее, матери богов. Начиная с 1600 года, в Англии появилась традиция празднования Материнского воскресенья. В этот день, который приходился на четвертое воскресенье Поста, чествовали матерей. </a:t>
            </a:r>
            <a:br>
              <a:rPr lang="ru-RU" b="1" i="1" dirty="0" smtClean="0">
                <a:solidFill>
                  <a:srgbClr val="FA2663"/>
                </a:solidFill>
              </a:rPr>
            </a:br>
            <a:r>
              <a:rPr lang="ru-RU" b="1" i="1" dirty="0" smtClean="0">
                <a:solidFill>
                  <a:srgbClr val="FA2663"/>
                </a:solidFill>
              </a:rPr>
              <a:t/>
            </a:r>
            <a:br>
              <a:rPr lang="ru-RU" b="1" i="1" dirty="0" smtClean="0">
                <a:solidFill>
                  <a:srgbClr val="FA2663"/>
                </a:solidFill>
              </a:rPr>
            </a:br>
            <a:r>
              <a:rPr lang="ru-RU" b="1" i="1" dirty="0" smtClean="0">
                <a:solidFill>
                  <a:srgbClr val="FA2663"/>
                </a:solidFill>
              </a:rPr>
              <a:t>История возникновения этого праздника сохранила несколько любопытных фактов. Например, в то время многие английские бедняки работали в прислуге у богатых. Так как зачастую работали они далеко от семьи, им приходилось жить в домах своих работодателей. </a:t>
            </a:r>
            <a:br>
              <a:rPr lang="ru-RU" b="1" i="1" dirty="0" smtClean="0">
                <a:solidFill>
                  <a:srgbClr val="FA2663"/>
                </a:solidFill>
              </a:rPr>
            </a:br>
            <a:r>
              <a:rPr lang="ru-RU" b="1" i="1" dirty="0" smtClean="0">
                <a:solidFill>
                  <a:srgbClr val="FA2663"/>
                </a:solidFill>
              </a:rPr>
              <a:t/>
            </a:r>
            <a:br>
              <a:rPr lang="ru-RU" b="1" i="1" dirty="0" smtClean="0">
                <a:solidFill>
                  <a:srgbClr val="FA2663"/>
                </a:solidFill>
              </a:rPr>
            </a:br>
            <a:r>
              <a:rPr lang="ru-RU" b="1" i="1" dirty="0" smtClean="0">
                <a:solidFill>
                  <a:srgbClr val="FA2663"/>
                </a:solidFill>
              </a:rPr>
              <a:t>В Материнское воскресенье им предоставлялся день отдыха, с тем, чтобы они отправлялись домой и проводили этот день с матерями. Символом праздника было особое, материнское пирожное, которое преподносилось матери в знак уважения. </a:t>
            </a:r>
            <a:br>
              <a:rPr lang="ru-RU" b="1" i="1" dirty="0" smtClean="0">
                <a:solidFill>
                  <a:srgbClr val="FA2663"/>
                </a:solidFill>
              </a:rPr>
            </a:br>
            <a:r>
              <a:rPr lang="ru-RU" b="1" i="1" dirty="0" smtClean="0">
                <a:solidFill>
                  <a:srgbClr val="FA2663"/>
                </a:solidFill>
              </a:rPr>
              <a:t>После распространения христианства в Европе стали проходить праздники в честь Матери Церкви - символа духовной силы, которая дает жизнь и защиту от опасности. Со временем День матери Церкви и Материнское воскресенье стали отмечать как один праздник: люди чествовали своих матерей также как церковь. 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mg-fotki.yandex.ru/get/10/isabella8585.4/0_79dd_76887820_XL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46513"/>
          </a:xfrm>
          <a:prstGeom prst="rect">
            <a:avLst/>
          </a:prstGeom>
          <a:noFill/>
        </p:spPr>
      </p:pic>
      <p:sp>
        <p:nvSpPr>
          <p:cNvPr id="5" name="Сердце 4"/>
          <p:cNvSpPr/>
          <p:nvPr/>
        </p:nvSpPr>
        <p:spPr>
          <a:xfrm>
            <a:off x="357158" y="428604"/>
            <a:ext cx="4429156" cy="4143404"/>
          </a:xfrm>
          <a:prstGeom prst="heart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C0066"/>
                </a:solidFill>
              </a:rPr>
              <a:t>Много мам на белом свете.</a:t>
            </a:r>
            <a:br>
              <a:rPr lang="ru-RU" b="1" dirty="0" smtClean="0">
                <a:solidFill>
                  <a:srgbClr val="CC0066"/>
                </a:solidFill>
              </a:rPr>
            </a:br>
            <a:r>
              <a:rPr lang="ru-RU" b="1" dirty="0" smtClean="0">
                <a:solidFill>
                  <a:srgbClr val="CC0066"/>
                </a:solidFill>
              </a:rPr>
              <a:t>Всей душой их любят дети.</a:t>
            </a:r>
            <a:br>
              <a:rPr lang="ru-RU" b="1" dirty="0" smtClean="0">
                <a:solidFill>
                  <a:srgbClr val="CC0066"/>
                </a:solidFill>
              </a:rPr>
            </a:br>
            <a:r>
              <a:rPr lang="ru-RU" b="1" dirty="0" smtClean="0">
                <a:solidFill>
                  <a:srgbClr val="CC0066"/>
                </a:solidFill>
              </a:rPr>
              <a:t>Только мама есть одна,</a:t>
            </a:r>
            <a:br>
              <a:rPr lang="ru-RU" b="1" dirty="0" smtClean="0">
                <a:solidFill>
                  <a:srgbClr val="CC0066"/>
                </a:solidFill>
              </a:rPr>
            </a:br>
            <a:r>
              <a:rPr lang="ru-RU" b="1" dirty="0" smtClean="0">
                <a:solidFill>
                  <a:srgbClr val="CC0066"/>
                </a:solidFill>
              </a:rPr>
              <a:t>Всех дороже мне она.</a:t>
            </a:r>
            <a:br>
              <a:rPr lang="ru-RU" b="1" dirty="0" smtClean="0">
                <a:solidFill>
                  <a:srgbClr val="CC0066"/>
                </a:solidFill>
              </a:rPr>
            </a:br>
            <a:r>
              <a:rPr lang="ru-RU" b="1" dirty="0" smtClean="0">
                <a:solidFill>
                  <a:srgbClr val="CC0066"/>
                </a:solidFill>
              </a:rPr>
              <a:t>Кто она? Отвечу я:</a:t>
            </a:r>
            <a:br>
              <a:rPr lang="ru-RU" b="1" dirty="0" smtClean="0">
                <a:solidFill>
                  <a:srgbClr val="CC0066"/>
                </a:solidFill>
              </a:rPr>
            </a:br>
            <a:r>
              <a:rPr lang="ru-RU" b="1" dirty="0" smtClean="0">
                <a:solidFill>
                  <a:srgbClr val="CC0066"/>
                </a:solidFill>
              </a:rPr>
              <a:t>Это мамочка моя!</a:t>
            </a:r>
            <a:endParaRPr lang="ru-RU" b="1" dirty="0">
              <a:solidFill>
                <a:srgbClr val="CC0066"/>
              </a:solidFill>
            </a:endParaRPr>
          </a:p>
        </p:txBody>
      </p:sp>
      <p:sp>
        <p:nvSpPr>
          <p:cNvPr id="6" name="Сердце 5"/>
          <p:cNvSpPr/>
          <p:nvPr/>
        </p:nvSpPr>
        <p:spPr>
          <a:xfrm>
            <a:off x="3571868" y="2357430"/>
            <a:ext cx="4429156" cy="4143404"/>
          </a:xfrm>
          <a:prstGeom prst="heart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CC0066"/>
              </a:solidFill>
            </a:endParaRPr>
          </a:p>
          <a:p>
            <a:pPr algn="ctr"/>
            <a:endParaRPr lang="ru-RU" b="1" dirty="0" smtClean="0">
              <a:solidFill>
                <a:srgbClr val="CC0066"/>
              </a:solidFill>
            </a:endParaRPr>
          </a:p>
          <a:p>
            <a:pPr algn="ctr"/>
            <a:r>
              <a:rPr lang="ru-RU" b="1" dirty="0" smtClean="0">
                <a:solidFill>
                  <a:srgbClr val="CC0066"/>
                </a:solidFill>
              </a:rPr>
              <a:t>Любимая мама, </a:t>
            </a:r>
            <a:br>
              <a:rPr lang="ru-RU" b="1" dirty="0" smtClean="0">
                <a:solidFill>
                  <a:srgbClr val="CC0066"/>
                </a:solidFill>
              </a:rPr>
            </a:br>
            <a:r>
              <a:rPr lang="ru-RU" b="1" dirty="0" smtClean="0">
                <a:solidFill>
                  <a:srgbClr val="CC0066"/>
                </a:solidFill>
              </a:rPr>
              <a:t>Тебя поздравляю,</a:t>
            </a:r>
            <a:br>
              <a:rPr lang="ru-RU" b="1" dirty="0" smtClean="0">
                <a:solidFill>
                  <a:srgbClr val="CC0066"/>
                </a:solidFill>
              </a:rPr>
            </a:br>
            <a:r>
              <a:rPr lang="ru-RU" b="1" dirty="0" smtClean="0">
                <a:solidFill>
                  <a:srgbClr val="CC0066"/>
                </a:solidFill>
              </a:rPr>
              <a:t>В день матери счастья,</a:t>
            </a:r>
            <a:br>
              <a:rPr lang="ru-RU" b="1" dirty="0" smtClean="0">
                <a:solidFill>
                  <a:srgbClr val="CC0066"/>
                </a:solidFill>
              </a:rPr>
            </a:br>
            <a:r>
              <a:rPr lang="ru-RU" b="1" dirty="0" smtClean="0">
                <a:solidFill>
                  <a:srgbClr val="CC0066"/>
                </a:solidFill>
              </a:rPr>
              <a:t>Здоровья желаю!</a:t>
            </a:r>
            <a:br>
              <a:rPr lang="ru-RU" b="1" dirty="0" smtClean="0">
                <a:solidFill>
                  <a:srgbClr val="CC0066"/>
                </a:solidFill>
              </a:rPr>
            </a:br>
            <a:r>
              <a:rPr lang="ru-RU" b="1" dirty="0" smtClean="0">
                <a:solidFill>
                  <a:srgbClr val="CC0066"/>
                </a:solidFill>
              </a:rPr>
              <a:t>Пускай тебе, милая,</a:t>
            </a:r>
            <a:br>
              <a:rPr lang="ru-RU" b="1" dirty="0" smtClean="0">
                <a:solidFill>
                  <a:srgbClr val="CC0066"/>
                </a:solidFill>
              </a:rPr>
            </a:br>
            <a:r>
              <a:rPr lang="ru-RU" b="1" dirty="0" smtClean="0">
                <a:solidFill>
                  <a:srgbClr val="CC0066"/>
                </a:solidFill>
              </a:rPr>
              <a:t>В жизни везет,</a:t>
            </a:r>
            <a:br>
              <a:rPr lang="ru-RU" b="1" dirty="0" smtClean="0">
                <a:solidFill>
                  <a:srgbClr val="CC0066"/>
                </a:solidFill>
              </a:rPr>
            </a:br>
            <a:r>
              <a:rPr lang="ru-RU" b="1" dirty="0" smtClean="0">
                <a:solidFill>
                  <a:srgbClr val="CC0066"/>
                </a:solidFill>
              </a:rPr>
              <a:t>Пускай тебя радость</a:t>
            </a:r>
            <a:br>
              <a:rPr lang="ru-RU" b="1" dirty="0" smtClean="0">
                <a:solidFill>
                  <a:srgbClr val="CC0066"/>
                </a:solidFill>
              </a:rPr>
            </a:br>
            <a:r>
              <a:rPr lang="ru-RU" b="1" dirty="0" smtClean="0">
                <a:solidFill>
                  <a:srgbClr val="CC0066"/>
                </a:solidFill>
              </a:rPr>
              <a:t>И счастье найдет!</a:t>
            </a:r>
            <a:endParaRPr lang="ru-RU" b="1" dirty="0">
              <a:solidFill>
                <a:srgbClr val="CC0066"/>
              </a:solidFill>
            </a:endParaRPr>
          </a:p>
        </p:txBody>
      </p:sp>
      <p:pic>
        <p:nvPicPr>
          <p:cNvPr id="7" name="Picture 3" descr="C:\Documents and Settings\Я\Рабочий стол\День матери МАДОУ ЦРР Дс№113\bestgif.narod.ru_2144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3286100"/>
            <a:ext cx="3571900" cy="3571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mg-fotki.yandex.ru/get/10/isabella8585.4/0_79dd_76887820_XL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46513"/>
          </a:xfrm>
          <a:prstGeom prst="rect">
            <a:avLst/>
          </a:prstGeom>
          <a:noFill/>
        </p:spPr>
      </p:pic>
      <p:pic>
        <p:nvPicPr>
          <p:cNvPr id="15363" name="Picture 3" descr="C:\Documents and Settings\Я\Рабочий стол\День матери МАДОУ ЦРР Дс№113\bestgif.narod.ru_2144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4286256"/>
            <a:ext cx="2571744" cy="257174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57158" y="285728"/>
            <a:ext cx="8501122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dirty="0" smtClean="0">
              <a:solidFill>
                <a:srgbClr val="FA2663"/>
              </a:solidFill>
            </a:endParaRPr>
          </a:p>
          <a:p>
            <a:pPr algn="ctr"/>
            <a:r>
              <a:rPr lang="ru-RU" b="1" dirty="0" smtClean="0">
                <a:solidFill>
                  <a:srgbClr val="FA2663"/>
                </a:solidFill>
              </a:rPr>
              <a:t>КОНЦЕРТНЫЕ НОМЕРА </a:t>
            </a:r>
          </a:p>
          <a:p>
            <a:pPr algn="ctr"/>
            <a:r>
              <a:rPr lang="ru-RU" b="1" dirty="0" smtClean="0">
                <a:solidFill>
                  <a:srgbClr val="FA2663"/>
                </a:solidFill>
              </a:rPr>
              <a:t>ПЕСНЯ «МАМОЧКА»</a:t>
            </a:r>
          </a:p>
          <a:p>
            <a:pPr algn="ctr"/>
            <a:r>
              <a:rPr lang="ru-RU" b="1" dirty="0" smtClean="0">
                <a:solidFill>
                  <a:srgbClr val="FA2663"/>
                </a:solidFill>
              </a:rPr>
              <a:t>НОМЕР С МУЗЫКАЛЬНЫМИ ИНСТРУМЕНТАМИ</a:t>
            </a:r>
          </a:p>
          <a:p>
            <a:pPr algn="ctr"/>
            <a:r>
              <a:rPr lang="ru-RU" b="1" dirty="0" smtClean="0">
                <a:solidFill>
                  <a:srgbClr val="FA2663"/>
                </a:solidFill>
              </a:rPr>
              <a:t>ТАНЕЦ «ПЕРВОЕ СЛОВО»</a:t>
            </a:r>
            <a:r>
              <a:rPr lang="ru-RU" sz="2800" dirty="0" smtClean="0">
                <a:solidFill>
                  <a:srgbClr val="FA2663"/>
                </a:solidFill>
              </a:rPr>
              <a:t>       </a:t>
            </a:r>
          </a:p>
          <a:p>
            <a:pPr algn="ctr"/>
            <a:r>
              <a:rPr lang="ru-RU" sz="4000" b="1" dirty="0" smtClean="0">
                <a:solidFill>
                  <a:srgbClr val="FA2663"/>
                </a:solidFill>
              </a:rPr>
              <a:t>ИГРА </a:t>
            </a:r>
          </a:p>
          <a:p>
            <a:pPr algn="ctr"/>
            <a:r>
              <a:rPr lang="ru-RU" sz="4000" b="1" dirty="0" smtClean="0">
                <a:solidFill>
                  <a:srgbClr val="FA2663"/>
                </a:solidFill>
              </a:rPr>
              <a:t>«Ну-ка все, встанем в круг!»</a:t>
            </a:r>
          </a:p>
          <a:p>
            <a:r>
              <a:rPr lang="ru-RU" sz="2800" dirty="0" smtClean="0">
                <a:solidFill>
                  <a:srgbClr val="FA2663"/>
                </a:solidFill>
              </a:rPr>
              <a:t>     </a:t>
            </a:r>
            <a:endParaRPr lang="ru-RU" sz="2800" dirty="0">
              <a:solidFill>
                <a:srgbClr val="FA2663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00364" y="3286124"/>
            <a:ext cx="564360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u="sng" dirty="0" smtClean="0">
                <a:solidFill>
                  <a:srgbClr val="FA2663"/>
                </a:solidFill>
              </a:rPr>
              <a:t>Описание игры</a:t>
            </a:r>
            <a:r>
              <a:rPr lang="ru-RU" sz="2400" i="1" dirty="0" smtClean="0">
                <a:solidFill>
                  <a:srgbClr val="FA2663"/>
                </a:solidFill>
              </a:rPr>
              <a:t>: Участвуют две мамы. Вокруг первой – девочки, около второй – мальчики. Под веселую музыку все бегают врассыпную, по окончании музыки надо встать каждому к своей маме. Затем игра повторяется, с участием других мам.</a:t>
            </a:r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mg-fotki.yandex.ru/get/10/isabella8585.4/0_79dd_76887820_XL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46513"/>
          </a:xfrm>
          <a:prstGeom prst="rect">
            <a:avLst/>
          </a:prstGeom>
          <a:noFill/>
        </p:spPr>
      </p:pic>
      <p:pic>
        <p:nvPicPr>
          <p:cNvPr id="15363" name="Picture 3" descr="C:\Documents and Settings\Я\Рабочий стол\День матери МАДОУ ЦРР Дс№113\bestgif.narod.ru_2144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4286256"/>
            <a:ext cx="2571744" cy="257174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28596" y="1000108"/>
            <a:ext cx="821537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b="1" dirty="0" smtClean="0">
                <a:solidFill>
                  <a:srgbClr val="FA2663"/>
                </a:solidFill>
              </a:rPr>
              <a:t>Мамы всякие нужны…</a:t>
            </a:r>
          </a:p>
          <a:p>
            <a:pPr algn="ctr"/>
            <a:r>
              <a:rPr lang="ru-RU" sz="6000" b="1" dirty="0" smtClean="0">
                <a:solidFill>
                  <a:srgbClr val="0070C0"/>
                </a:solidFill>
              </a:rPr>
              <a:t>Викторина о профессиях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mg-fotki.yandex.ru/get/10/isabella8585.4/0_79dd_76887820_XL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46513"/>
          </a:xfrm>
          <a:prstGeom prst="rect">
            <a:avLst/>
          </a:prstGeom>
          <a:noFill/>
        </p:spPr>
      </p:pic>
      <p:pic>
        <p:nvPicPr>
          <p:cNvPr id="15363" name="Picture 3" descr="C:\Documents and Settings\Я\Рабочий стол\День матери МАДОУ ЦРР Дс№113\bestgif.narod.ru_2144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000232" cy="200023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928662" y="1857365"/>
            <a:ext cx="3071834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То пакетами шуршит, 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То бумагой шелестит. 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На весах живая стрелка, 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И она быстра, как белка, — 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Очень точные весы. 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Мы купили колбасы, 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Сыру твёрдого, конфет, 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Кошке рыбу на обед.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В магазине возле касс 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Продавец встречает нас</a:t>
            </a:r>
          </a:p>
          <a:p>
            <a:endParaRPr lang="ru-RU" sz="2000" b="1" dirty="0" smtClean="0">
              <a:solidFill>
                <a:srgbClr val="0070C0"/>
              </a:solidFill>
            </a:endParaRPr>
          </a:p>
          <a:p>
            <a:r>
              <a:rPr lang="ru-RU" sz="2000" b="1" dirty="0" smtClean="0">
                <a:solidFill>
                  <a:srgbClr val="0070C0"/>
                </a:solidFill>
              </a:rPr>
              <a:t>(</a:t>
            </a:r>
            <a:r>
              <a:rPr lang="ru-RU" sz="2000" b="1" dirty="0" err="1" smtClean="0">
                <a:solidFill>
                  <a:srgbClr val="0070C0"/>
                </a:solidFill>
              </a:rPr>
              <a:t>В.И.Мирясова</a:t>
            </a:r>
            <a:r>
              <a:rPr lang="ru-RU" sz="2000" b="1" dirty="0" smtClean="0">
                <a:solidFill>
                  <a:srgbClr val="0070C0"/>
                </a:solidFill>
              </a:rPr>
              <a:t>)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 </a:t>
            </a:r>
          </a:p>
          <a:p>
            <a:endParaRPr lang="ru-RU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43372" y="500042"/>
            <a:ext cx="4572032" cy="6022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664</Words>
  <PresentationFormat>Экран (4:3)</PresentationFormat>
  <Paragraphs>100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ЛЕНА</cp:lastModifiedBy>
  <cp:revision>12</cp:revision>
  <dcterms:modified xsi:type="dcterms:W3CDTF">2012-11-19T16:02:46Z</dcterms:modified>
</cp:coreProperties>
</file>