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4" r:id="rId6"/>
    <p:sldId id="268" r:id="rId7"/>
    <p:sldId id="265" r:id="rId8"/>
    <p:sldId id="270" r:id="rId9"/>
    <p:sldId id="269" r:id="rId10"/>
    <p:sldId id="273" r:id="rId11"/>
    <p:sldId id="271" r:id="rId12"/>
    <p:sldId id="272" r:id="rId13"/>
    <p:sldId id="274" r:id="rId14"/>
    <p:sldId id="275" r:id="rId15"/>
    <p:sldId id="263" r:id="rId16"/>
    <p:sldId id="276" r:id="rId17"/>
    <p:sldId id="267" r:id="rId18"/>
    <p:sldId id="262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99"/>
    <a:srgbClr val="0033CC"/>
    <a:srgbClr val="00CC99"/>
    <a:srgbClr val="CC0066"/>
    <a:srgbClr val="482BC5"/>
    <a:srgbClr val="FF99CC"/>
    <a:srgbClr val="7967B9"/>
    <a:srgbClr val="FA2663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87"/>
            <a:ext cx="9144000" cy="684651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44" y="1571612"/>
            <a:ext cx="900115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0" b="1" dirty="0" smtClean="0">
              <a:ln w="11430"/>
              <a:solidFill>
                <a:srgbClr val="CC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8800" b="1" dirty="0" smtClean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Днём Матери!!!</a:t>
            </a:r>
            <a:endParaRPr lang="ru-RU" sz="8800" dirty="0" smtClean="0">
              <a:solidFill>
                <a:srgbClr val="CC0066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24250"/>
            <a:ext cx="333375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256"/>
            <a:ext cx="2571744" cy="25717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500043"/>
            <a:ext cx="31432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Молча в зеркало гляжу: 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Быстро ножницы летают, 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Я за мастером слежу, 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Как причёску он меняет. 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С аккуратной головой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(Мастер очень постарался) 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Возвращаюсь я домой. 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Как же мастер этот звался?      </a:t>
            </a:r>
          </a:p>
          <a:p>
            <a:endParaRPr lang="ru-RU" sz="2000" b="1" i="1" dirty="0" smtClean="0">
              <a:solidFill>
                <a:srgbClr val="7030A0"/>
              </a:solidFill>
            </a:endParaRP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(С.А.Васильева)</a:t>
            </a:r>
            <a:endParaRPr lang="ru-RU" sz="2000" b="1" dirty="0">
              <a:solidFill>
                <a:srgbClr val="7030A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285728"/>
            <a:ext cx="4357718" cy="602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929066"/>
            <a:ext cx="2571744" cy="25717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285728"/>
            <a:ext cx="40005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Все ушли ребята, смолкли голоса,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Звёзды засияли в тёмных небесах.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 Мама на работе, мне привычно ждать,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С Лидией Ивановной некогда скучать.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Всё она умеет: красить, шить, лепить,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Учит ребятишек вместе дружно жить,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С ней мы мастерили кукол из травы,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Из бумаги тигры есть у нас и львы.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Каждое занятие у неё игра,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Лидию Ивановну любит детвора. 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Посмотрю в глаза ей и скажу сейчас: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 «Самая хорошая профессия у Вас».</a:t>
            </a:r>
            <a:endParaRPr lang="ru-RU" b="1" dirty="0">
              <a:solidFill>
                <a:srgbClr val="0033CC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285728"/>
            <a:ext cx="4000528" cy="588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00430" y="2428868"/>
            <a:ext cx="564357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9999"/>
                </a:solidFill>
              </a:rPr>
              <a:t>На противне котлеты купаются в жирке,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     	Рассольник ароматный кипит в большом бачке,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На сковородке в масле зажарился лучок,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Наш повар, тётя Галя, кладёт его в бачок,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Шумит овощерезка — готовится салат.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Наш повар очень любит готовить для ребят.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Всегда в халате белом, крахмальном колпаке,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Готовит детям кашу на свежем молоке.</a:t>
            </a:r>
          </a:p>
          <a:p>
            <a:endParaRPr lang="ru-RU" sz="2000" b="1" i="1" dirty="0" smtClean="0">
              <a:solidFill>
                <a:srgbClr val="009999"/>
              </a:solidFill>
            </a:endParaRPr>
          </a:p>
          <a:p>
            <a:r>
              <a:rPr lang="ru-RU" sz="2000" b="1" i="1" dirty="0" smtClean="0">
                <a:solidFill>
                  <a:srgbClr val="009999"/>
                </a:solidFill>
              </a:rPr>
              <a:t>(</a:t>
            </a:r>
            <a:r>
              <a:rPr lang="ru-RU" sz="2000" b="1" i="1" dirty="0" err="1" smtClean="0">
                <a:solidFill>
                  <a:srgbClr val="009999"/>
                </a:solidFill>
              </a:rPr>
              <a:t>В.И.Мирясова</a:t>
            </a:r>
            <a:r>
              <a:rPr lang="ru-RU" sz="2000" b="1" i="1" dirty="0" smtClean="0">
                <a:solidFill>
                  <a:srgbClr val="009999"/>
                </a:solidFill>
              </a:rPr>
              <a:t>)</a:t>
            </a:r>
            <a:endParaRPr lang="ru-RU" sz="2000" b="1" dirty="0">
              <a:solidFill>
                <a:srgbClr val="009999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357298"/>
            <a:ext cx="2864242" cy="42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785794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256"/>
            <a:ext cx="2571744" cy="25717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428604"/>
            <a:ext cx="37862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9999"/>
                </a:solidFill>
              </a:rPr>
              <a:t>Зовут его, когда больны, —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Заботы так его нужны!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Уверенно он в дом войдёт,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К больному близко подойдёт,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Пощупает: горяч ли лоб,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 Достанет свой фонендоскоп,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Прослушает, заглянет в рот,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Рецепт оставит и уйдёт. 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Больному легче станет вдруг.</a:t>
            </a:r>
          </a:p>
          <a:p>
            <a:r>
              <a:rPr lang="ru-RU" sz="2000" b="1" dirty="0" smtClean="0">
                <a:solidFill>
                  <a:srgbClr val="009999"/>
                </a:solidFill>
              </a:rPr>
              <a:t> Скажите, кто же этот друг?                     </a:t>
            </a:r>
            <a:r>
              <a:rPr lang="ru-RU" sz="2000" b="1" i="1" dirty="0" smtClean="0">
                <a:solidFill>
                  <a:srgbClr val="009999"/>
                </a:solidFill>
              </a:rPr>
              <a:t>(</a:t>
            </a:r>
            <a:r>
              <a:rPr lang="ru-RU" sz="2000" b="1" i="1" dirty="0" err="1" smtClean="0">
                <a:solidFill>
                  <a:srgbClr val="009999"/>
                </a:solidFill>
              </a:rPr>
              <a:t>В.И.Мирясова</a:t>
            </a:r>
            <a:r>
              <a:rPr lang="ru-RU" sz="2000" b="1" i="1" dirty="0" smtClean="0">
                <a:solidFill>
                  <a:srgbClr val="009999"/>
                </a:solidFill>
              </a:rPr>
              <a:t>)</a:t>
            </a:r>
            <a:endParaRPr lang="ru-RU" sz="2000" b="1" dirty="0">
              <a:solidFill>
                <a:srgbClr val="009999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462738"/>
            <a:ext cx="4357718" cy="6025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928670"/>
            <a:ext cx="2571744" cy="25717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6248" y="3214686"/>
            <a:ext cx="43577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66"/>
                </a:solidFill>
              </a:rPr>
              <a:t>Профессии важнее нет: 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Он ходит в школу много лет, 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Всегда — с весёлой детворой, 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Ей открывает мир большой, 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Несёт он знания и свет, 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Всегда готов нам дать совет. 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Его привыкли уважать. 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Кто он? Вы можете назвать? </a:t>
            </a:r>
            <a:r>
              <a:rPr lang="ru-RU" sz="2000" b="1" i="1" dirty="0" smtClean="0">
                <a:solidFill>
                  <a:srgbClr val="FF0066"/>
                </a:solidFill>
              </a:rPr>
              <a:t>(</a:t>
            </a:r>
            <a:r>
              <a:rPr lang="ru-RU" sz="2000" b="1" i="1" dirty="0" err="1" smtClean="0">
                <a:solidFill>
                  <a:srgbClr val="FF0066"/>
                </a:solidFill>
              </a:rPr>
              <a:t>В.И.Мирясова</a:t>
            </a:r>
            <a:r>
              <a:rPr lang="ru-RU" sz="2000" b="1" i="1" dirty="0" smtClean="0">
                <a:solidFill>
                  <a:srgbClr val="FF0066"/>
                </a:solidFill>
              </a:rPr>
              <a:t>)</a:t>
            </a:r>
            <a:endParaRPr lang="ru-RU" sz="2000" b="1" dirty="0">
              <a:solidFill>
                <a:srgbClr val="FF0066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928670"/>
            <a:ext cx="3423548" cy="489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256"/>
            <a:ext cx="2571744" cy="25717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14348" y="1071546"/>
            <a:ext cx="76438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A2663"/>
                </a:solidFill>
              </a:rPr>
              <a:t>ИГРА </a:t>
            </a:r>
          </a:p>
          <a:p>
            <a:pPr algn="ctr"/>
            <a:r>
              <a:rPr lang="ru-RU" sz="4400" b="1" dirty="0" smtClean="0">
                <a:solidFill>
                  <a:srgbClr val="FA2663"/>
                </a:solidFill>
              </a:rPr>
              <a:t>«Одень своего ребёнка на прогулку»</a:t>
            </a:r>
            <a:endParaRPr lang="ru-RU" sz="4400" b="1" dirty="0">
              <a:solidFill>
                <a:srgbClr val="FA266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3429000"/>
            <a:ext cx="62151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>
                <a:solidFill>
                  <a:srgbClr val="FA2663"/>
                </a:solidFill>
              </a:rPr>
              <a:t>Описание игры</a:t>
            </a:r>
            <a:r>
              <a:rPr lang="ru-RU" sz="2400" i="1" dirty="0" smtClean="0">
                <a:solidFill>
                  <a:srgbClr val="FA2663"/>
                </a:solidFill>
              </a:rPr>
              <a:t>. Выбирается несколько мам, к ним в пару – их дети. Нужно нарядить своего ребёнка в приготовленные вещи: кофта с пуговицами, носки, сапоги и т.д. Побеждает команда, быстрее справившаяся с заданием.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357562"/>
            <a:ext cx="3143248" cy="314324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14348" y="928670"/>
            <a:ext cx="764386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Конкурс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«Узнай себя, мамуля…»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(По детским рисункам)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571744"/>
            <a:ext cx="2571744" cy="25717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6000" y="642919"/>
            <a:ext cx="457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82BC5"/>
                </a:solidFill>
              </a:rPr>
              <a:t>ИГРА </a:t>
            </a:r>
          </a:p>
          <a:p>
            <a:pPr algn="ctr"/>
            <a:r>
              <a:rPr lang="ru-RU" sz="4400" b="1" dirty="0" smtClean="0">
                <a:solidFill>
                  <a:srgbClr val="482BC5"/>
                </a:solidFill>
              </a:rPr>
              <a:t>«Весёлый бубен»</a:t>
            </a:r>
            <a:endParaRPr lang="ru-RU" sz="4400" b="1" dirty="0">
              <a:solidFill>
                <a:srgbClr val="482BC5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2928934"/>
            <a:ext cx="61436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>
                <a:solidFill>
                  <a:srgbClr val="482BC5"/>
                </a:solidFill>
              </a:rPr>
              <a:t>Описание игры</a:t>
            </a:r>
            <a:r>
              <a:rPr lang="ru-RU" sz="2400" i="1" dirty="0" smtClean="0">
                <a:solidFill>
                  <a:srgbClr val="482BC5"/>
                </a:solidFill>
              </a:rPr>
              <a:t>. Все дети и мамы приглашаются в круг. Двум участникам даются бубны. Бубны нужно передавать по кругу. В момент, когда останавливается музыка – выходят те, у кого в руках бубен, они пляшут в центре круга, остальные – </a:t>
            </a:r>
            <a:r>
              <a:rPr lang="ru-RU" sz="2400" i="1" dirty="0" err="1" smtClean="0">
                <a:solidFill>
                  <a:srgbClr val="482BC5"/>
                </a:solidFill>
              </a:rPr>
              <a:t>апплодируют</a:t>
            </a:r>
            <a:r>
              <a:rPr lang="ru-RU" sz="2400" i="1" dirty="0" smtClean="0">
                <a:solidFill>
                  <a:srgbClr val="482BC5"/>
                </a:solidFill>
              </a:rPr>
              <a:t>. Далее игра продолжается.</a:t>
            </a:r>
            <a:endParaRPr lang="ru-RU" sz="2400" i="1" dirty="0">
              <a:solidFill>
                <a:srgbClr val="482BC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22530" name="Picture 2" descr="C:\Documents and Settings\Я\Рабочий стол\День матери МАДОУ ЦРР Дс№113\мама 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0"/>
            <a:ext cx="792961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361555" y="500043"/>
            <a:ext cx="478221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МАДОУ ЦРР-Д/сад№113 г.Тюмени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Автор: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Салдина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О.В.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214290"/>
            <a:ext cx="807249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A2663"/>
                </a:solidFill>
                <a:latin typeface="Comic Sans MS" pitchFamily="66" charset="0"/>
              </a:rPr>
              <a:t>Среди многочисленных праздников, отмечаемых в нашей стране, День матери занимает особое место. </a:t>
            </a:r>
          </a:p>
          <a:p>
            <a:pPr algn="ctr"/>
            <a:r>
              <a:rPr lang="ru-RU" sz="3600" b="1" dirty="0" smtClean="0">
                <a:solidFill>
                  <a:srgbClr val="FA2663"/>
                </a:solidFill>
                <a:latin typeface="Comic Sans MS" pitchFamily="66" charset="0"/>
              </a:rPr>
              <a:t>Это праздник, к которому никто не может остаться равнодушным. </a:t>
            </a:r>
          </a:p>
          <a:p>
            <a:pPr algn="ctr"/>
            <a:r>
              <a:rPr lang="ru-RU" sz="3600" b="1" dirty="0" smtClean="0">
                <a:solidFill>
                  <a:srgbClr val="FA2663"/>
                </a:solidFill>
                <a:latin typeface="Comic Sans MS" pitchFamily="66" charset="0"/>
              </a:rPr>
              <a:t>В этот день хочется сказать слова благодарности всем Матерям, которые дарят детям любовь, добро, нежность и ласку. </a:t>
            </a:r>
          </a:p>
          <a:p>
            <a:pPr algn="ctr"/>
            <a:r>
              <a:rPr lang="ru-RU" sz="3600" b="1" dirty="0" smtClean="0">
                <a:solidFill>
                  <a:srgbClr val="FA2663"/>
                </a:solidFill>
                <a:latin typeface="Comic Sans MS" pitchFamily="66" charset="0"/>
              </a:rPr>
              <a:t>Спасибо вам, родные!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571480"/>
            <a:ext cx="87154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CC0066"/>
                </a:solidFill>
                <a:latin typeface="Comic Sans MS" pitchFamily="66" charset="0"/>
              </a:rPr>
              <a:t>И пусть каждой из вас почаще говорят теплые слова ваши любимые дети! </a:t>
            </a:r>
          </a:p>
          <a:p>
            <a:pPr algn="ctr"/>
            <a:r>
              <a:rPr lang="ru-RU" sz="4000" dirty="0" smtClean="0">
                <a:solidFill>
                  <a:srgbClr val="CC0066"/>
                </a:solidFill>
                <a:latin typeface="Comic Sans MS" pitchFamily="66" charset="0"/>
              </a:rPr>
              <a:t>Пусть на их лицах светится улыбка и радостные искорки сверкают в глазах, когда вы вместе! </a:t>
            </a:r>
          </a:p>
        </p:txBody>
      </p:sp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256"/>
            <a:ext cx="2571744" cy="2571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256"/>
            <a:ext cx="2571744" cy="25717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1305342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A2663"/>
                </a:solidFill>
              </a:rPr>
              <a:t>Нет, наверное, ни одной страны, где бы не отмечался День матери. В России День матери стали отмечать сравнительно недавно. Установленный Указом Президента Российской Федерации Б.Н. Ельцина № 120 «О Дне матери» от 30 января 1998 года, он празднуется в последнее воскресенье ноября, воздавая должное материнскому труду и их бескорыстной жертве ради блага своих детей.</a:t>
            </a:r>
            <a:r>
              <a:rPr lang="ru-RU" sz="2800" dirty="0" smtClean="0">
                <a:solidFill>
                  <a:srgbClr val="CC0066"/>
                </a:solidFill>
              </a:rPr>
              <a:t/>
            </a:r>
            <a:br>
              <a:rPr lang="ru-RU" sz="2800" dirty="0" smtClean="0">
                <a:solidFill>
                  <a:srgbClr val="CC0066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57166"/>
            <a:ext cx="7643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История праздника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357165"/>
            <a:ext cx="864399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A2663"/>
                </a:solidFill>
              </a:rPr>
              <a:t>История праздника День матери</a:t>
            </a:r>
            <a:r>
              <a:rPr lang="ru-RU" sz="3200" dirty="0" smtClean="0">
                <a:solidFill>
                  <a:srgbClr val="FA2663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A2663"/>
                </a:solidFill>
              </a:rPr>
              <a:t>Истоки празднования Дня матери, возможно, следует искать в праздниках весны, которые жители античной Греции посвящали Рее, матери богов. Начиная с 1600 года, в Англии появилась традиция празднования Материнского воскресенья. В этот день, который приходился на четвертое воскресенье Поста, чествовали матерей. </a:t>
            </a:r>
            <a:br>
              <a:rPr lang="ru-RU" b="1" i="1" dirty="0" smtClean="0">
                <a:solidFill>
                  <a:srgbClr val="FA2663"/>
                </a:solidFill>
              </a:rPr>
            </a:br>
            <a:r>
              <a:rPr lang="ru-RU" b="1" i="1" dirty="0" smtClean="0">
                <a:solidFill>
                  <a:srgbClr val="FA2663"/>
                </a:solidFill>
              </a:rPr>
              <a:t/>
            </a:r>
            <a:br>
              <a:rPr lang="ru-RU" b="1" i="1" dirty="0" smtClean="0">
                <a:solidFill>
                  <a:srgbClr val="FA2663"/>
                </a:solidFill>
              </a:rPr>
            </a:br>
            <a:r>
              <a:rPr lang="ru-RU" b="1" i="1" dirty="0" smtClean="0">
                <a:solidFill>
                  <a:srgbClr val="FA2663"/>
                </a:solidFill>
              </a:rPr>
              <a:t>История возникновения этого праздника сохранила несколько любопытных фактов. Например, в то время многие английские бедняки работали в прислуге у богатых. Так как зачастую работали они далеко от семьи, им приходилось жить в домах своих работодателей. </a:t>
            </a:r>
            <a:br>
              <a:rPr lang="ru-RU" b="1" i="1" dirty="0" smtClean="0">
                <a:solidFill>
                  <a:srgbClr val="FA2663"/>
                </a:solidFill>
              </a:rPr>
            </a:br>
            <a:r>
              <a:rPr lang="ru-RU" b="1" i="1" dirty="0" smtClean="0">
                <a:solidFill>
                  <a:srgbClr val="FA2663"/>
                </a:solidFill>
              </a:rPr>
              <a:t/>
            </a:r>
            <a:br>
              <a:rPr lang="ru-RU" b="1" i="1" dirty="0" smtClean="0">
                <a:solidFill>
                  <a:srgbClr val="FA2663"/>
                </a:solidFill>
              </a:rPr>
            </a:br>
            <a:r>
              <a:rPr lang="ru-RU" b="1" i="1" dirty="0" smtClean="0">
                <a:solidFill>
                  <a:srgbClr val="FA2663"/>
                </a:solidFill>
              </a:rPr>
              <a:t>В Материнское воскресенье им предоставлялся день отдыха, с тем, чтобы они отправлялись домой и проводили этот день с матерями. Символом праздника было особое, материнское пирожное, которое преподносилось матери в знак уважения. </a:t>
            </a:r>
            <a:br>
              <a:rPr lang="ru-RU" b="1" i="1" dirty="0" smtClean="0">
                <a:solidFill>
                  <a:srgbClr val="FA2663"/>
                </a:solidFill>
              </a:rPr>
            </a:br>
            <a:r>
              <a:rPr lang="ru-RU" b="1" i="1" dirty="0" smtClean="0">
                <a:solidFill>
                  <a:srgbClr val="FA2663"/>
                </a:solidFill>
              </a:rPr>
              <a:t>После распространения христианства в Европе стали проходить праздники в честь Матери Церкви - символа духовной силы, которая дает жизнь и защиту от опасности. Со временем День матери Церкви и Материнское воскресенье стали отмечать как один праздник: люди чествовали своих матерей также как церковь. 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sp>
        <p:nvSpPr>
          <p:cNvPr id="5" name="Сердце 4"/>
          <p:cNvSpPr/>
          <p:nvPr/>
        </p:nvSpPr>
        <p:spPr>
          <a:xfrm>
            <a:off x="357158" y="428604"/>
            <a:ext cx="4429156" cy="4143404"/>
          </a:xfrm>
          <a:prstGeom prst="hear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C0066"/>
                </a:solidFill>
              </a:rPr>
              <a:t>Много мам на белом свете.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Всей душой их любят дети.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Только мама есть одна,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Всех дороже мне она.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Кто она? Отвечу я: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Это мамочка моя!</a:t>
            </a:r>
            <a:endParaRPr lang="ru-RU" b="1" dirty="0">
              <a:solidFill>
                <a:srgbClr val="CC0066"/>
              </a:solidFill>
            </a:endParaRPr>
          </a:p>
        </p:txBody>
      </p:sp>
      <p:sp>
        <p:nvSpPr>
          <p:cNvPr id="6" name="Сердце 5"/>
          <p:cNvSpPr/>
          <p:nvPr/>
        </p:nvSpPr>
        <p:spPr>
          <a:xfrm>
            <a:off x="3571868" y="2357430"/>
            <a:ext cx="4429156" cy="4143404"/>
          </a:xfrm>
          <a:prstGeom prst="hear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C0066"/>
              </a:solidFill>
            </a:endParaRPr>
          </a:p>
          <a:p>
            <a:pPr algn="ctr"/>
            <a:endParaRPr lang="ru-RU" b="1" dirty="0" smtClean="0">
              <a:solidFill>
                <a:srgbClr val="CC0066"/>
              </a:solidFill>
            </a:endParaRPr>
          </a:p>
          <a:p>
            <a:pPr algn="ctr"/>
            <a:r>
              <a:rPr lang="ru-RU" b="1" dirty="0" smtClean="0">
                <a:solidFill>
                  <a:srgbClr val="CC0066"/>
                </a:solidFill>
              </a:rPr>
              <a:t>Любимая мама, 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Тебя поздравляю,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В день матери счастья,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Здоровья желаю!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Пускай тебе, милая,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В жизни везет,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Пускай тебя радость</a:t>
            </a:r>
            <a:br>
              <a:rPr lang="ru-RU" b="1" dirty="0" smtClean="0">
                <a:solidFill>
                  <a:srgbClr val="CC0066"/>
                </a:solidFill>
              </a:rPr>
            </a:br>
            <a:r>
              <a:rPr lang="ru-RU" b="1" dirty="0" smtClean="0">
                <a:solidFill>
                  <a:srgbClr val="CC0066"/>
                </a:solidFill>
              </a:rPr>
              <a:t>И счастье найдет!</a:t>
            </a:r>
            <a:endParaRPr lang="ru-RU" b="1" dirty="0">
              <a:solidFill>
                <a:srgbClr val="CC0066"/>
              </a:solidFill>
            </a:endParaRPr>
          </a:p>
        </p:txBody>
      </p:sp>
      <p:pic>
        <p:nvPicPr>
          <p:cNvPr id="7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286100"/>
            <a:ext cx="3571900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256"/>
            <a:ext cx="2571744" cy="25717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285728"/>
            <a:ext cx="850112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rgbClr val="FA2663"/>
              </a:solidFill>
            </a:endParaRPr>
          </a:p>
          <a:p>
            <a:pPr algn="ctr"/>
            <a:r>
              <a:rPr lang="ru-RU" b="1" dirty="0" smtClean="0">
                <a:solidFill>
                  <a:srgbClr val="FA2663"/>
                </a:solidFill>
              </a:rPr>
              <a:t>КОНЦЕРТНЫЕ НОМЕРА </a:t>
            </a:r>
          </a:p>
          <a:p>
            <a:pPr algn="ctr"/>
            <a:r>
              <a:rPr lang="ru-RU" b="1" dirty="0" smtClean="0">
                <a:solidFill>
                  <a:srgbClr val="FA2663"/>
                </a:solidFill>
              </a:rPr>
              <a:t>ПЕСНЯ «МАМОЧКА»</a:t>
            </a:r>
          </a:p>
          <a:p>
            <a:pPr algn="ctr"/>
            <a:r>
              <a:rPr lang="ru-RU" b="1" dirty="0" smtClean="0">
                <a:solidFill>
                  <a:srgbClr val="FA2663"/>
                </a:solidFill>
              </a:rPr>
              <a:t>НОМЕР С МУЗЫКАЛЬНЫМИ ИНСТРУМЕНТАМИ</a:t>
            </a:r>
          </a:p>
          <a:p>
            <a:pPr algn="ctr"/>
            <a:r>
              <a:rPr lang="ru-RU" b="1" dirty="0" smtClean="0">
                <a:solidFill>
                  <a:srgbClr val="FA2663"/>
                </a:solidFill>
              </a:rPr>
              <a:t>ТАНЕЦ «ПЕРВОЕ СЛОВО»</a:t>
            </a:r>
            <a:r>
              <a:rPr lang="ru-RU" sz="2800" dirty="0" smtClean="0">
                <a:solidFill>
                  <a:srgbClr val="FA2663"/>
                </a:solidFill>
              </a:rPr>
              <a:t>       </a:t>
            </a:r>
          </a:p>
          <a:p>
            <a:pPr algn="ctr"/>
            <a:r>
              <a:rPr lang="ru-RU" sz="4000" b="1" dirty="0" smtClean="0">
                <a:solidFill>
                  <a:srgbClr val="FA2663"/>
                </a:solidFill>
              </a:rPr>
              <a:t>ИГРА </a:t>
            </a:r>
          </a:p>
          <a:p>
            <a:pPr algn="ctr"/>
            <a:r>
              <a:rPr lang="ru-RU" sz="4000" b="1" dirty="0" smtClean="0">
                <a:solidFill>
                  <a:srgbClr val="FA2663"/>
                </a:solidFill>
              </a:rPr>
              <a:t>«Ну-ка все, встанем в круг!»</a:t>
            </a:r>
          </a:p>
          <a:p>
            <a:r>
              <a:rPr lang="ru-RU" sz="2800" dirty="0" smtClean="0">
                <a:solidFill>
                  <a:srgbClr val="FA2663"/>
                </a:solidFill>
              </a:rPr>
              <a:t>     </a:t>
            </a:r>
            <a:endParaRPr lang="ru-RU" sz="2800" dirty="0">
              <a:solidFill>
                <a:srgbClr val="FA266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3286124"/>
            <a:ext cx="56436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>
                <a:solidFill>
                  <a:srgbClr val="FA2663"/>
                </a:solidFill>
              </a:rPr>
              <a:t>Описание игры</a:t>
            </a:r>
            <a:r>
              <a:rPr lang="ru-RU" sz="2400" i="1" dirty="0" smtClean="0">
                <a:solidFill>
                  <a:srgbClr val="FA2663"/>
                </a:solidFill>
              </a:rPr>
              <a:t>: Участвуют две мамы. Вокруг первой – девочки, около второй – мальчики. Под веселую музыку все бегают врассыпную, по окончании музыки надо встать каждому к своей маме. Затем игра повторяется, с участием других мам.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256"/>
            <a:ext cx="2571744" cy="25717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000108"/>
            <a:ext cx="82153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A2663"/>
                </a:solidFill>
              </a:rPr>
              <a:t>Мамы всякие нужны…</a:t>
            </a:r>
          </a:p>
          <a:p>
            <a:pPr algn="ctr"/>
            <a:r>
              <a:rPr lang="ru-RU" sz="6000" b="1" dirty="0" smtClean="0">
                <a:solidFill>
                  <a:srgbClr val="0070C0"/>
                </a:solidFill>
              </a:rPr>
              <a:t>Викторина о профессиях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-fotki.yandex.ru/get/10/isabella8585.4/0_79dd_76887820_X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6513"/>
          </a:xfrm>
          <a:prstGeom prst="rect">
            <a:avLst/>
          </a:prstGeom>
          <a:noFill/>
        </p:spPr>
      </p:pic>
      <p:pic>
        <p:nvPicPr>
          <p:cNvPr id="15363" name="Picture 3" descr="C:\Documents and Settings\Я\Рабочий стол\День матери МАДОУ ЦРР Дс№113\bestgif.narod.ru_21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32" cy="20002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1857365"/>
            <a:ext cx="307183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То пакетами шуршит,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То бумагой шелестит.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На весах живая стрелка,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И она быстра, как белка, —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Очень точные весы.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Мы купили колбасы,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Сыру твёрдого, конфет,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Кошке рыбу на обед.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В магазине возле касс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Продавец встречает нас</a:t>
            </a:r>
          </a:p>
          <a:p>
            <a:endParaRPr lang="ru-RU" sz="2000" b="1" dirty="0" smtClean="0">
              <a:solidFill>
                <a:srgbClr val="0070C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(</a:t>
            </a:r>
            <a:r>
              <a:rPr lang="ru-RU" sz="2000" b="1" dirty="0" err="1" smtClean="0">
                <a:solidFill>
                  <a:srgbClr val="0070C0"/>
                </a:solidFill>
              </a:rPr>
              <a:t>В.И.Мирясова</a:t>
            </a:r>
            <a:r>
              <a:rPr lang="ru-RU" sz="20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 </a:t>
            </a:r>
          </a:p>
          <a:p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500042"/>
            <a:ext cx="4572032" cy="602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664</Words>
  <PresentationFormat>Экран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ЛЕНА</cp:lastModifiedBy>
  <cp:revision>12</cp:revision>
  <dcterms:modified xsi:type="dcterms:W3CDTF">2012-11-19T16:02:46Z</dcterms:modified>
</cp:coreProperties>
</file>