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8" r:id="rId2"/>
    <p:sldId id="277" r:id="rId3"/>
    <p:sldId id="279" r:id="rId4"/>
    <p:sldId id="278" r:id="rId5"/>
    <p:sldId id="282" r:id="rId6"/>
    <p:sldId id="280" r:id="rId7"/>
    <p:sldId id="259" r:id="rId8"/>
    <p:sldId id="262" r:id="rId9"/>
    <p:sldId id="264" r:id="rId10"/>
    <p:sldId id="265" r:id="rId11"/>
    <p:sldId id="284" r:id="rId12"/>
    <p:sldId id="281" r:id="rId13"/>
    <p:sldId id="283" r:id="rId14"/>
    <p:sldId id="285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  <a:srgbClr val="CC0000"/>
    <a:srgbClr val="F79C15"/>
    <a:srgbClr val="15B333"/>
    <a:srgbClr val="FF0066"/>
    <a:srgbClr val="FF00FF"/>
    <a:srgbClr val="C4089C"/>
    <a:srgbClr val="CC0099"/>
    <a:srgbClr val="EC5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60"/>
  </p:normalViewPr>
  <p:slideViewPr>
    <p:cSldViewPr>
      <p:cViewPr varScale="1">
        <p:scale>
          <a:sx n="64" d="100"/>
          <a:sy n="6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DC3D-CE7F-4455-B109-EEBC5C4F5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1B08-03B7-4B05-99AC-765337A5AA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8BC5-522B-46F0-A6A3-21FF015020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5038-EDF8-49D8-A99C-5A3629E786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DF98-CE78-4CB1-BFD9-EF71F06A11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72D1-D328-4564-AF4B-1D7921CDF4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6C0B-6726-4F85-94FA-B194D1ED1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58D3C-0741-4F42-9A1B-AAEB2B2CA6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58D34-2F45-4B67-8EA6-7DDF8E44E8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AA9A-A4A3-4A39-8398-17FA30EA08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AFE7-7307-48FB-8227-8E92395C46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F54355-0320-4D96-88A2-BBEC67277D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1\&#1052;&#1086;&#1080;%20&#1076;&#1086;&#1082;&#1091;&#1084;&#1077;&#1085;&#1090;&#1099;\&#1052;&#1086;&#1103;%20&#1084;&#1091;&#1079;&#1099;&#1082;&#1072;\&#1096;&#1082;&#1086;&#1083;&#1072;\&#1096;&#1082;&#1086;&#1083;&#1100;&#1085;&#1099;&#1081;%20&#1074;&#1072;&#1083;&#1100;&#1089;%20(&#1093;&#1086;&#1088;&#1086;&#1096;&#1077;&#1077;)\&#1096;&#1082;&#1086;&#1083;&#1072;.wma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 bwMode="auto">
          <a:xfrm>
            <a:off x="3500430" y="4500570"/>
            <a:ext cx="1714512" cy="2000264"/>
          </a:xfrm>
          <a:prstGeom prst="actionButtonBlank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Куб 3"/>
          <p:cNvSpPr>
            <a:spLocks noChangeArrowheads="1"/>
          </p:cNvSpPr>
          <p:nvPr/>
        </p:nvSpPr>
        <p:spPr bwMode="auto">
          <a:xfrm>
            <a:off x="214313" y="4071938"/>
            <a:ext cx="2428875" cy="2500312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762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 dirty="0"/>
              <a:t>задачи</a:t>
            </a:r>
          </a:p>
        </p:txBody>
      </p:sp>
      <p:sp>
        <p:nvSpPr>
          <p:cNvPr id="2051" name="Куб 11"/>
          <p:cNvSpPr>
            <a:spLocks noChangeArrowheads="1"/>
          </p:cNvSpPr>
          <p:nvPr/>
        </p:nvSpPr>
        <p:spPr bwMode="auto">
          <a:xfrm>
            <a:off x="3286116" y="4357687"/>
            <a:ext cx="2428875" cy="2500313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76200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 dirty="0" smtClean="0"/>
              <a:t>устный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счёт</a:t>
            </a:r>
          </a:p>
        </p:txBody>
      </p:sp>
      <p:sp>
        <p:nvSpPr>
          <p:cNvPr id="2052" name="Куб 12"/>
          <p:cNvSpPr>
            <a:spLocks noChangeArrowheads="1"/>
          </p:cNvSpPr>
          <p:nvPr/>
        </p:nvSpPr>
        <p:spPr bwMode="auto">
          <a:xfrm>
            <a:off x="6500813" y="4143375"/>
            <a:ext cx="2428875" cy="250031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76200" algn="ctr">
            <a:solidFill>
              <a:srgbClr val="F79C15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dirty="0"/>
              <a:t>домашнее </a:t>
            </a:r>
          </a:p>
          <a:p>
            <a:r>
              <a:rPr lang="ru-RU" sz="2800" dirty="0"/>
              <a:t>задание</a:t>
            </a:r>
          </a:p>
        </p:txBody>
      </p:sp>
      <p:sp>
        <p:nvSpPr>
          <p:cNvPr id="2053" name="Куб 10"/>
          <p:cNvSpPr>
            <a:spLocks noChangeArrowheads="1"/>
          </p:cNvSpPr>
          <p:nvPr/>
        </p:nvSpPr>
        <p:spPr bwMode="auto">
          <a:xfrm>
            <a:off x="5357813" y="1857375"/>
            <a:ext cx="2428875" cy="2500313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762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/>
              <a:t>логическое </a:t>
            </a:r>
          </a:p>
          <a:p>
            <a:r>
              <a:rPr lang="ru-RU" sz="2400" b="1" dirty="0"/>
              <a:t>задание</a:t>
            </a:r>
          </a:p>
        </p:txBody>
      </p:sp>
      <p:sp>
        <p:nvSpPr>
          <p:cNvPr id="2054" name="Куб 9"/>
          <p:cNvSpPr>
            <a:spLocks noChangeArrowheads="1"/>
          </p:cNvSpPr>
          <p:nvPr/>
        </p:nvSpPr>
        <p:spPr bwMode="auto">
          <a:xfrm>
            <a:off x="1714480" y="2143116"/>
            <a:ext cx="2428875" cy="250031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76200" algn="ctr">
            <a:solidFill>
              <a:srgbClr val="F79C15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dirty="0" smtClean="0"/>
              <a:t>  </a:t>
            </a:r>
            <a:r>
              <a:rPr lang="ru-RU" sz="2400" dirty="0" smtClean="0"/>
              <a:t>физ.минутка </a:t>
            </a:r>
          </a:p>
          <a:p>
            <a:r>
              <a:rPr lang="ru-RU" sz="3200" dirty="0" smtClean="0"/>
              <a:t>для глаз</a:t>
            </a:r>
            <a:endParaRPr lang="ru-RU" sz="3200" dirty="0"/>
          </a:p>
        </p:txBody>
      </p:sp>
      <p:sp>
        <p:nvSpPr>
          <p:cNvPr id="2055" name="Куб 13"/>
          <p:cNvSpPr>
            <a:spLocks noChangeArrowheads="1"/>
          </p:cNvSpPr>
          <p:nvPr/>
        </p:nvSpPr>
        <p:spPr bwMode="auto">
          <a:xfrm>
            <a:off x="3643306" y="0"/>
            <a:ext cx="2428875" cy="2500313"/>
          </a:xfrm>
          <a:prstGeom prst="cube">
            <a:avLst>
              <a:gd name="adj" fmla="val 25000"/>
            </a:avLst>
          </a:prstGeom>
          <a:solidFill>
            <a:srgbClr val="4BB715"/>
          </a:solidFill>
          <a:ln w="7620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 dirty="0"/>
              <a:t>правило</a:t>
            </a:r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 bwMode="auto">
          <a:xfrm>
            <a:off x="3286116" y="5000636"/>
            <a:ext cx="1785950" cy="1857364"/>
          </a:xfrm>
          <a:prstGeom prst="actionButtonBlank">
            <a:avLst/>
          </a:prstGeom>
          <a:solidFill>
            <a:srgbClr val="FBA3E8">
              <a:alpha val="21000"/>
            </a:srgbClr>
          </a:solidFill>
          <a:ln w="762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 bwMode="auto">
          <a:xfrm>
            <a:off x="3643306" y="642918"/>
            <a:ext cx="1857388" cy="1857388"/>
          </a:xfrm>
          <a:prstGeom prst="actionButtonBlank">
            <a:avLst/>
          </a:prstGeom>
          <a:solidFill>
            <a:srgbClr val="FBA3E8">
              <a:alpha val="8000"/>
            </a:srgbClr>
          </a:solidFill>
          <a:ln w="76200" cap="flat" cmpd="sng" algn="ctr">
            <a:solidFill>
              <a:srgbClr val="15B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 bwMode="auto">
          <a:xfrm>
            <a:off x="1714480" y="2786058"/>
            <a:ext cx="1857388" cy="1857388"/>
          </a:xfrm>
          <a:prstGeom prst="actionButtonBlank">
            <a:avLst/>
          </a:prstGeom>
          <a:solidFill>
            <a:srgbClr val="FBA3E8">
              <a:alpha val="20000"/>
            </a:srgbClr>
          </a:solidFill>
          <a:ln w="76200" cap="flat" cmpd="sng" algn="ctr">
            <a:solidFill>
              <a:srgbClr val="F79C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Управляющая кнопка: настраиваемая 13">
            <a:hlinkClick r:id="rId6" action="ppaction://hlinksldjump" highlightClick="1"/>
          </p:cNvPr>
          <p:cNvSpPr/>
          <p:nvPr/>
        </p:nvSpPr>
        <p:spPr bwMode="auto">
          <a:xfrm>
            <a:off x="5357818" y="2500306"/>
            <a:ext cx="1785950" cy="1857388"/>
          </a:xfrm>
          <a:prstGeom prst="actionButtonBlank">
            <a:avLst/>
          </a:prstGeom>
          <a:solidFill>
            <a:srgbClr val="FBA3E8">
              <a:alpha val="18000"/>
            </a:srgbClr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Управляющая кнопка: настраиваемая 14">
            <a:hlinkClick r:id="rId7" action="ppaction://hlinksldjump" highlightClick="1"/>
          </p:cNvPr>
          <p:cNvSpPr/>
          <p:nvPr/>
        </p:nvSpPr>
        <p:spPr bwMode="auto">
          <a:xfrm>
            <a:off x="214282" y="4643446"/>
            <a:ext cx="1785950" cy="2000264"/>
          </a:xfrm>
          <a:prstGeom prst="actionButtonBlank">
            <a:avLst/>
          </a:prstGeom>
          <a:solidFill>
            <a:srgbClr val="FBA3E8">
              <a:alpha val="18000"/>
            </a:srgbClr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Управляющая кнопка: настраиваемая 15">
            <a:hlinkClick r:id="rId8" action="ppaction://hlinksldjump" highlightClick="1"/>
          </p:cNvPr>
          <p:cNvSpPr/>
          <p:nvPr/>
        </p:nvSpPr>
        <p:spPr bwMode="auto">
          <a:xfrm>
            <a:off x="6500826" y="4786322"/>
            <a:ext cx="1857388" cy="1857388"/>
          </a:xfrm>
          <a:prstGeom prst="actionButtonBlank">
            <a:avLst/>
          </a:prstGeom>
          <a:solidFill>
            <a:srgbClr val="FBA3E8">
              <a:alpha val="25000"/>
            </a:srgbClr>
          </a:solidFill>
          <a:ln w="76200" cap="flat" cmpd="sng" algn="ctr">
            <a:solidFill>
              <a:srgbClr val="F79C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01080" cy="1582726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Вершины граней называются </a:t>
            </a:r>
            <a:r>
              <a:rPr lang="ru-RU" sz="3600" b="1" dirty="0" smtClean="0">
                <a:solidFill>
                  <a:schemeClr val="tx1"/>
                </a:solidFill>
              </a:rPr>
              <a:t>вершинами </a:t>
            </a:r>
            <a:r>
              <a:rPr lang="ru-RU" sz="3600" dirty="0" smtClean="0">
                <a:solidFill>
                  <a:schemeClr val="tx1"/>
                </a:solidFill>
              </a:rPr>
              <a:t>параллелепипеда. Их - 8.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55875" y="3573463"/>
            <a:ext cx="3097213" cy="2592387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449500" prstMaterial="legacyWirefram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5651500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5643563" y="5286375"/>
            <a:ext cx="863600" cy="8651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5651500" y="2708275"/>
            <a:ext cx="863600" cy="8651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2555875" y="5300663"/>
            <a:ext cx="863600" cy="865187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192" name="Oval 31"/>
          <p:cNvSpPr>
            <a:spLocks noChangeArrowheads="1"/>
          </p:cNvSpPr>
          <p:nvPr/>
        </p:nvSpPr>
        <p:spPr bwMode="auto">
          <a:xfrm>
            <a:off x="3276600" y="256540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3" name="Oval 31"/>
          <p:cNvSpPr>
            <a:spLocks noChangeArrowheads="1"/>
          </p:cNvSpPr>
          <p:nvPr/>
        </p:nvSpPr>
        <p:spPr bwMode="auto">
          <a:xfrm>
            <a:off x="5500688" y="600075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4" name="Oval 31"/>
          <p:cNvSpPr>
            <a:spLocks noChangeArrowheads="1"/>
          </p:cNvSpPr>
          <p:nvPr/>
        </p:nvSpPr>
        <p:spPr bwMode="auto">
          <a:xfrm>
            <a:off x="6357938" y="514350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5" name="Oval 31"/>
          <p:cNvSpPr>
            <a:spLocks noChangeArrowheads="1"/>
          </p:cNvSpPr>
          <p:nvPr/>
        </p:nvSpPr>
        <p:spPr bwMode="auto">
          <a:xfrm>
            <a:off x="3286125" y="514350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6" name="Oval 31"/>
          <p:cNvSpPr>
            <a:spLocks noChangeArrowheads="1"/>
          </p:cNvSpPr>
          <p:nvPr/>
        </p:nvSpPr>
        <p:spPr bwMode="auto">
          <a:xfrm>
            <a:off x="2357438" y="600075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7" name="Oval 31"/>
          <p:cNvSpPr>
            <a:spLocks noChangeArrowheads="1"/>
          </p:cNvSpPr>
          <p:nvPr/>
        </p:nvSpPr>
        <p:spPr bwMode="auto">
          <a:xfrm>
            <a:off x="2357438" y="342900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8" name="Oval 31"/>
          <p:cNvSpPr>
            <a:spLocks noChangeArrowheads="1"/>
          </p:cNvSpPr>
          <p:nvPr/>
        </p:nvSpPr>
        <p:spPr bwMode="auto">
          <a:xfrm>
            <a:off x="5500688" y="3500438"/>
            <a:ext cx="288925" cy="287337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6357938" y="2571750"/>
            <a:ext cx="288925" cy="287338"/>
          </a:xfrm>
          <a:prstGeom prst="ellipse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" name="Управляющая кнопка: домой 32">
            <a:hlinkClick r:id="" action="ppaction://hlinkshowjump?jump=firstslide" highlightClick="1"/>
          </p:cNvPr>
          <p:cNvSpPr/>
          <p:nvPr/>
        </p:nvSpPr>
        <p:spPr bwMode="auto">
          <a:xfrm>
            <a:off x="8358214" y="6215082"/>
            <a:ext cx="785786" cy="642918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презентации\для создания презентаций\рисованные пейзажи фоны\17017c833035t.jp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-1" y="-60960"/>
            <a:ext cx="9144001" cy="69189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14348" y="785794"/>
            <a:ext cx="1285884" cy="1428760"/>
          </a:xfrm>
          <a:prstGeom prst="rect">
            <a:avLst/>
          </a:prstGeom>
          <a:solidFill>
            <a:srgbClr val="15B33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3500430" y="2071678"/>
            <a:ext cx="2071702" cy="2214578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Куб 11"/>
          <p:cNvSpPr/>
          <p:nvPr/>
        </p:nvSpPr>
        <p:spPr bwMode="auto">
          <a:xfrm>
            <a:off x="6215074" y="785794"/>
            <a:ext cx="1928826" cy="2000264"/>
          </a:xfrm>
          <a:prstGeom prst="cube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4414" y="3857628"/>
            <a:ext cx="2205054" cy="1428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Куб 14"/>
          <p:cNvSpPr/>
          <p:nvPr/>
        </p:nvSpPr>
        <p:spPr bwMode="auto">
          <a:xfrm>
            <a:off x="6500826" y="4071942"/>
            <a:ext cx="1216152" cy="2143140"/>
          </a:xfrm>
          <a:prstGeom prst="cube">
            <a:avLst/>
          </a:prstGeom>
          <a:solidFill>
            <a:srgbClr val="FF006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7" name="школ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7" name="Picture 3" descr="D:\презентации\для создания презентаций\Анимационные картинки\ptah7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43842" y="1928802"/>
            <a:ext cx="1200158" cy="857256"/>
          </a:xfrm>
          <a:prstGeom prst="rect">
            <a:avLst/>
          </a:prstGeom>
          <a:noFill/>
        </p:spPr>
      </p:pic>
      <p:pic>
        <p:nvPicPr>
          <p:cNvPr id="1029" name="Picture 5" descr="D:\презентации\для создания презентаций\Анимационные картинки\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500702"/>
            <a:ext cx="1857388" cy="1064600"/>
          </a:xfrm>
          <a:prstGeom prst="rect">
            <a:avLst/>
          </a:prstGeom>
          <a:noFill/>
        </p:spPr>
      </p:pic>
      <p:pic>
        <p:nvPicPr>
          <p:cNvPr id="16" name="Picture 5" descr="D:\презентации\для создания презентаций\Анимационные картинки\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5500702"/>
            <a:ext cx="1857388" cy="1064600"/>
          </a:xfrm>
          <a:prstGeom prst="rect">
            <a:avLst/>
          </a:prstGeom>
          <a:noFill/>
        </p:spPr>
      </p:pic>
      <p:pic>
        <p:nvPicPr>
          <p:cNvPr id="18" name="Picture 5" descr="D:\презентации\для создания презентаций\Анимационные картинки\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5572140"/>
            <a:ext cx="1857388" cy="1064600"/>
          </a:xfrm>
          <a:prstGeom prst="rect">
            <a:avLst/>
          </a:prstGeom>
          <a:noFill/>
        </p:spPr>
      </p:pic>
      <p:pic>
        <p:nvPicPr>
          <p:cNvPr id="1031" name="Picture 7" descr="D:\презентации\для создания презентаций\Анимационные картинки\48464139_789_thumb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0"/>
            <a:ext cx="1928826" cy="1933660"/>
          </a:xfrm>
          <a:prstGeom prst="rect">
            <a:avLst/>
          </a:prstGeom>
          <a:noFill/>
        </p:spPr>
      </p:pic>
      <p:pic>
        <p:nvPicPr>
          <p:cNvPr id="2051" name="Picture 3" descr="D:\презентации\для создания презентаций\Анимационные картинки\19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000372"/>
            <a:ext cx="1365541" cy="1714512"/>
          </a:xfrm>
          <a:prstGeom prst="rect">
            <a:avLst/>
          </a:prstGeom>
          <a:noFill/>
        </p:spPr>
      </p:pic>
      <p:sp>
        <p:nvSpPr>
          <p:cNvPr id="19" name="Управляющая кнопка: домой 18">
            <a:hlinkClick r:id="" action="ppaction://hlinkshowjump?jump=firstslide" highlightClick="1"/>
          </p:cNvPr>
          <p:cNvSpPr/>
          <p:nvPr/>
        </p:nvSpPr>
        <p:spPr bwMode="auto">
          <a:xfrm>
            <a:off x="8572496" y="6215058"/>
            <a:ext cx="571504" cy="642942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" name="Picture 3" descr="038a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0" y="2285992"/>
            <a:ext cx="144662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357422" y="2214554"/>
            <a:ext cx="5143844" cy="156966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/>
              <a:t>Будьте здоровы!</a:t>
            </a:r>
          </a:p>
          <a:p>
            <a:r>
              <a:rPr lang="ru-RU" sz="4800" dirty="0" smtClean="0"/>
              <a:t>Берегите зрение!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156 0.09227 C 0.38993 0.03029 0.45746 -0.05851 0.53767 -0.05851 C 0.65642 -0.05851 0.75312 0.03399 0.75312 0.15078 C 0.75312 0.18848 0.74357 0.22317 0.72396 0.25416 C 0.72725 0.25416 0.35156 0.71785 0.35156 0.72155 C 0.35156 0.71785 -0.02448 0.25416 -0.02118 0.25416 C -0.0408 0.22317 -0.05 0.18848 -0.05 0.15078 C -0.05 0.03399 0.04635 -0.05851 0.1684 -0.05851 C 0.24548 -0.05851 0.31284 0.03029 0.35156 0.09227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65 -0.10404 C -0.07292 -0.33248 0.08559 -0.4763 0.26232 -0.4763 C 0.43854 -0.4763 0.59704 -0.33248 0.70329 -0.10404 C 0.59704 0.1244 0.43854 0.26868 0.26232 0.26868 C 0.08559 0.26868 -0.07292 0.1244 -0.17865 -0.10404 Z " pathEditMode="relative" rAng="0" ptsTypes="fffff">
                                      <p:cBhvr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3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4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3682E-6 C 0.02378 0.02937 0.05087 0.05874 0.06285 0.09597 C 0.07482 0.13644 0.08107 0.18455 0.0868 0.23242 C 0.09305 0.28052 0.0868 0.32099 0.08107 0.36517 C 0.07482 0.4061 0.06597 0.4505 0.04462 0.48704 C 0.02691 0.52405 -0.0033 0.55365 -0.03594 0.57608 C -0.06615 0.59782 -0.10191 0.61262 -0.13785 0.62025 C -0.17361 0.62742 -0.20972 0.62742 -0.24288 0.62025 C -0.27882 0.61262 -0.31129 0.59389 -0.33837 0.56452 C -0.36528 0.53885 -0.38924 0.50555 -0.40122 0.46507 C -0.41632 0.42807 -0.42205 0.37673 -0.42205 0.3358 C -0.42535 0.29532 -0.42205 0.24722 -0.40695 0.20698 C -0.39236 0.16975 -0.36528 0.14014 -0.32952 0.12557 C -0.29323 0.1147 -0.25729 0.12927 -0.23351 0.15494 C -0.21268 0.18062 -0.19757 0.22155 -0.19445 0.26896 C -0.19445 0.31706 -0.19757 0.36124 -0.21268 0.39847 C -0.22761 0.4357 -0.22465 0.44264 -0.2842 0.49075 C -0.33837 0.54278 -0.39236 0.52798 -0.42535 0.53122 C -0.45799 0.53122 -0.48472 0.51642 -0.51771 0.50161 C -0.55399 0.48381 -0.58368 0.4505 -0.60486 0.4209 C -0.6257 0.39153 -0.63455 0.3543 -0.64653 0.29532 C -0.65504 0.23635 -0.65504 0.20698 -0.65504 0.16211 C -0.65504 0.11771 -0.65504 0.07354 -0.65504 0.02937 " pathEditMode="relative" rAng="0" ptsTypes="fffffffffffffffffffffff">
                                      <p:cBhvr>
                                        <p:cTn id="3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0"/>
                            </p:stCondLst>
                            <p:childTnLst>
                              <p:par>
                                <p:cTn id="3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7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000"/>
                            </p:stCondLst>
                            <p:childTnLst>
                              <p:par>
                                <p:cTn id="51" presetID="5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-0.1908 C 0.00399 -0.40912 -0.11719 -0.59806 -0.27899 -0.61124 C -0.43385 -0.62743 -0.57882 -0.48104 -0.58837 -0.26897 C -0.60035 -0.07378 -0.49896 0.10915 -0.35382 0.12211 C -0.22101 0.13182 -0.09549 0.0111 -0.08559 -0.17091 C -0.07604 -0.33742 -0.16059 -0.49399 -0.28368 -0.50694 C -0.3974 -0.51666 -0.50399 -0.41536 -0.51111 -0.26272 C -0.5184 -0.12581 -0.45069 0.00786 -0.34913 0.01457 C -0.25729 0.02428 -0.17031 -0.05389 -0.16285 -0.17785 C -0.15816 -0.28863 -0.20885 -0.39616 -0.28871 -0.40241 C -0.35868 -0.40912 -0.42899 -0.35037 -0.43385 -0.25579 C -0.43854 -0.17438 -0.40243 -0.09621 -0.3441 -0.0895 C -0.29583 -0.08326 -0.24531 -0.11888 -0.24253 -0.18409 C -0.23785 -0.23659 -0.25729 -0.29209 -0.2934 -0.29834 C -0.32257 -0.29834 -0.35156 -0.28516 -0.35625 -0.24954 C -0.35868 -0.22641 -0.35382 -0.20375 -0.33941 -0.19427 C -0.33229 -0.1908 -0.32743 -0.1908 -0.32014 -0.19427 " pathEditMode="relative" rAng="0" ptsTypes="fffffffffffffffff">
                                      <p:cBhvr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6000"/>
                            </p:stCondLst>
                            <p:childTnLst>
                              <p:par>
                                <p:cTn id="54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000"/>
                            </p:stCondLst>
                            <p:childTnLst>
                              <p:par>
                                <p:cTn id="66" presetID="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88 -0.24677 L 0.22274 -0.24677 L 0.35052 0.40379 L -0.38976 0.40379 L -0.27188 -0.24677 Z " pathEditMode="relative" rAng="0" ptsTypes="FFFFF">
                                      <p:cBhvr>
                                        <p:cTn id="6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000"/>
                            </p:stCondLst>
                            <p:childTnLst>
                              <p:par>
                                <p:cTn id="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9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9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95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2948E-6 L -0.8191 -0.0314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4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7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35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8500"/>
                            </p:stCondLst>
                            <p:childTnLst>
                              <p:par>
                                <p:cTn id="1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74746E-6 L 0.90157 0.1154 " pathEditMode="relative" ptsTypes="AA">
                                      <p:cBhvr>
                                        <p:cTn id="11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3500"/>
                            </p:stCondLst>
                            <p:childTnLst>
                              <p:par>
                                <p:cTn id="1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5500"/>
                            </p:stCondLst>
                            <p:childTnLst>
                              <p:par>
                                <p:cTn id="126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4185 C 0.01007 -0.06613 0.02431 -0.16856 0.05226 -0.16856 C 0.08403 -0.16856 0.09497 -0.06613 0.10521 0.04185 C 0.11945 0.16161 0.12969 0.28185 0.16493 0.28185 C 0.19688 0.28185 0.20695 0.16161 0.22118 0.04185 C 0.22778 -0.06613 0.24184 -0.16856 0.27344 -0.16856 C 0.30157 -0.16856 0.31545 -0.06613 0.32657 0.04185 C 0.33698 0.16161 0.35087 0.28185 0.38264 0.28185 C 0.41441 0.28185 0.43872 0.04185 0.43872 0.04277 C 0.44896 -0.06613 0.46007 -0.16856 0.49115 -0.16856 C 0.52275 -0.16856 0.53368 -0.06613 0.54427 0.04185 C 0.55816 0.16161 0.56823 0.28185 0.604 0.28185 C 0.63542 0.28185 0.64601 0.16161 0.65625 0.04185 C 0.67014 -0.06613 0.68056 -0.16856 0.7125 -0.16856 C 0.74028 -0.16856 0.75452 -0.06613 0.76545 0.04185 C 0.7757 0.16161 0.78993 0.28185 0.82153 0.28185 C 0.85313 0.28185 0.86354 0.16161 0.87778 0.04185 " pathEditMode="relative" rAng="0" ptsTypes="fffffffffffffffff">
                                      <p:cBhvr>
                                        <p:cTn id="12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500"/>
                            </p:stCondLst>
                            <p:childTnLst>
                              <p:par>
                                <p:cTn id="1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6" grpId="1" animBg="1"/>
      <p:bldP spid="7" grpId="0" animBg="1"/>
      <p:bldP spid="7" grpId="1" animBg="1"/>
      <p:bldP spid="7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5" grpId="0" animBg="1"/>
      <p:bldP spid="15" grpId="1" animBg="1"/>
      <p:bldP spid="15" grpId="2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D:\презентации\для создания презентаций\клёвые картинки предметы\1257500833_5-gift-boxes.jpg"/>
          <p:cNvPicPr>
            <a:picLocks noChangeAspect="1" noChangeArrowheads="1"/>
          </p:cNvPicPr>
          <p:nvPr/>
        </p:nvPicPr>
        <p:blipFill>
          <a:blip r:embed="rId3"/>
          <a:srcRect l="8333" t="3760" r="8333" b="46301"/>
          <a:stretch>
            <a:fillRect/>
          </a:stretch>
        </p:blipFill>
        <p:spPr bwMode="auto">
          <a:xfrm>
            <a:off x="5143504" y="2786058"/>
            <a:ext cx="3571900" cy="38576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8429684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/>
              <a:t>Для изготовления каркаса подарочной коробки взяли 12 дм проволоки. Какова длина ребра коробки, если коробка имеет форму куба?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57562"/>
            <a:ext cx="504651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</a:p>
          <a:p>
            <a:pPr algn="l"/>
            <a:r>
              <a:rPr lang="ru-RU" sz="2800" dirty="0" smtClean="0"/>
              <a:t>У куба 12 одинаковых рёбер.</a:t>
            </a:r>
          </a:p>
          <a:p>
            <a:pPr algn="l"/>
            <a:r>
              <a:rPr lang="ru-RU" sz="3600" dirty="0" smtClean="0"/>
              <a:t>12:12=1(дм)</a:t>
            </a:r>
          </a:p>
          <a:p>
            <a:pPr algn="l"/>
            <a:r>
              <a:rPr lang="ru-RU" sz="3600" dirty="0" smtClean="0"/>
              <a:t>Ответ: 1 дм.</a:t>
            </a:r>
            <a:endParaRPr lang="ru-RU" sz="3600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 bwMode="auto">
          <a:xfrm>
            <a:off x="8358214" y="6215082"/>
            <a:ext cx="785786" cy="642918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D:\презентации\для создания презентаций\клёвые картинки предметы\26322503_1.jpg"/>
          <p:cNvPicPr>
            <a:picLocks noChangeAspect="1" noChangeArrowheads="1"/>
          </p:cNvPicPr>
          <p:nvPr/>
        </p:nvPicPr>
        <p:blipFill>
          <a:blip r:embed="rId3"/>
          <a:srcRect l="3125" r="5000" b="15000"/>
          <a:stretch>
            <a:fillRect/>
          </a:stretch>
        </p:blipFill>
        <p:spPr bwMode="auto">
          <a:xfrm>
            <a:off x="428596" y="3286124"/>
            <a:ext cx="4214842" cy="31432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572560" cy="175432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Какова площадь пола внутри гаража, </a:t>
            </a:r>
          </a:p>
          <a:p>
            <a:r>
              <a:rPr lang="ru-RU" sz="3600" dirty="0" smtClean="0"/>
              <a:t>если высота  гаража 2 м, длина 6 м, </a:t>
            </a:r>
          </a:p>
          <a:p>
            <a:r>
              <a:rPr lang="ru-RU" sz="3600" dirty="0" smtClean="0"/>
              <a:t>а ширина в 2 раза больше высоты?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947851" y="3143248"/>
            <a:ext cx="419614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2 • 2 = 4 (м) – ширина</a:t>
            </a:r>
          </a:p>
          <a:p>
            <a:pPr marL="342900" indent="-342900" algn="l"/>
            <a:r>
              <a:rPr lang="ru-RU" sz="2800" dirty="0" smtClean="0"/>
              <a:t> 2) </a:t>
            </a:r>
            <a:r>
              <a:rPr lang="en-AU" sz="2800" dirty="0" smtClean="0"/>
              <a:t>S</a:t>
            </a:r>
            <a:r>
              <a:rPr lang="ru-RU" sz="2800" dirty="0" smtClean="0"/>
              <a:t> = 4 • 6 = 24 (м²)</a:t>
            </a:r>
          </a:p>
          <a:p>
            <a:pPr marL="342900" indent="-342900" algn="l"/>
            <a:r>
              <a:rPr lang="ru-RU" sz="2800" dirty="0" smtClean="0"/>
              <a:t>Ответ: 24 м².</a:t>
            </a:r>
          </a:p>
          <a:p>
            <a:pPr marL="342900" indent="-342900" algn="l">
              <a:buAutoNum type="arabicParenR"/>
            </a:pPr>
            <a:endParaRPr lang="ru-RU" dirty="0" smtClean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 bwMode="auto">
          <a:xfrm>
            <a:off x="8358214" y="6143644"/>
            <a:ext cx="785786" cy="714356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D:\презентации\для создания презентаций\клёвые картинки предметы\tula_pryanik.jpg"/>
          <p:cNvPicPr>
            <a:picLocks noChangeAspect="1" noChangeArrowheads="1"/>
          </p:cNvPicPr>
          <p:nvPr/>
        </p:nvPicPr>
        <p:blipFill>
          <a:blip r:embed="rId3"/>
          <a:srcRect l="2229" t="5179" r="5414" b="11155"/>
          <a:stretch>
            <a:fillRect/>
          </a:stretch>
        </p:blipFill>
        <p:spPr bwMode="auto">
          <a:xfrm rot="1102556">
            <a:off x="6453045" y="5059432"/>
            <a:ext cx="1879408" cy="9073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/>
        </p:spPr>
      </p:pic>
      <p:pic>
        <p:nvPicPr>
          <p:cNvPr id="1027" name="Picture 3" descr="D:\презентации\для создания презентаций\клёвые картинки предметы\1257500833_5-gift-boxes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1667" t="86592" r="68777" b="1047"/>
          <a:stretch>
            <a:fillRect/>
          </a:stretch>
        </p:blipFill>
        <p:spPr bwMode="auto">
          <a:xfrm>
            <a:off x="357158" y="3071810"/>
            <a:ext cx="4000528" cy="3015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 rot="16200000" flipH="1">
            <a:off x="428596" y="3857628"/>
            <a:ext cx="928694" cy="928694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3214678" y="3214686"/>
            <a:ext cx="1143008" cy="857256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16200000" flipH="1">
            <a:off x="428596" y="4214818"/>
            <a:ext cx="928694" cy="928694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flipV="1">
            <a:off x="1357290" y="4357694"/>
            <a:ext cx="3000396" cy="785818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flipV="1">
            <a:off x="1357290" y="4071942"/>
            <a:ext cx="3000396" cy="714380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428596" y="3214686"/>
            <a:ext cx="2857520" cy="642942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5400000" flipH="1" flipV="1">
            <a:off x="286514" y="3999710"/>
            <a:ext cx="285752" cy="1588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rot="5400000" flipH="1" flipV="1">
            <a:off x="1215208" y="4928404"/>
            <a:ext cx="285752" cy="1588"/>
          </a:xfrm>
          <a:prstGeom prst="line">
            <a:avLst/>
          </a:prstGeom>
          <a:solidFill>
            <a:srgbClr val="FBA3E8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14282" y="285728"/>
            <a:ext cx="7215238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Сколько тульских пряников </a:t>
            </a:r>
          </a:p>
          <a:p>
            <a:r>
              <a:rPr lang="ru-RU" sz="3200" dirty="0" smtClean="0"/>
              <a:t>можно упаковать</a:t>
            </a:r>
          </a:p>
          <a:p>
            <a:r>
              <a:rPr lang="ru-RU" sz="3200" dirty="0" smtClean="0"/>
              <a:t> в коробку с такими размерами?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286644" y="4572008"/>
            <a:ext cx="1111203" cy="523220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15 см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8233173" y="5500702"/>
            <a:ext cx="910827" cy="523220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см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500694" y="5072074"/>
            <a:ext cx="910827" cy="523220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5 см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428860" y="5286388"/>
            <a:ext cx="2428892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Длина 30 см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2643182"/>
            <a:ext cx="1513556" cy="954107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Ширина</a:t>
            </a:r>
          </a:p>
          <a:p>
            <a:r>
              <a:rPr lang="ru-RU" sz="2800" dirty="0" smtClean="0"/>
              <a:t>20 см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5214950"/>
            <a:ext cx="1500198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Высота</a:t>
            </a:r>
          </a:p>
          <a:p>
            <a:r>
              <a:rPr lang="ru-RU" sz="2800" dirty="0" smtClean="0"/>
              <a:t>5 см</a:t>
            </a:r>
            <a:endParaRPr lang="ru-RU" sz="2800" dirty="0"/>
          </a:p>
        </p:txBody>
      </p:sp>
      <p:sp>
        <p:nvSpPr>
          <p:cNvPr id="40" name="Овал 39"/>
          <p:cNvSpPr/>
          <p:nvPr/>
        </p:nvSpPr>
        <p:spPr bwMode="auto">
          <a:xfrm>
            <a:off x="7715272" y="214290"/>
            <a:ext cx="914400" cy="914400"/>
          </a:xfrm>
          <a:prstGeom prst="ellipse">
            <a:avLst/>
          </a:prstGeom>
          <a:solidFill>
            <a:srgbClr val="FFFF66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41" name="Овал 40"/>
          <p:cNvSpPr/>
          <p:nvPr/>
        </p:nvSpPr>
        <p:spPr bwMode="auto">
          <a:xfrm>
            <a:off x="7715272" y="1214422"/>
            <a:ext cx="914400" cy="914400"/>
          </a:xfrm>
          <a:prstGeom prst="ellipse">
            <a:avLst/>
          </a:prstGeom>
          <a:solidFill>
            <a:srgbClr val="FFFF66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</a:t>
            </a:r>
          </a:p>
        </p:txBody>
      </p:sp>
      <p:sp>
        <p:nvSpPr>
          <p:cNvPr id="42" name="Овал 41"/>
          <p:cNvSpPr/>
          <p:nvPr/>
        </p:nvSpPr>
        <p:spPr bwMode="auto">
          <a:xfrm>
            <a:off x="7715272" y="2214554"/>
            <a:ext cx="914400" cy="914400"/>
          </a:xfrm>
          <a:prstGeom prst="ellipse">
            <a:avLst/>
          </a:prstGeom>
          <a:solidFill>
            <a:srgbClr val="FFFF66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15272" y="228599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25" name="Управляющая кнопка: домой 24">
            <a:hlinkClick r:id="" action="ppaction://hlinkshowjump?jump=firstslide" highlightClick="1"/>
          </p:cNvPr>
          <p:cNvSpPr/>
          <p:nvPr/>
        </p:nvSpPr>
        <p:spPr bwMode="auto">
          <a:xfrm>
            <a:off x="8429620" y="6101312"/>
            <a:ext cx="714380" cy="756688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Управляющая кнопка: настраиваемая 25">
            <a:hlinkClick r:id="rId5" action="ppaction://hlinksldjump" highlightClick="1"/>
          </p:cNvPr>
          <p:cNvSpPr/>
          <p:nvPr/>
        </p:nvSpPr>
        <p:spPr bwMode="auto">
          <a:xfrm>
            <a:off x="7858148" y="428604"/>
            <a:ext cx="642942" cy="500066"/>
          </a:xfrm>
          <a:prstGeom prst="actionButtonBlank">
            <a:avLst/>
          </a:prstGeom>
          <a:solidFill>
            <a:srgbClr val="FBA3E8">
              <a:alpha val="31000"/>
            </a:srgbClr>
          </a:solidFill>
          <a:ln w="762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Управляющая кнопка: настраиваемая 34">
            <a:hlinkClick r:id="rId6" action="ppaction://hlinksldjump" highlightClick="1"/>
          </p:cNvPr>
          <p:cNvSpPr/>
          <p:nvPr/>
        </p:nvSpPr>
        <p:spPr bwMode="auto">
          <a:xfrm>
            <a:off x="7858148" y="1428736"/>
            <a:ext cx="642942" cy="542350"/>
          </a:xfrm>
          <a:prstGeom prst="actionButtonBlank">
            <a:avLst/>
          </a:prstGeom>
          <a:solidFill>
            <a:srgbClr val="FBA3E8">
              <a:alpha val="21000"/>
            </a:srgbClr>
          </a:solidFill>
          <a:ln w="762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Управляющая кнопка: настраиваемая 35">
            <a:hlinkClick r:id="rId5" action="ppaction://hlinksldjump" highlightClick="1"/>
          </p:cNvPr>
          <p:cNvSpPr/>
          <p:nvPr/>
        </p:nvSpPr>
        <p:spPr bwMode="auto">
          <a:xfrm>
            <a:off x="7858148" y="2428868"/>
            <a:ext cx="642942" cy="500066"/>
          </a:xfrm>
          <a:prstGeom prst="actionButtonBlank">
            <a:avLst/>
          </a:prstGeom>
          <a:solidFill>
            <a:srgbClr val="FBA3E8">
              <a:alpha val="18000"/>
            </a:srgbClr>
          </a:solidFill>
          <a:ln w="762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>Молодец!</a:t>
            </a:r>
          </a:p>
        </p:txBody>
      </p:sp>
      <p:pic>
        <p:nvPicPr>
          <p:cNvPr id="14339" name="Picture 4" descr="D:\презентации\для создания презентаций\Анимационные картинки\ed0b009568b53bab39cc6860c770f284.gif"/>
          <p:cNvPicPr>
            <a:picLocks noChangeAspect="1" noChangeArrowheads="1" noCrop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142844" y="3954578"/>
            <a:ext cx="3357586" cy="26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000500" y="2714625"/>
            <a:ext cx="18473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5" name="Picture 4" descr="D:\презентации\для создания презентаций\Анимационные картинки\ed0b009568b53bab39cc6860c770f284.gif"/>
          <p:cNvPicPr>
            <a:picLocks noChangeAspect="1" noChangeArrowheads="1" noCrop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5948754" y="4143380"/>
            <a:ext cx="3195245" cy="251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презентации\для создания презентаций\Анимационные картинки\ed0b009568b53bab39cc6860c770f284.gif"/>
          <p:cNvPicPr>
            <a:picLocks noChangeAspect="1" noChangeArrowheads="1" noCrop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142844" y="214291"/>
            <a:ext cx="290948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презентации\для создания презентаций\Анимационные картинки\ed0b009568b53bab39cc6860c770f284.gif"/>
          <p:cNvPicPr>
            <a:picLocks noChangeAspect="1" noChangeArrowheads="1" noCrop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6143636" y="142852"/>
            <a:ext cx="3000364" cy="235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 bwMode="auto">
          <a:xfrm>
            <a:off x="8215306" y="6172774"/>
            <a:ext cx="928694" cy="685226"/>
          </a:xfrm>
          <a:prstGeom prst="actionButtonBackPrevious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Подумай!</a:t>
            </a:r>
          </a:p>
        </p:txBody>
      </p:sp>
      <p:pic>
        <p:nvPicPr>
          <p:cNvPr id="15363" name="Picture 20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143125"/>
            <a:ext cx="2928937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 bwMode="auto">
          <a:xfrm>
            <a:off x="8215338" y="6143644"/>
            <a:ext cx="928662" cy="714356"/>
          </a:xfrm>
          <a:prstGeom prst="actionButtonBackPrevious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50"/>
          </a:xfrm>
        </p:spPr>
        <p:txBody>
          <a:bodyPr/>
          <a:lstStyle/>
          <a:p>
            <a:pPr>
              <a:defRPr/>
            </a:pPr>
            <a:r>
              <a:rPr lang="ru-RU" sz="6600" dirty="0" smtClean="0">
                <a:solidFill>
                  <a:srgbClr val="00FF00"/>
                </a:solidFill>
              </a:rPr>
              <a:t>Домашнее задание:</a:t>
            </a:r>
            <a:br>
              <a:rPr lang="ru-RU" sz="6600" dirty="0" smtClean="0">
                <a:solidFill>
                  <a:srgbClr val="00FF00"/>
                </a:solidFill>
              </a:rPr>
            </a:br>
            <a:r>
              <a:rPr lang="ru-RU" sz="6600" dirty="0" smtClean="0">
                <a:solidFill>
                  <a:srgbClr val="00FF00"/>
                </a:solidFill>
              </a:rPr>
              <a:t/>
            </a:r>
            <a:br>
              <a:rPr lang="ru-RU" sz="6600" dirty="0" smtClean="0">
                <a:solidFill>
                  <a:srgbClr val="00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страница 25 № 6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 bwMode="auto">
          <a:xfrm>
            <a:off x="8286776" y="6143644"/>
            <a:ext cx="857224" cy="714356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72494" cy="1285884"/>
          </a:xfrm>
          <a:solidFill>
            <a:srgbClr val="FFFF66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cs typeface="Angsana New" pitchFamily="18" charset="-34"/>
              </a:rPr>
              <a:t>Заполни магический квадрат.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cs typeface="Angsana New" pitchFamily="18" charset="-34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8859" y="2214554"/>
          <a:ext cx="3714777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9"/>
                <a:gridCol w="1238259"/>
                <a:gridCol w="1238259"/>
              </a:tblGrid>
              <a:tr h="1262071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A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</a:t>
                      </a:r>
                      <a:endParaRPr lang="ru-RU" sz="4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 bwMode="auto">
          <a:xfrm>
            <a:off x="8286776" y="6072206"/>
            <a:ext cx="857224" cy="785794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43768" y="428604"/>
            <a:ext cx="1262063" cy="904875"/>
            <a:chOff x="3735" y="720"/>
            <a:chExt cx="795" cy="570"/>
          </a:xfrm>
        </p:grpSpPr>
        <p:sp>
          <p:nvSpPr>
            <p:cNvPr id="10283" name="Oval 5"/>
            <p:cNvSpPr>
              <a:spLocks noChangeArrowheads="1"/>
            </p:cNvSpPr>
            <p:nvPr/>
          </p:nvSpPr>
          <p:spPr bwMode="auto">
            <a:xfrm>
              <a:off x="3735" y="720"/>
              <a:ext cx="528" cy="57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8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368" y="816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?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29256" y="500042"/>
            <a:ext cx="1219200" cy="762000"/>
            <a:chOff x="2610" y="720"/>
            <a:chExt cx="768" cy="480"/>
          </a:xfrm>
        </p:grpSpPr>
        <p:sp>
          <p:nvSpPr>
            <p:cNvPr id="10281" name="Rectangle 8"/>
            <p:cNvSpPr>
              <a:spLocks noChangeArrowheads="1"/>
            </p:cNvSpPr>
            <p:nvPr/>
          </p:nvSpPr>
          <p:spPr bwMode="auto">
            <a:xfrm>
              <a:off x="2610" y="720"/>
              <a:ext cx="462" cy="48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8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216" y="86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?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28992" y="428604"/>
            <a:ext cx="1309688" cy="838200"/>
            <a:chOff x="1305" y="765"/>
            <a:chExt cx="825" cy="528"/>
          </a:xfrm>
        </p:grpSpPr>
        <p:sp>
          <p:nvSpPr>
            <p:cNvPr id="10279" name="AutoShape 11"/>
            <p:cNvSpPr>
              <a:spLocks noChangeArrowheads="1"/>
            </p:cNvSpPr>
            <p:nvPr/>
          </p:nvSpPr>
          <p:spPr bwMode="auto">
            <a:xfrm>
              <a:off x="1305" y="765"/>
              <a:ext cx="591" cy="52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8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968" y="86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?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85813" y="2214565"/>
            <a:ext cx="4148138" cy="1000126"/>
            <a:chOff x="495" y="1395"/>
            <a:chExt cx="2613" cy="630"/>
          </a:xfrm>
        </p:grpSpPr>
        <p:sp>
          <p:nvSpPr>
            <p:cNvPr id="10272" name="AutoShape 14"/>
            <p:cNvSpPr>
              <a:spLocks noChangeArrowheads="1"/>
            </p:cNvSpPr>
            <p:nvPr/>
          </p:nvSpPr>
          <p:spPr bwMode="auto">
            <a:xfrm>
              <a:off x="1530" y="1485"/>
              <a:ext cx="528" cy="540"/>
            </a:xfrm>
            <a:prstGeom prst="triangle">
              <a:avLst>
                <a:gd name="adj" fmla="val 48419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73" name="Oval 15"/>
            <p:cNvSpPr>
              <a:spLocks noChangeArrowheads="1"/>
            </p:cNvSpPr>
            <p:nvPr/>
          </p:nvSpPr>
          <p:spPr bwMode="auto">
            <a:xfrm>
              <a:off x="495" y="1395"/>
              <a:ext cx="558" cy="618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7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152" y="1536"/>
              <a:ext cx="28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+</a:t>
              </a:r>
            </a:p>
          </p:txBody>
        </p:sp>
        <p:sp>
          <p:nvSpPr>
            <p:cNvPr id="1027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784" y="1536"/>
              <a:ext cx="32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18</a:t>
              </a:r>
              <a:endPara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85786" y="3643319"/>
            <a:ext cx="4248150" cy="857251"/>
            <a:chOff x="480" y="2259"/>
            <a:chExt cx="2676" cy="540"/>
          </a:xfrm>
        </p:grpSpPr>
        <p:sp>
          <p:nvSpPr>
            <p:cNvPr id="10265" name="AutoShape 22"/>
            <p:cNvSpPr>
              <a:spLocks noChangeArrowheads="1"/>
            </p:cNvSpPr>
            <p:nvPr/>
          </p:nvSpPr>
          <p:spPr bwMode="auto">
            <a:xfrm>
              <a:off x="480" y="2304"/>
              <a:ext cx="528" cy="495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66" name="Rectangle 23"/>
            <p:cNvSpPr>
              <a:spLocks noChangeArrowheads="1"/>
            </p:cNvSpPr>
            <p:nvPr/>
          </p:nvSpPr>
          <p:spPr bwMode="auto">
            <a:xfrm>
              <a:off x="1605" y="2259"/>
              <a:ext cx="459" cy="47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69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832" y="2352"/>
              <a:ext cx="32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5</a:t>
              </a:r>
              <a:endPara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85786" y="5072074"/>
            <a:ext cx="4229100" cy="785813"/>
            <a:chOff x="540" y="3195"/>
            <a:chExt cx="2664" cy="495"/>
          </a:xfrm>
        </p:grpSpPr>
        <p:sp>
          <p:nvSpPr>
            <p:cNvPr id="10258" name="Rectangle 30"/>
            <p:cNvSpPr>
              <a:spLocks noChangeArrowheads="1"/>
            </p:cNvSpPr>
            <p:nvPr/>
          </p:nvSpPr>
          <p:spPr bwMode="auto">
            <a:xfrm>
              <a:off x="540" y="3195"/>
              <a:ext cx="450" cy="49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59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200" y="3312"/>
              <a:ext cx="28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+</a:t>
              </a:r>
            </a:p>
          </p:txBody>
        </p:sp>
        <p:sp>
          <p:nvSpPr>
            <p:cNvPr id="10263" name="WordArt 33"/>
            <p:cNvSpPr>
              <a:spLocks noChangeArrowheads="1" noChangeShapeType="1" noTextEdit="1"/>
            </p:cNvSpPr>
            <p:nvPr/>
          </p:nvSpPr>
          <p:spPr bwMode="auto">
            <a:xfrm rot="16200000">
              <a:off x="2424" y="3240"/>
              <a:ext cx="4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-</a:t>
              </a:r>
            </a:p>
          </p:txBody>
        </p:sp>
        <p:sp>
          <p:nvSpPr>
            <p:cNvPr id="10261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880" y="3264"/>
              <a:ext cx="32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smtClean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1</a:t>
              </a:r>
              <a:r>
                <a:rPr lang="ru-RU" sz="3600" b="1" kern="10" dirty="0" smtClean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0</a:t>
              </a:r>
              <a:endPara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10262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728" y="3312"/>
              <a:ext cx="32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3</a:t>
              </a:r>
              <a:endPara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28709" name="WordArt 37"/>
          <p:cNvSpPr>
            <a:spLocks noChangeArrowheads="1" noChangeShapeType="1" noTextEdit="1"/>
          </p:cNvSpPr>
          <p:nvPr/>
        </p:nvSpPr>
        <p:spPr bwMode="auto">
          <a:xfrm>
            <a:off x="5572132" y="642918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7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710" name="WordArt 38"/>
          <p:cNvSpPr>
            <a:spLocks noChangeArrowheads="1" noChangeShapeType="1" noTextEdit="1"/>
          </p:cNvSpPr>
          <p:nvPr/>
        </p:nvSpPr>
        <p:spPr bwMode="auto">
          <a:xfrm>
            <a:off x="990600" y="5257800"/>
            <a:ext cx="4572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7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711" name="WordArt 39"/>
          <p:cNvSpPr>
            <a:spLocks noChangeArrowheads="1" noChangeShapeType="1" noTextEdit="1"/>
          </p:cNvSpPr>
          <p:nvPr/>
        </p:nvSpPr>
        <p:spPr bwMode="auto">
          <a:xfrm>
            <a:off x="2743200" y="3810000"/>
            <a:ext cx="381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7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714" name="WordArt 42"/>
          <p:cNvSpPr>
            <a:spLocks noChangeArrowheads="1" noChangeShapeType="1" noTextEdit="1"/>
          </p:cNvSpPr>
          <p:nvPr/>
        </p:nvSpPr>
        <p:spPr bwMode="auto">
          <a:xfrm>
            <a:off x="3714744" y="785794"/>
            <a:ext cx="381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12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715" name="WordArt 43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6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716" name="WordArt 44"/>
          <p:cNvSpPr>
            <a:spLocks noChangeArrowheads="1" noChangeShapeType="1" noTextEdit="1"/>
          </p:cNvSpPr>
          <p:nvPr/>
        </p:nvSpPr>
        <p:spPr bwMode="auto">
          <a:xfrm>
            <a:off x="7286644" y="642918"/>
            <a:ext cx="4572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6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4" name="WordArt 42"/>
          <p:cNvSpPr>
            <a:spLocks noChangeArrowheads="1" noChangeShapeType="1" noTextEdit="1"/>
          </p:cNvSpPr>
          <p:nvPr/>
        </p:nvSpPr>
        <p:spPr bwMode="auto">
          <a:xfrm>
            <a:off x="2643174" y="2714620"/>
            <a:ext cx="381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12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5" name="WordArt 42"/>
          <p:cNvSpPr>
            <a:spLocks noChangeArrowheads="1" noChangeShapeType="1" noTextEdit="1"/>
          </p:cNvSpPr>
          <p:nvPr/>
        </p:nvSpPr>
        <p:spPr bwMode="auto">
          <a:xfrm>
            <a:off x="1000100" y="4000504"/>
            <a:ext cx="381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12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6" name="WordArt 33"/>
          <p:cNvSpPr>
            <a:spLocks noChangeArrowheads="1" noChangeShapeType="1" noTextEdit="1"/>
          </p:cNvSpPr>
          <p:nvPr/>
        </p:nvSpPr>
        <p:spPr bwMode="auto">
          <a:xfrm rot="16200000">
            <a:off x="3762368" y="5310202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47" name="WordArt 33"/>
          <p:cNvSpPr>
            <a:spLocks noChangeArrowheads="1" noChangeShapeType="1" noTextEdit="1"/>
          </p:cNvSpPr>
          <p:nvPr/>
        </p:nvSpPr>
        <p:spPr bwMode="auto">
          <a:xfrm rot="16200000">
            <a:off x="2047856" y="3810004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48" name="WordArt 33"/>
          <p:cNvSpPr>
            <a:spLocks noChangeArrowheads="1" noChangeShapeType="1" noTextEdit="1"/>
          </p:cNvSpPr>
          <p:nvPr/>
        </p:nvSpPr>
        <p:spPr bwMode="auto">
          <a:xfrm rot="16200000">
            <a:off x="3905244" y="3881442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49" name="WordArt 33"/>
          <p:cNvSpPr>
            <a:spLocks noChangeArrowheads="1" noChangeShapeType="1" noTextEdit="1"/>
          </p:cNvSpPr>
          <p:nvPr/>
        </p:nvSpPr>
        <p:spPr bwMode="auto">
          <a:xfrm rot="16200000">
            <a:off x="3905244" y="3667128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50" name="WordArt 33"/>
          <p:cNvSpPr>
            <a:spLocks noChangeArrowheads="1" noChangeShapeType="1" noTextEdit="1"/>
          </p:cNvSpPr>
          <p:nvPr/>
        </p:nvSpPr>
        <p:spPr bwMode="auto">
          <a:xfrm rot="16200000">
            <a:off x="3833806" y="2666996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51" name="WordArt 33"/>
          <p:cNvSpPr>
            <a:spLocks noChangeArrowheads="1" noChangeShapeType="1" noTextEdit="1"/>
          </p:cNvSpPr>
          <p:nvPr/>
        </p:nvSpPr>
        <p:spPr bwMode="auto">
          <a:xfrm rot="16200000">
            <a:off x="3833806" y="2452682"/>
            <a:ext cx="7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 bwMode="auto">
          <a:xfrm>
            <a:off x="8286776" y="6143644"/>
            <a:ext cx="857224" cy="714356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 animBg="1"/>
      <p:bldP spid="28710" grpId="0" animBg="1"/>
      <p:bldP spid="28711" grpId="0" animBg="1"/>
      <p:bldP spid="28714" grpId="0" animBg="1"/>
      <p:bldP spid="28715" grpId="0" animBg="1"/>
      <p:bldP spid="28716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Разбей фигуры на группы: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3071813" y="1571625"/>
            <a:ext cx="1714500" cy="2000250"/>
          </a:xfrm>
          <a:prstGeom prst="rect">
            <a:avLst/>
          </a:prstGeom>
          <a:solidFill>
            <a:srgbClr val="00FF00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68" name="Овал 3"/>
          <p:cNvSpPr>
            <a:spLocks noChangeArrowheads="1"/>
          </p:cNvSpPr>
          <p:nvPr/>
        </p:nvSpPr>
        <p:spPr bwMode="auto">
          <a:xfrm>
            <a:off x="5286375" y="3071813"/>
            <a:ext cx="571500" cy="6286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69" name="Равнобедренный треугольник 4"/>
          <p:cNvSpPr>
            <a:spLocks noChangeArrowheads="1"/>
          </p:cNvSpPr>
          <p:nvPr/>
        </p:nvSpPr>
        <p:spPr bwMode="auto">
          <a:xfrm>
            <a:off x="1285875" y="4643438"/>
            <a:ext cx="928688" cy="842962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70" name="Цилиндр 6"/>
          <p:cNvSpPr>
            <a:spLocks noChangeArrowheads="1"/>
          </p:cNvSpPr>
          <p:nvPr/>
        </p:nvSpPr>
        <p:spPr bwMode="auto">
          <a:xfrm>
            <a:off x="6929438" y="2714625"/>
            <a:ext cx="1843087" cy="2714625"/>
          </a:xfrm>
          <a:prstGeom prst="can">
            <a:avLst>
              <a:gd name="adj" fmla="val 24998"/>
            </a:avLst>
          </a:prstGeom>
          <a:solidFill>
            <a:srgbClr val="00FF00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71" name="Куб 7"/>
          <p:cNvSpPr>
            <a:spLocks noChangeArrowheads="1"/>
          </p:cNvSpPr>
          <p:nvPr/>
        </p:nvSpPr>
        <p:spPr bwMode="auto">
          <a:xfrm>
            <a:off x="928688" y="2571750"/>
            <a:ext cx="928687" cy="100171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72" name="Куб 8"/>
          <p:cNvSpPr>
            <a:spLocks noChangeArrowheads="1"/>
          </p:cNvSpPr>
          <p:nvPr/>
        </p:nvSpPr>
        <p:spPr bwMode="auto">
          <a:xfrm>
            <a:off x="3143250" y="4572000"/>
            <a:ext cx="2857500" cy="18573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 bwMode="auto">
          <a:xfrm>
            <a:off x="8286776" y="6072206"/>
            <a:ext cx="857224" cy="785794"/>
          </a:xfrm>
          <a:prstGeom prst="actionButtonHome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358114" cy="1143000"/>
          </a:xfrm>
          <a:solidFill>
            <a:srgbClr val="FFFF66"/>
          </a:solidFill>
        </p:spPr>
        <p:txBody>
          <a:bodyPr/>
          <a:lstStyle/>
          <a:p>
            <a:r>
              <a:rPr lang="ru-RU" sz="3600" dirty="0" smtClean="0"/>
              <a:t>Прямоугольный параллелепипед</a:t>
            </a:r>
            <a:endParaRPr lang="ru-RU" sz="3600" dirty="0"/>
          </a:p>
        </p:txBody>
      </p:sp>
      <p:sp>
        <p:nvSpPr>
          <p:cNvPr id="3" name="Куб 2"/>
          <p:cNvSpPr/>
          <p:nvPr/>
        </p:nvSpPr>
        <p:spPr bwMode="auto">
          <a:xfrm>
            <a:off x="1785918" y="2928934"/>
            <a:ext cx="4714908" cy="3071834"/>
          </a:xfrm>
          <a:prstGeom prst="cub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4286248" y="2000240"/>
            <a:ext cx="914400" cy="914400"/>
          </a:xfrm>
          <a:prstGeom prst="straightConnector1">
            <a:avLst/>
          </a:prstGeom>
          <a:solidFill>
            <a:srgbClr val="FBA3E8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1357290" y="2357430"/>
            <a:ext cx="914400" cy="914400"/>
          </a:xfrm>
          <a:prstGeom prst="straightConnector1">
            <a:avLst/>
          </a:prstGeom>
          <a:solidFill>
            <a:srgbClr val="FBA3E8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>
            <a:off x="857224" y="3929066"/>
            <a:ext cx="914400" cy="914400"/>
          </a:xfrm>
          <a:prstGeom prst="straightConnector1">
            <a:avLst/>
          </a:prstGeom>
          <a:solidFill>
            <a:srgbClr val="FBA3E8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14744" y="1571612"/>
            <a:ext cx="1204177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длина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1857364"/>
            <a:ext cx="1473481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ширина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500438"/>
            <a:ext cx="1371016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высота</a:t>
            </a:r>
            <a:endParaRPr lang="ru-RU" sz="2800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 bwMode="auto">
          <a:xfrm>
            <a:off x="8286776" y="6143644"/>
            <a:ext cx="857224" cy="714356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rgbClr val="FFFF66"/>
          </a:solidFill>
        </p:spPr>
        <p:txBody>
          <a:bodyPr/>
          <a:lstStyle/>
          <a:p>
            <a:r>
              <a:rPr lang="ru-RU" sz="3600" dirty="0" smtClean="0"/>
              <a:t>Прямоугольный параллелепипед, у которого длина, ширина, высота равны между собой называется КУБ.</a:t>
            </a:r>
            <a:endParaRPr lang="ru-RU" sz="3600" dirty="0"/>
          </a:p>
        </p:txBody>
      </p:sp>
      <p:sp>
        <p:nvSpPr>
          <p:cNvPr id="3" name="Куб 2"/>
          <p:cNvSpPr/>
          <p:nvPr/>
        </p:nvSpPr>
        <p:spPr bwMode="auto">
          <a:xfrm>
            <a:off x="2500298" y="2428868"/>
            <a:ext cx="3643338" cy="3857652"/>
          </a:xfrm>
          <a:prstGeom prst="cube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 bwMode="auto">
          <a:xfrm>
            <a:off x="8358214" y="6143644"/>
            <a:ext cx="785786" cy="714356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Freeform 9"/>
          <p:cNvSpPr>
            <a:spLocks/>
          </p:cNvSpPr>
          <p:nvPr/>
        </p:nvSpPr>
        <p:spPr bwMode="auto">
          <a:xfrm>
            <a:off x="6357938" y="3786188"/>
            <a:ext cx="857250" cy="2000250"/>
          </a:xfrm>
          <a:custGeom>
            <a:avLst/>
            <a:gdLst>
              <a:gd name="T0" fmla="*/ 0 w 545"/>
              <a:gd name="T1" fmla="*/ 2147483647 h 2178"/>
              <a:gd name="T2" fmla="*/ 2147483647 w 545"/>
              <a:gd name="T3" fmla="*/ 0 h 2178"/>
              <a:gd name="T4" fmla="*/ 2147483647 w 545"/>
              <a:gd name="T5" fmla="*/ 2147483647 h 2178"/>
              <a:gd name="T6" fmla="*/ 0 w 545"/>
              <a:gd name="T7" fmla="*/ 2147483647 h 2178"/>
              <a:gd name="T8" fmla="*/ 0 w 545"/>
              <a:gd name="T9" fmla="*/ 2147483647 h 2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"/>
              <a:gd name="T16" fmla="*/ 0 h 2178"/>
              <a:gd name="T17" fmla="*/ 545 w 545"/>
              <a:gd name="T18" fmla="*/ 2178 h 2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" h="2178">
                <a:moveTo>
                  <a:pt x="0" y="933"/>
                </a:moveTo>
                <a:lnTo>
                  <a:pt x="545" y="0"/>
                </a:lnTo>
                <a:lnTo>
                  <a:pt x="545" y="1166"/>
                </a:lnTo>
                <a:lnTo>
                  <a:pt x="0" y="2178"/>
                </a:lnTo>
                <a:lnTo>
                  <a:pt x="0" y="933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4099" name="Параллелограмм 15"/>
          <p:cNvSpPr>
            <a:spLocks noChangeArrowheads="1"/>
          </p:cNvSpPr>
          <p:nvPr/>
        </p:nvSpPr>
        <p:spPr bwMode="auto">
          <a:xfrm>
            <a:off x="3357563" y="4857750"/>
            <a:ext cx="2643187" cy="914400"/>
          </a:xfrm>
          <a:prstGeom prst="parallelogram">
            <a:avLst>
              <a:gd name="adj" fmla="val 100356"/>
            </a:avLst>
          </a:prstGeom>
          <a:solidFill>
            <a:srgbClr val="C4089C"/>
          </a:solidFill>
          <a:ln w="127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0" name="Параллелограмм 16"/>
          <p:cNvSpPr>
            <a:spLocks noChangeArrowheads="1"/>
          </p:cNvSpPr>
          <p:nvPr/>
        </p:nvSpPr>
        <p:spPr bwMode="auto">
          <a:xfrm>
            <a:off x="3357563" y="3786188"/>
            <a:ext cx="2643187" cy="914400"/>
          </a:xfrm>
          <a:prstGeom prst="parallelogram">
            <a:avLst>
              <a:gd name="adj" fmla="val 100356"/>
            </a:avLst>
          </a:prstGeom>
          <a:solidFill>
            <a:srgbClr val="FBA3E8"/>
          </a:solidFill>
          <a:ln w="127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74638"/>
            <a:ext cx="6929486" cy="1797040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Поверхность прямоугольного параллелепипеда состоит из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6 граней</a:t>
            </a:r>
          </a:p>
        </p:txBody>
      </p:sp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1285875" y="3714750"/>
            <a:ext cx="1795463" cy="108585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428625" y="4643438"/>
            <a:ext cx="1785938" cy="1071562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513000" prstMaterial="legacyWirefram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428625" y="4643438"/>
            <a:ext cx="1785938" cy="107156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357563" y="4714884"/>
            <a:ext cx="1714503" cy="1071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513000" prstMaterial="legacyWirefram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357950" y="4714884"/>
            <a:ext cx="1785937" cy="107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513000" prstMaterial="legacyWirefram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107" name="Freeform 9"/>
          <p:cNvSpPr>
            <a:spLocks/>
          </p:cNvSpPr>
          <p:nvPr/>
        </p:nvSpPr>
        <p:spPr bwMode="auto">
          <a:xfrm>
            <a:off x="8143875" y="3786188"/>
            <a:ext cx="857250" cy="2000250"/>
          </a:xfrm>
          <a:custGeom>
            <a:avLst/>
            <a:gdLst>
              <a:gd name="T0" fmla="*/ 0 w 545"/>
              <a:gd name="T1" fmla="*/ 2147483647 h 2178"/>
              <a:gd name="T2" fmla="*/ 2147483647 w 545"/>
              <a:gd name="T3" fmla="*/ 0 h 2178"/>
              <a:gd name="T4" fmla="*/ 2147483647 w 545"/>
              <a:gd name="T5" fmla="*/ 2147483647 h 2178"/>
              <a:gd name="T6" fmla="*/ 0 w 545"/>
              <a:gd name="T7" fmla="*/ 2147483647 h 2178"/>
              <a:gd name="T8" fmla="*/ 0 w 545"/>
              <a:gd name="T9" fmla="*/ 2147483647 h 2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"/>
              <a:gd name="T16" fmla="*/ 0 h 2178"/>
              <a:gd name="T17" fmla="*/ 545 w 545"/>
              <a:gd name="T18" fmla="*/ 2178 h 2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" h="2178">
                <a:moveTo>
                  <a:pt x="0" y="933"/>
                </a:moveTo>
                <a:lnTo>
                  <a:pt x="545" y="0"/>
                </a:lnTo>
                <a:lnTo>
                  <a:pt x="545" y="1166"/>
                </a:lnTo>
                <a:lnTo>
                  <a:pt x="0" y="2178"/>
                </a:lnTo>
                <a:lnTo>
                  <a:pt x="0" y="93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 bwMode="auto">
          <a:xfrm>
            <a:off x="8387336" y="6172774"/>
            <a:ext cx="756664" cy="685226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4414" y="274638"/>
            <a:ext cx="6715172" cy="1143000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</a:rPr>
              <a:t>Стороны граней называются </a:t>
            </a:r>
            <a:r>
              <a:rPr lang="ru-RU" sz="3600" b="1" dirty="0" smtClean="0">
                <a:solidFill>
                  <a:schemeClr val="tx1"/>
                </a:solidFill>
              </a:rPr>
              <a:t>ребрами </a:t>
            </a:r>
            <a:r>
              <a:rPr lang="ru-RU" sz="3600" dirty="0" smtClean="0">
                <a:solidFill>
                  <a:schemeClr val="tx1"/>
                </a:solidFill>
              </a:rPr>
              <a:t>параллелепипеда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555875" y="3573463"/>
            <a:ext cx="3097213" cy="2592387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449500" prstMaterial="legacyWirefram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124" name="Rectangle 40"/>
          <p:cNvSpPr>
            <a:spLocks noChangeArrowheads="1"/>
          </p:cNvSpPr>
          <p:nvPr/>
        </p:nvSpPr>
        <p:spPr bwMode="auto">
          <a:xfrm>
            <a:off x="2555875" y="3573463"/>
            <a:ext cx="3097213" cy="2592387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449500" prstMaterial="legacyWirefram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V="1">
            <a:off x="5651500" y="5300663"/>
            <a:ext cx="863600" cy="86518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555875" y="2708275"/>
            <a:ext cx="3959225" cy="3457575"/>
            <a:chOff x="1610" y="1706"/>
            <a:chExt cx="2494" cy="2178"/>
          </a:xfrm>
        </p:grpSpPr>
        <p:sp>
          <p:nvSpPr>
            <p:cNvPr id="5127" name="Rectangle 48"/>
            <p:cNvSpPr>
              <a:spLocks noChangeArrowheads="1"/>
            </p:cNvSpPr>
            <p:nvPr/>
          </p:nvSpPr>
          <p:spPr bwMode="auto">
            <a:xfrm>
              <a:off x="1610" y="2251"/>
              <a:ext cx="1951" cy="1633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449500" prstMaterial="legacyWirefram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5128" name="Rectangle 49"/>
            <p:cNvSpPr>
              <a:spLocks noChangeArrowheads="1"/>
            </p:cNvSpPr>
            <p:nvPr/>
          </p:nvSpPr>
          <p:spPr bwMode="auto">
            <a:xfrm>
              <a:off x="1610" y="2251"/>
              <a:ext cx="1950" cy="1633"/>
            </a:xfrm>
            <a:prstGeom prst="rect">
              <a:avLst/>
            </a:prstGeom>
            <a:noFill/>
            <a:ln w="762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5129" name="Rectangle 50"/>
            <p:cNvSpPr>
              <a:spLocks noChangeArrowheads="1"/>
            </p:cNvSpPr>
            <p:nvPr/>
          </p:nvSpPr>
          <p:spPr bwMode="auto">
            <a:xfrm>
              <a:off x="2154" y="1706"/>
              <a:ext cx="1950" cy="1633"/>
            </a:xfrm>
            <a:prstGeom prst="rect">
              <a:avLst/>
            </a:prstGeom>
            <a:noFill/>
            <a:ln w="762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5130" name="Line 51"/>
            <p:cNvSpPr>
              <a:spLocks noChangeShapeType="1"/>
            </p:cNvSpPr>
            <p:nvPr/>
          </p:nvSpPr>
          <p:spPr bwMode="auto">
            <a:xfrm flipV="1">
              <a:off x="1610" y="1706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31" name="Line 52"/>
            <p:cNvSpPr>
              <a:spLocks noChangeShapeType="1"/>
            </p:cNvSpPr>
            <p:nvPr/>
          </p:nvSpPr>
          <p:spPr bwMode="auto">
            <a:xfrm flipV="1">
              <a:off x="3560" y="1706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32" name="Line 53"/>
            <p:cNvSpPr>
              <a:spLocks noChangeShapeType="1"/>
            </p:cNvSpPr>
            <p:nvPr/>
          </p:nvSpPr>
          <p:spPr bwMode="auto">
            <a:xfrm flipV="1">
              <a:off x="1610" y="3339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 bwMode="auto">
          <a:xfrm>
            <a:off x="8387336" y="6244212"/>
            <a:ext cx="756664" cy="613788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D:\презентации\для создания презентаций\фоны от петровны\bv10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74638"/>
            <a:ext cx="6000792" cy="1143000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Параллелепипед имеет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по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4 равных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ребра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55875" y="3573463"/>
            <a:ext cx="3097213" cy="2592387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449500" prstMaterial="legacyWirefram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5651500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5651500" y="5300663"/>
            <a:ext cx="863600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555875" y="5300663"/>
            <a:ext cx="863600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55875" y="3573463"/>
            <a:ext cx="30956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2555875" y="3573463"/>
            <a:ext cx="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555875" y="2708275"/>
            <a:ext cx="3960813" cy="3457575"/>
            <a:chOff x="1610" y="1706"/>
            <a:chExt cx="2495" cy="2178"/>
          </a:xfrm>
        </p:grpSpPr>
        <p:sp>
          <p:nvSpPr>
            <p:cNvPr id="6164" name="Line 68"/>
            <p:cNvSpPr>
              <a:spLocks noChangeShapeType="1"/>
            </p:cNvSpPr>
            <p:nvPr/>
          </p:nvSpPr>
          <p:spPr bwMode="auto">
            <a:xfrm>
              <a:off x="1610" y="2251"/>
              <a:ext cx="0" cy="1633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5" name="Line 69"/>
            <p:cNvSpPr>
              <a:spLocks noChangeShapeType="1"/>
            </p:cNvSpPr>
            <p:nvPr/>
          </p:nvSpPr>
          <p:spPr bwMode="auto">
            <a:xfrm>
              <a:off x="3560" y="2251"/>
              <a:ext cx="0" cy="1633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6" name="Line 70"/>
            <p:cNvSpPr>
              <a:spLocks noChangeShapeType="1"/>
            </p:cNvSpPr>
            <p:nvPr/>
          </p:nvSpPr>
          <p:spPr bwMode="auto">
            <a:xfrm>
              <a:off x="4105" y="1706"/>
              <a:ext cx="0" cy="1633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7" name="Line 71"/>
            <p:cNvSpPr>
              <a:spLocks noChangeShapeType="1"/>
            </p:cNvSpPr>
            <p:nvPr/>
          </p:nvSpPr>
          <p:spPr bwMode="auto">
            <a:xfrm>
              <a:off x="2154" y="1706"/>
              <a:ext cx="0" cy="1633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555875" y="2708275"/>
            <a:ext cx="3959225" cy="3457575"/>
            <a:chOff x="1610" y="1706"/>
            <a:chExt cx="2494" cy="2178"/>
          </a:xfrm>
        </p:grpSpPr>
        <p:sp>
          <p:nvSpPr>
            <p:cNvPr id="6160" name="Line 73"/>
            <p:cNvSpPr>
              <a:spLocks noChangeShapeType="1"/>
            </p:cNvSpPr>
            <p:nvPr/>
          </p:nvSpPr>
          <p:spPr bwMode="auto">
            <a:xfrm flipV="1">
              <a:off x="1610" y="1706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1" name="Line 74"/>
            <p:cNvSpPr>
              <a:spLocks noChangeShapeType="1"/>
            </p:cNvSpPr>
            <p:nvPr/>
          </p:nvSpPr>
          <p:spPr bwMode="auto">
            <a:xfrm flipV="1">
              <a:off x="3560" y="1706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2" name="Line 75"/>
            <p:cNvSpPr>
              <a:spLocks noChangeShapeType="1"/>
            </p:cNvSpPr>
            <p:nvPr/>
          </p:nvSpPr>
          <p:spPr bwMode="auto">
            <a:xfrm flipV="1">
              <a:off x="3560" y="3339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63" name="Line 76"/>
            <p:cNvSpPr>
              <a:spLocks noChangeShapeType="1"/>
            </p:cNvSpPr>
            <p:nvPr/>
          </p:nvSpPr>
          <p:spPr bwMode="auto">
            <a:xfrm flipV="1">
              <a:off x="1610" y="3339"/>
              <a:ext cx="544" cy="54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3639" name="Line 87"/>
          <p:cNvSpPr>
            <a:spLocks noChangeShapeType="1"/>
          </p:cNvSpPr>
          <p:nvPr/>
        </p:nvSpPr>
        <p:spPr bwMode="auto">
          <a:xfrm>
            <a:off x="2555875" y="3573463"/>
            <a:ext cx="30956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 bwMode="auto">
          <a:xfrm>
            <a:off x="8458774" y="6072206"/>
            <a:ext cx="685226" cy="613788"/>
          </a:xfrm>
          <a:prstGeom prst="actionButtonForwardNext">
            <a:avLst/>
          </a:prstGeom>
          <a:solidFill>
            <a:srgbClr val="FBA3E8"/>
          </a:solidFill>
          <a:ln w="76200" cap="flat" cmpd="sng" algn="ctr">
            <a:solidFill>
              <a:srgbClr val="FBA3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3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BA3E8"/>
        </a:solidFill>
        <a:ln w="76200" cap="flat" cmpd="sng" algn="ctr">
          <a:solidFill>
            <a:srgbClr val="FBA3E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BA3E8"/>
        </a:solidFill>
        <a:ln w="76200" cap="flat" cmpd="sng" algn="ctr">
          <a:solidFill>
            <a:srgbClr val="FBA3E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225</Words>
  <Application>Microsoft Office PowerPoint</Application>
  <PresentationFormat>Экран (4:3)</PresentationFormat>
  <Paragraphs>81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Заполни магический квадрат.</vt:lpstr>
      <vt:lpstr>Слайд 3</vt:lpstr>
      <vt:lpstr>Разбей фигуры на группы:</vt:lpstr>
      <vt:lpstr>Прямоугольный параллелепипед</vt:lpstr>
      <vt:lpstr>Прямоугольный параллелепипед, у которого длина, ширина, высота равны между собой называется КУБ.</vt:lpstr>
      <vt:lpstr>Поверхность прямоугольного параллелепипеда состоит из  6 граней</vt:lpstr>
      <vt:lpstr>Стороны граней называются ребрами параллелепипеда</vt:lpstr>
      <vt:lpstr>Параллелепипед имеет  по 4 равных ребра</vt:lpstr>
      <vt:lpstr>Вершины граней называются вершинами параллелепипеда. Их - 8.</vt:lpstr>
      <vt:lpstr>Слайд 11</vt:lpstr>
      <vt:lpstr>Слайд 12</vt:lpstr>
      <vt:lpstr>Слайд 13</vt:lpstr>
      <vt:lpstr>Слайд 14</vt:lpstr>
      <vt:lpstr>      Молодец!</vt:lpstr>
      <vt:lpstr>Подумай!</vt:lpstr>
      <vt:lpstr>Домашнее задание:  страница 25 № 6 </vt:lpstr>
    </vt:vector>
  </TitlesOfParts>
  <Company>#140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 параллелепидед</dc:title>
  <dc:creator>Valentina</dc:creator>
  <cp:lastModifiedBy>Valued Acer Customer</cp:lastModifiedBy>
  <cp:revision>83</cp:revision>
  <dcterms:created xsi:type="dcterms:W3CDTF">2006-10-20T08:26:07Z</dcterms:created>
  <dcterms:modified xsi:type="dcterms:W3CDTF">2011-10-04T10:09:21Z</dcterms:modified>
</cp:coreProperties>
</file>