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4EF9-A3AC-4BCA-91B8-183DB3DD3F7F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BA9A-0DF1-49E8-B449-58520416F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BA9A-0DF1-49E8-B449-58520416F6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25C783-AD1B-483C-B052-19BCA0C2F55E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8CE267-77DF-4343-A9D7-90DBAE636E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5896" y="452768"/>
            <a:ext cx="71577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подготовить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ребенка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дошкольному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учреждению?</a:t>
            </a:r>
            <a:endParaRPr lang="ru-RU" sz="54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олесе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0184"/>
            <a:ext cx="2558058" cy="25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Несложные правила, которые помогут легче расставаться с ребенком каждое утро: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Никогда не врите ребенку, объясняйте, зачем ему нужно идти в садик, обещайте ему, что придете после того, как он покушает, поиграет, поспит и снова покушает.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Никогда не поддавайтесь на уговоры ребенка, плач и истерики.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Придумайте свои, особенные ритуалы прощания</a:t>
            </a:r>
            <a:r>
              <a:rPr lang="en-US" sz="1600" b="1" dirty="0"/>
              <a:t>.</a:t>
            </a:r>
            <a:endParaRPr lang="ru-RU" sz="16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Придумайте для ребенка талисман и всегда давайте его с собой.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Идя в садик и из садика, занимайте ребенка интересными историями, общайтесь с ним о том, что будет или было в садике.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В садик малыша должна водить не только мама.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Если ребенок плачет при расставании с родителями:</a:t>
            </a:r>
            <a:endParaRPr lang="ru-RU" b="1" dirty="0"/>
          </a:p>
        </p:txBody>
      </p:sp>
      <p:pic>
        <p:nvPicPr>
          <p:cNvPr id="6146" name="Picture 2" descr="C:\Documents and Settings\User\Рабочий стол\олесе\url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1930"/>
            <a:ext cx="2801888" cy="2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олесе\url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99488"/>
            <a:ext cx="3312368" cy="21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Помните, что адаптация у ребенка может быть не только легкой, но и средней и тяжелой, может вашему ребенку на привыкание понадобиться до полугода.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В период адаптации эмоционально поддерживайте своего ребенка.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1358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Научите малыша каким-нибудь играм. </a:t>
            </a:r>
          </a:p>
          <a:p>
            <a:pPr algn="just"/>
            <a:r>
              <a:rPr lang="ru-RU" b="1" dirty="0" smtClean="0"/>
              <a:t>Очень полезны так называемые пальчиковые игры. </a:t>
            </a:r>
          </a:p>
          <a:p>
            <a:pPr algn="just"/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64904"/>
            <a:ext cx="4572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Гости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К Кате гости прибежали, 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(бежим пальчиками по столу или по полу)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Все друг другу руки жали.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Здравствуй Жора, 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(соединяем большой и указательные пальчики)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Здравствуй Жанна,(большой и средний)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Рад Серёжа,(большой и безымянный)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Рад Снежана (большой и мизинец)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Не хотите ль пирожок? ( ладошки складываем вместе)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Может коржик (показываем 2 открытые ладошки)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Иль рожок(2 кулачка ставим друг на дружку)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Вот драже вам на дорожку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(пальчиком тычем в открытую ладошку)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Вы берите понемножку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(несколько раз сгибаем ладошки в кулачки)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Все стряхнули быстро крошки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И захлопали в ладошки!</a:t>
            </a:r>
          </a:p>
          <a:p>
            <a:pPr lvl="0" algn="just"/>
            <a:endParaRPr lang="ru-RU" sz="900" b="1" dirty="0">
              <a:solidFill>
                <a:srgbClr val="7030A0"/>
              </a:solidFill>
            </a:endParaRP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Комар</a:t>
            </a:r>
          </a:p>
          <a:p>
            <a:pPr lvl="0" algn="just"/>
            <a:endParaRPr lang="ru-RU" sz="900" b="1" dirty="0">
              <a:solidFill>
                <a:srgbClr val="7030A0"/>
              </a:solidFill>
            </a:endParaRP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Летит муха вокруг уха, </a:t>
            </a:r>
            <a:r>
              <a:rPr lang="ru-RU" sz="900" b="1" dirty="0" err="1">
                <a:solidFill>
                  <a:srgbClr val="7030A0"/>
                </a:solidFill>
              </a:rPr>
              <a:t>жжж</a:t>
            </a:r>
            <a:r>
              <a:rPr lang="ru-RU" sz="900" b="1" dirty="0">
                <a:solidFill>
                  <a:srgbClr val="7030A0"/>
                </a:solidFill>
              </a:rPr>
              <a:t> (водим пальчиком вокруг уха)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Летят осы вокруг носа, </a:t>
            </a:r>
            <a:r>
              <a:rPr lang="ru-RU" sz="900" b="1" dirty="0" err="1">
                <a:solidFill>
                  <a:srgbClr val="7030A0"/>
                </a:solidFill>
              </a:rPr>
              <a:t>сссс</a:t>
            </a:r>
            <a:r>
              <a:rPr lang="ru-RU" sz="900" b="1" dirty="0">
                <a:solidFill>
                  <a:srgbClr val="7030A0"/>
                </a:solidFill>
              </a:rPr>
              <a:t> (водим пальчиком вокруг носа)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Летит комар, на лоб - оп (пальчиком дотрагиваемся до лба)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А мы его - хлоп (ладошкой до лба)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И к уху, </a:t>
            </a:r>
            <a:r>
              <a:rPr lang="ru-RU" sz="900" b="1" dirty="0" err="1">
                <a:solidFill>
                  <a:srgbClr val="7030A0"/>
                </a:solidFill>
              </a:rPr>
              <a:t>зззз</a:t>
            </a:r>
            <a:r>
              <a:rPr lang="ru-RU" sz="900" b="1" dirty="0">
                <a:solidFill>
                  <a:srgbClr val="7030A0"/>
                </a:solidFill>
              </a:rPr>
              <a:t> (зажимаем кулачок, подносим его к уху)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Отпустим комара? Отпустим!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(подносим кулачок ко рту и дуем на него, разжимая ладошку)</a:t>
            </a:r>
          </a:p>
          <a:p>
            <a:pPr lvl="0" algn="just"/>
            <a:endParaRPr lang="ru-RU" sz="9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797152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Курочка</a:t>
            </a:r>
          </a:p>
          <a:p>
            <a:pPr lvl="0" algn="just"/>
            <a:endParaRPr lang="ru-RU" sz="900" b="1" dirty="0">
              <a:solidFill>
                <a:srgbClr val="7030A0"/>
              </a:solidFill>
            </a:endParaRP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Вышла курочка гулять, свежей травки пощипать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(хлопаем ручками по коленкам)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А за ней ребятки - жёлтые цыплятки (идём пальчиками)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Ко-ко-ко, ко-ко-ко, не ходите далеко! (грозим пальчиком)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Лапками гребите (загребаем ручками),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Зёрнышки ищите (клюём пальчиками зёрнышки)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Съели толстого жука, дождевого червяка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(показываем ручками, какой толстый жук)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Выпили водицы полное корытце</a:t>
            </a:r>
          </a:p>
          <a:p>
            <a:pPr lvl="0" algn="just"/>
            <a:r>
              <a:rPr lang="ru-RU" sz="900" b="1" dirty="0">
                <a:solidFill>
                  <a:srgbClr val="7030A0"/>
                </a:solidFill>
              </a:rPr>
              <a:t>(показываем как черпаем воду и пьём).</a:t>
            </a:r>
          </a:p>
        </p:txBody>
      </p:sp>
      <p:pic>
        <p:nvPicPr>
          <p:cNvPr id="10245" name="Picture 5" descr="C:\Documents and Settings\User\Рабочий стол\олесе\url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1357029" cy="11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User\Рабочий стол\олесе\url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37" y="2467691"/>
            <a:ext cx="1666063" cy="18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Documents and Settings\User\Рабочий стол\олесе\url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06641"/>
            <a:ext cx="1802938" cy="12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Для детей, идущих в младшие группы, особое внимание следует обратить на умение одеваться и раздеваться.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Подбирая одежду для ребенка, нужно избегать наличия на ней мелких пуговиц и кнопок, крючков, шнурков. Детская одежда должна быть из натуральных тканей: хлопчатобумажной или в комбинации с вискозой, из легкой натуральной шерсти. </a:t>
            </a:r>
          </a:p>
          <a:p>
            <a:pPr algn="just"/>
            <a:r>
              <a:rPr lang="ru-RU" b="1" dirty="0" smtClean="0"/>
              <a:t>Кроме того, одежда малыша должна иметь четкие ориентиры "перед-спинка", а также большую удобную для одевания горловину или застежку. </a:t>
            </a:r>
            <a:endParaRPr lang="ru-RU" b="1" dirty="0"/>
          </a:p>
        </p:txBody>
      </p:sp>
      <p:pic>
        <p:nvPicPr>
          <p:cNvPr id="3074" name="Picture 2" descr="C:\Documents and Settings\User\Рабочий стол\олесе\sap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7715"/>
            <a:ext cx="2690584" cy="24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олесе\kak-nauchit-rebenka-odevatsia-samostoiatel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01" y="4077072"/>
            <a:ext cx="3198862" cy="21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В детский сад дети должны поступать с уже сформировавшимися навыками самообслуживания.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152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	Малыша необходимо закаливать. Конечно, в идеале это должно стать частью повседневной жизни каждого человека, но если вы еще не стали приверженцем здорового образа жизни - начать никогда не поздно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392" y="3356992"/>
            <a:ext cx="4769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После возвращения из детского сада нужно промывание носоглотку ребенка. После промывания можно смазать нос </a:t>
            </a:r>
            <a:r>
              <a:rPr lang="ru-RU" b="1" dirty="0" err="1" smtClean="0"/>
              <a:t>оксолиновой</a:t>
            </a:r>
            <a:r>
              <a:rPr lang="ru-RU" b="1" dirty="0" smtClean="0"/>
              <a:t> мазью. </a:t>
            </a:r>
          </a:p>
          <a:p>
            <a:pPr algn="just"/>
            <a:r>
              <a:rPr lang="ru-RU" b="1" dirty="0" smtClean="0"/>
              <a:t>Помимо этого нужно не забывать мыть руки с мылом после прогулок и перед едой и по возможности избегать общественного транспорта и других мест повышенного скопления микробов. </a:t>
            </a:r>
            <a:endParaRPr lang="ru-RU" b="1" dirty="0"/>
          </a:p>
        </p:txBody>
      </p:sp>
      <p:pic>
        <p:nvPicPr>
          <p:cNvPr id="3074" name="Picture 2" descr="C:\Documents and Settings\User\Рабочий стол\олесе\url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14" y="2780926"/>
            <a:ext cx="1524217" cy="15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олесе\url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68" y="1256711"/>
            <a:ext cx="2017345" cy="30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олесе\1e27f610de90cbc2fba029c77711dc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3480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Регулярное употребление натуральных иммуномодуляторов, поможет поддерживать в тонусе детский иммунитет. К ним относ</a:t>
            </a:r>
            <a:r>
              <a:rPr lang="ru-RU" b="1" dirty="0"/>
              <a:t>я</a:t>
            </a:r>
            <a:r>
              <a:rPr lang="ru-RU" b="1" dirty="0" smtClean="0"/>
              <a:t>тся сироп шиповника, мед и так называемое «холодное» варенье – протертая с сахаром свежая ягода.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494051"/>
            <a:ext cx="3059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Больше свежего воздуха, больше ходьбы босиком; воздушные ванны, частые контакты с другими детьми (на площадках, в гостях) – все это поможет ребенку как можно безболезненнее пройти акклиматизацию в новом детсадовском коллективе. </a:t>
            </a:r>
            <a:endParaRPr lang="ru-RU" b="1" dirty="0"/>
          </a:p>
        </p:txBody>
      </p:sp>
      <p:pic>
        <p:nvPicPr>
          <p:cNvPr id="5122" name="Picture 2" descr="C:\Documents and Settings\User\Рабочий стол\олесе\url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6" y="2678701"/>
            <a:ext cx="3176093" cy="21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User\Рабочий стол\олесе\eda-yag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24" y="125241"/>
            <a:ext cx="2126024" cy="22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олесе\url(2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2214407" cy="13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олесе\url(2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58" y="5229200"/>
            <a:ext cx="2086035" cy="13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олесе\h_7c28083797ed53bbfecde9bfa7b1eb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75" y="2678703"/>
            <a:ext cx="1860798" cy="2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b="1" dirty="0" smtClean="0"/>
              <a:t>Организуйте питание своего ребенка с самых первых дней его жизни так, чтобы ежедневно в его меню входили разные группы продуктов, богатых витаминами, минералами и микроэлементами.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08101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Организм человека на 80% состоит из воды, поэтому каждый человек должен потреблять в сутки хотя бы небольшое ее количество. К сожалению, мы часто забываем о воде, особенно когда речь идет о детях: заменяем ее на сладкие соки, компоты и чаи. Безусловно, это восполняет запасы жидкости в организме, но качество этих запасов оставляет желать лучшего. </a:t>
            </a:r>
            <a:endParaRPr lang="ru-RU" b="1" dirty="0"/>
          </a:p>
        </p:txBody>
      </p:sp>
      <p:pic>
        <p:nvPicPr>
          <p:cNvPr id="5122" name="Picture 2" descr="C:\Documents and Settings\User\Рабочий стол\олесе\url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050922" cy="23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олесе\url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505776" cy="23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Когда ребенок уже начал ходить с детский сад родителям необходимо интересоваться, как он ведет себя в группе, играет ли с другими детьми, легко ли сходится со сверстниками, умеет ли выполнять элементарные требования. В чем ребенку надо помочь, что подкорректировать дома. 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Если у ребенка возникли проблемы в общении с товарищами: его обижают, или наоборот, он ведет себя слишком агрессивно, или лжет, то поможет обращение к подобранной по теме конфликта сказке, ролевой игре с куклами. Например, предложить робкому ребенку побыть Волком, а агрессивному – Красной шапочкой, тем самым воспитывается способность </a:t>
            </a:r>
            <a:r>
              <a:rPr lang="ru-RU" b="1" dirty="0" err="1" smtClean="0"/>
              <a:t>вчувствования</a:t>
            </a:r>
            <a:r>
              <a:rPr lang="ru-RU" b="1" dirty="0" smtClean="0"/>
              <a:t> в переживания другого. Затем роли можно поменять, чтобы ребенок смог выработать новые стратегии поведения, с учетом опыта, который он получил при вхождении в «чужую роль».</a:t>
            </a:r>
            <a:endParaRPr lang="ru-RU" b="1" dirty="0"/>
          </a:p>
        </p:txBody>
      </p:sp>
      <p:pic>
        <p:nvPicPr>
          <p:cNvPr id="7170" name="Picture 2" descr="C:\Documents and Settings\User\Рабочий стол\олесе\url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1978850" cy="18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User\Рабочий стол\олесе\url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81165"/>
            <a:ext cx="2379588" cy="17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 отдавайте ребенка в садик только потому, что у вас родился еще один ребенок, даже если это и облегчит вам жизнь. Ваш старший сын или дочь и без того почувствует, что в доме появился непрошеный гость, и ваше решение он непременно истолкует как свое изгнание, сделав вывод, что вы предпочитаете ему новорожденного. Поэтому если вы, ожидая ребенка, все же решите отдать старшего в детский сад, сделайте это заранее, до появления малыша.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0504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Самое главное назначение детского сада в том, чтобы дать ребенку возможность общаться и играть со сверстниками. И каким бы ни был детский сад хорошим, не допускайте непоправимую ошибку - не считайте, что он заменяет семью.</a:t>
            </a:r>
          </a:p>
        </p:txBody>
      </p:sp>
      <p:pic>
        <p:nvPicPr>
          <p:cNvPr id="1026" name="Picture 2" descr="http://www.google.com/url?source=imglanding&amp;ct=img&amp;q=http://www.co1858.ru/uploads/posts/2012-09/1348571945_sovet.jpg&amp;sa=X&amp;ei=vACiUCXUjuIEqaOBiA0&amp;ved=0CAwQ8wc&amp;usg=AFQjCNGw5i92IJEfC0IyPThZRKCHc2z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118053" cy="19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ogle.com/url?source=imglanding&amp;ct=img&amp;q=http://udoktora.net/wp-content/uploads/2011/10/detskie_sady.jpg&amp;sa=X&amp;ei=IQGiUOusMcje4QTL-YG4CA&amp;ved=0CAwQ8wc4HQ&amp;usg=AFQjCNEDjmxIOhDqqVJKgcQvfYsqccAP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456384" cy="22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167" y="1268760"/>
            <a:ext cx="589776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72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72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3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Список использованных источников и литературы:</a:t>
            </a:r>
          </a:p>
          <a:p>
            <a:endParaRPr lang="ru-RU" sz="1400" dirty="0"/>
          </a:p>
          <a:p>
            <a:pPr algn="just"/>
            <a:r>
              <a:rPr lang="ru-RU" sz="1400" dirty="0"/>
              <a:t>1.	Адаптация детей к детскому саду // EgoWoman.ru - женский журнал о красоте, здоровье, моде и о многом другом. – Режим доступа: http://egowoman.ru/adaptaciya-k-detskomu-sadu</a:t>
            </a:r>
          </a:p>
          <a:p>
            <a:pPr algn="just"/>
            <a:r>
              <a:rPr lang="ru-RU" sz="1400" dirty="0"/>
              <a:t>2.	Как подготовить ребенка к детскому саду // Мой Компас – социальная поисковая система. – Режим доступа: http://moikompas.ru/compas/detskiy_sad</a:t>
            </a:r>
          </a:p>
          <a:p>
            <a:pPr algn="just"/>
            <a:r>
              <a:rPr lang="ru-RU" sz="1400" dirty="0"/>
              <a:t>3.	Как подготовить ребенка к детскому саду (школе раннего развития) // Сайт торгового дома «Катюша». – Режим доступа: http://www.katyusha.ru/parents/articles/detail.php?ELEMENT_ID=4125&amp;SECTION_ID=492</a:t>
            </a:r>
          </a:p>
          <a:p>
            <a:pPr algn="just"/>
            <a:r>
              <a:rPr lang="ru-RU" sz="1400" dirty="0"/>
              <a:t>4.	Как подготовить ребенка к дошкольному учреждению // Известия Мордовии, новости Мордовии. – Режим доступа: http://izvmor.ru/article_13927.html</a:t>
            </a:r>
          </a:p>
          <a:p>
            <a:pPr algn="just"/>
            <a:r>
              <a:rPr lang="ru-RU" sz="1400" dirty="0"/>
              <a:t>5.	Как подготовить ребенка к поступлению в дошкольное учреждение // Симбирский каталог – образование. – Режим доступа: http://education.simcat.ru/dou215/about15.html</a:t>
            </a:r>
          </a:p>
          <a:p>
            <a:pPr algn="just"/>
            <a:r>
              <a:rPr lang="ru-RU" sz="1400" dirty="0"/>
              <a:t>6.	Педагогика: учебное пособие для студентов педагогических учебных заведений / В.А. </a:t>
            </a:r>
            <a:r>
              <a:rPr lang="ru-RU" sz="1400" dirty="0" err="1"/>
              <a:t>Сластенин</a:t>
            </a:r>
            <a:r>
              <a:rPr lang="ru-RU" sz="1400" dirty="0"/>
              <a:t>, И.Ф. Исаев, А.И. Мищенко, Е.Н. </a:t>
            </a:r>
            <a:r>
              <a:rPr lang="ru-RU" sz="1400" dirty="0" err="1"/>
              <a:t>Шиянов</a:t>
            </a:r>
            <a:r>
              <a:rPr lang="ru-RU" sz="1400" dirty="0"/>
              <a:t>. – М.: Школа-Пресс, 1997. – 512 с.</a:t>
            </a:r>
          </a:p>
          <a:p>
            <a:pPr algn="just"/>
            <a:r>
              <a:rPr lang="ru-RU" sz="1400" dirty="0"/>
              <a:t>7.	</a:t>
            </a:r>
            <a:r>
              <a:rPr lang="ru-RU" sz="1400" dirty="0" err="1"/>
              <a:t>Потешки</a:t>
            </a:r>
            <a:r>
              <a:rPr lang="ru-RU" sz="1400" dirty="0"/>
              <a:t> для детей // Чудесная страна – детский сайт для родителей. – Режим доступа: http://chudesnayastrana.ru/poteshki.htm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0652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Для любого ребенка поступление в детское дошкольное учреждение является трудным шагом. В этот момент резко изменяется окружающая обстановка, а вместо близких и дорогих родителей появляются воспитатели, няни и другие незнакомые взрослые.</a:t>
            </a:r>
          </a:p>
          <a:p>
            <a:pPr algn="just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76872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Чтобы будущий воспитанник детского сада быстро привык к дошкольному учреждению, ему надо помочь. Эту помощь ребенку родители должны «организовать» задолго до поступления в детский сад. И подготовиться к этому сложному периоду нужно так, чтобы прожить момент поступления в детский сад, как праздник, как нечто необыкновенное!</a:t>
            </a:r>
            <a:endParaRPr lang="ru-RU" b="1" dirty="0"/>
          </a:p>
        </p:txBody>
      </p:sp>
      <p:pic>
        <p:nvPicPr>
          <p:cNvPr id="1026" name="Picture 2" descr="C:\Documents and Settings\User\Рабочий стол\олесе\large_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6136"/>
            <a:ext cx="2306960" cy="23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олесе\url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21" y="4400530"/>
            <a:ext cx="2827357" cy="21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584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 неподготовленного ребенка с первого же дня могут возникнуть негативные реакции: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1 </a:t>
            </a:r>
            <a:r>
              <a:rPr lang="ru-RU" b="1" i="1" dirty="0" smtClean="0"/>
              <a:t>Страх</a:t>
            </a:r>
            <a:r>
              <a:rPr lang="ru-RU" b="1" dirty="0" smtClean="0"/>
              <a:t>. При первом посещении, попав в незнакомую обстановку, ребенок пугается большого количества детей, незнакомых людей, новой обстановки. Ему становится очень неуютно и страшно</a:t>
            </a:r>
          </a:p>
          <a:p>
            <a:r>
              <a:rPr lang="ru-RU" b="1" dirty="0" smtClean="0"/>
              <a:t>2. Ребенок проявляет </a:t>
            </a:r>
            <a:r>
              <a:rPr lang="ru-RU" b="1" i="1" dirty="0" smtClean="0"/>
              <a:t>тревожность</a:t>
            </a:r>
            <a:r>
              <a:rPr lang="ru-RU" b="1" dirty="0" smtClean="0"/>
              <a:t>, может впасть в истерику</a:t>
            </a:r>
          </a:p>
          <a:p>
            <a:r>
              <a:rPr lang="ru-RU" b="1" dirty="0" smtClean="0"/>
              <a:t>3. Испытывает </a:t>
            </a:r>
            <a:r>
              <a:rPr lang="ru-RU" b="1" i="1" dirty="0" smtClean="0"/>
              <a:t>чувство одиночества</a:t>
            </a:r>
            <a:r>
              <a:rPr lang="ru-RU" b="1" dirty="0" smtClean="0"/>
              <a:t>, и боязнь потери матери</a:t>
            </a:r>
          </a:p>
          <a:p>
            <a:r>
              <a:rPr lang="ru-RU" b="1" dirty="0" smtClean="0"/>
              <a:t>4. У него </a:t>
            </a:r>
            <a:r>
              <a:rPr lang="ru-RU" b="1" i="1" dirty="0" smtClean="0"/>
              <a:t>пропадает интерес </a:t>
            </a:r>
            <a:r>
              <a:rPr lang="ru-RU" b="1" dirty="0" smtClean="0"/>
              <a:t>к играм</a:t>
            </a:r>
          </a:p>
          <a:p>
            <a:r>
              <a:rPr lang="ru-RU" b="1" dirty="0" smtClean="0"/>
              <a:t>5. </a:t>
            </a:r>
            <a:r>
              <a:rPr lang="ru-RU" b="1" i="1" dirty="0" smtClean="0"/>
              <a:t>Нарушается сон</a:t>
            </a:r>
          </a:p>
          <a:p>
            <a:r>
              <a:rPr lang="ru-RU" b="1" dirty="0" smtClean="0"/>
              <a:t>6. </a:t>
            </a:r>
            <a:r>
              <a:rPr lang="ru-RU" b="1" i="1" dirty="0" smtClean="0"/>
              <a:t>Снижается аппетит</a:t>
            </a:r>
          </a:p>
          <a:p>
            <a:r>
              <a:rPr lang="ru-RU" b="1" dirty="0" smtClean="0"/>
              <a:t>7. </a:t>
            </a:r>
            <a:r>
              <a:rPr lang="ru-RU" b="1" i="1" dirty="0" smtClean="0"/>
              <a:t>Ослабевает иммунитет </a:t>
            </a:r>
            <a:r>
              <a:rPr lang="ru-RU" b="1" dirty="0" smtClean="0"/>
              <a:t>и возникают болезни</a:t>
            </a:r>
            <a:endParaRPr lang="ru-RU" b="1" dirty="0"/>
          </a:p>
        </p:txBody>
      </p:sp>
      <p:pic>
        <p:nvPicPr>
          <p:cNvPr id="3" name="Picture 3" descr="C:\Documents and Settings\User\Рабочий стол\олесе\url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3163"/>
            <a:ext cx="2664296" cy="21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олесе\url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13372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277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Родителям важно знать факторы, влияющие на характер привыкания ребенка к условиям дошкольного учреждения:</a:t>
            </a:r>
          </a:p>
          <a:p>
            <a:pPr algn="ctr"/>
            <a:endParaRPr lang="ru-RU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Прежде всего влияет на адаптацию возраст поступления ребенка в ДОУ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Необходимо </a:t>
            </a:r>
            <a:r>
              <a:rPr lang="ru-RU" b="1" dirty="0"/>
              <a:t>учитывать также темперамент </a:t>
            </a:r>
            <a:r>
              <a:rPr lang="ru-RU" b="1" dirty="0" smtClean="0"/>
              <a:t>ребенка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Плохо приспосабливаются к коллективной жизни дети, которых чрезмерно опекают в семье, лишают самостоятельности, которые не знают родительского «нельзя».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Нелегко приходится и тем детям, у которых в результате неправильного: домашнего воспитания сложились отрицательные привычки поведения</a:t>
            </a:r>
            <a:endParaRPr lang="ru-RU" b="1" dirty="0"/>
          </a:p>
        </p:txBody>
      </p:sp>
      <p:pic>
        <p:nvPicPr>
          <p:cNvPr id="2050" name="Picture 2" descr="C:\Documents and Settings\User\Рабочий стол\олесе\url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2790957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олесе\url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03" y="4509120"/>
            <a:ext cx="2790957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Чтобы ребенок легче перенес вступление в сообщество детей, контактируйте со взрослыми и детьми, не принадлежащими к его семье. Это поможет малышу быстрее приспособиться к новым людям и ситуациям.</a:t>
            </a:r>
          </a:p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846183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Перед тем как отдать ребенка в детский сад, установите контакты с детским учреждением, ознакомьтесь с требованиями, предъявляемыми к ребенку и родителям, узнайте дневной режим. </a:t>
            </a:r>
          </a:p>
        </p:txBody>
      </p:sp>
      <p:pic>
        <p:nvPicPr>
          <p:cNvPr id="6146" name="Picture 2" descr="C:\Documents and Settings\User\Рабочий стол\олесе\url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0" y="3933056"/>
            <a:ext cx="3617369" cy="24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олесе\url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582573" cy="24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Если детский сад находится в вашем районе, постарайтесь погулять с ребенком около него. Обращайте внимание малыша на детей, играющих на территории детского сада, особенно если среди них есть знакомые и друзья ребенка.</a:t>
            </a:r>
          </a:p>
          <a:p>
            <a:pPr algn="just"/>
            <a:r>
              <a:rPr lang="ru-RU" b="1" dirty="0" smtClean="0"/>
              <a:t>	Хотя бы один раз обязательно возьмите кроху с собой в детский сад, например, когда пойдете оформлять документы - попросите разрешения заглянуть в комнаты, в спортивный или музыкальный зал. </a:t>
            </a:r>
            <a:endParaRPr lang="ru-RU" b="1" dirty="0"/>
          </a:p>
        </p:txBody>
      </p:sp>
      <p:pic>
        <p:nvPicPr>
          <p:cNvPr id="2050" name="Picture 2" descr="http://www.google.com/url?source=imglanding&amp;ct=img&amp;q=http://materinasametku.ru/wp-content/uploads/2011/06/gdfggdf.jpg&amp;sa=X&amp;ei=aAGiUMvLH6r04QTyx4DABA&amp;ved=0CAsQ8wc&amp;usg=AFQjCNFpvjoe1lNYCzHE4uSPVjqeSkUU4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39" y="3891460"/>
            <a:ext cx="3844109" cy="27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com/url?source=imglanding&amp;ct=img&amp;q=http://childisrael.com/wp-content/uploads/2012/08/kids.jpg&amp;sa=X&amp;ei=rAGiUILYLYb44QTDuYHADQ&amp;ved=0CAsQ8wc4GQ&amp;usg=AFQjCNFZtL7ie5MW5QshPe_X1mPZU7d8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2" y="3090551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112" y="188640"/>
            <a:ext cx="8064896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Постепенно подстраивайте режим дня ребенка к режиму дня в детском саду. Ребенок должен рано просыпаться, делать утреннюю гимнастику.</a:t>
            </a:r>
            <a:endParaRPr lang="ru-RU" sz="1050" b="1" dirty="0" smtClean="0"/>
          </a:p>
          <a:p>
            <a:pPr algn="just"/>
            <a:endParaRPr lang="ru-RU" sz="105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124744"/>
            <a:ext cx="30780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Мы ногами топаем: топ-топ-топ,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А руками хлопаем: хлоп-хлоп-хлоп.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Носок - пятка, носок - пятка,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а теперь пойдём в присядку.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Приседаем, приседаем 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И как птички мы летаем.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На носочках потянулись.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За грибочками нагнулись.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А теперь скорей бежать,</a:t>
            </a:r>
          </a:p>
          <a:p>
            <a:pPr lvl="0" algn="just"/>
            <a:r>
              <a:rPr lang="ru-RU" sz="1050" b="1" dirty="0">
                <a:solidFill>
                  <a:srgbClr val="7030A0"/>
                </a:solidFill>
              </a:rPr>
              <a:t>Никому нас не догнать.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4572000" cy="33009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Медвежата в чаще жили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Головой своей крутили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Вот так, вот так </a:t>
            </a:r>
            <a:r>
              <a:rPr lang="ru-RU" sz="1000" b="1" dirty="0">
                <a:solidFill>
                  <a:srgbClr val="7030A0"/>
                </a:solidFill>
              </a:rPr>
              <a:t>(круговые движения головой)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Головой своей крутили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Медвежата мед искали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Дружно дерево качали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Вот так, вот так,</a:t>
            </a:r>
          </a:p>
          <a:p>
            <a:pPr lvl="0" algn="just"/>
            <a:r>
              <a:rPr lang="ru-RU" sz="1000" b="1" dirty="0">
                <a:solidFill>
                  <a:srgbClr val="7030A0"/>
                </a:solidFill>
              </a:rPr>
              <a:t>(поднять руки вверх и делать наклоны вправо и влево)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Дружно дерево качали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А потом они ходили </a:t>
            </a:r>
            <a:r>
              <a:rPr lang="ru-RU" sz="1000" b="1" dirty="0">
                <a:solidFill>
                  <a:srgbClr val="7030A0"/>
                </a:solidFill>
              </a:rPr>
              <a:t>(ходьба по-медвежьи)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И из речки воду пили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Вот так, вот так,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И из речки воду пили </a:t>
            </a:r>
            <a:r>
              <a:rPr lang="ru-RU" sz="1000" b="1" dirty="0">
                <a:solidFill>
                  <a:srgbClr val="7030A0"/>
                </a:solidFill>
              </a:rPr>
              <a:t>(наклоны туловища вперед)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А потом они плясали </a:t>
            </a:r>
          </a:p>
          <a:p>
            <a:pPr lvl="0" algn="just"/>
            <a:r>
              <a:rPr lang="ru-RU" sz="1000" b="1" dirty="0">
                <a:solidFill>
                  <a:srgbClr val="7030A0"/>
                </a:solidFill>
              </a:rPr>
              <a:t>(пружинка с поворотом туловища влево и вправо) </a:t>
            </a:r>
            <a:endParaRPr lang="ru-RU" sz="1100" b="1" dirty="0">
              <a:solidFill>
                <a:srgbClr val="7030A0"/>
              </a:solidFill>
            </a:endParaRP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Лапы выше поднимали </a:t>
            </a:r>
          </a:p>
          <a:p>
            <a:pPr lvl="0" algn="just"/>
            <a:r>
              <a:rPr lang="ru-RU" sz="1000" b="1" dirty="0">
                <a:solidFill>
                  <a:srgbClr val="7030A0"/>
                </a:solidFill>
              </a:rPr>
              <a:t>(прыжки, хлопая руками вверху)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Вот так, вот так, </a:t>
            </a:r>
          </a:p>
          <a:p>
            <a:pPr lvl="0" algn="just"/>
            <a:r>
              <a:rPr lang="ru-RU" sz="1100" b="1" dirty="0">
                <a:solidFill>
                  <a:srgbClr val="7030A0"/>
                </a:solidFill>
              </a:rPr>
              <a:t>Лапы выше поднимали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04" y="4316903"/>
            <a:ext cx="4775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Должен кушать в те часы, когда происходит прием пищи в детском саду.</a:t>
            </a:r>
          </a:p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8194" name="Picture 2" descr="C:\Documents and Settings\User\Рабочий стол\олесе\url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64" y="2885424"/>
            <a:ext cx="2736304" cy="21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олесе\url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61700"/>
            <a:ext cx="1761711" cy="15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\Рабочий стол\олесе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2" y="5301208"/>
            <a:ext cx="1852985" cy="14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	Необходимо</a:t>
            </a:r>
            <a:r>
              <a:rPr lang="ru-RU" b="1" dirty="0">
                <a:solidFill>
                  <a:prstClr val="black"/>
                </a:solidFill>
              </a:rPr>
              <a:t>, чтобы ребенок спал днем, дневной сон является одним из важнейших режимных моментов в детском саду.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83978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Если ребенка трудно уложить спать: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Старайтесь замечать первые признаки переутомления (капризничает, трёт глаза, зевает).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Переключайте ребёнка на спокойные игры (например, совместное рисование, сочинение историй), попросите ребёнка говорить шёпотом, чтобы не разбудить игрушки.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Во время вечернего туалета дайте ребёнку возможность поиграть с водой.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Оставайтесь спокойным, не впадайте в ярость от непослушания ребёнка.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Погладьте его перед сном, сделайте массаж.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Спойте ребёнку песенку.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Пообщайтесь с ребёнком, поговорите с ним, почитайте книгу.</a:t>
            </a:r>
            <a:endParaRPr lang="ru-RU" sz="1600" b="1" dirty="0"/>
          </a:p>
        </p:txBody>
      </p:sp>
      <p:pic>
        <p:nvPicPr>
          <p:cNvPr id="9218" name="Picture 2" descr="C:\Documents and Settings\User\Рабочий стол\олесе\url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31664"/>
            <a:ext cx="1992263" cy="17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олесе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65" y="50316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User\Рабочий стол\олесе\images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81" y="2780928"/>
            <a:ext cx="1937576" cy="1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0318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Гуляя во дворе на детской площадке, поучите ребенка знакомиться с другими детьми, обращаться к ним по имени, поучите просить игрушки, а не отнимать, предлагать свои игрушки другим детям.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sz="1600" b="1" dirty="0" smtClean="0"/>
              <a:t>	Если ребенок не хочет делиться своими игрушками с другими детьми: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Объясните ребенку, почему он должен это делать.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Научите его выражать свои ожидания, протесты словами, а не криками.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Отвлеките детей.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Организуйте совместную игру.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Используйте шутку.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Не стыдите ребенка.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Не провоцируйте конфликт, не берите с собой на прогулку необычные яркие, привлекательные игрушки.</a:t>
            </a:r>
            <a:endParaRPr lang="ru-RU" sz="1600" b="1" dirty="0"/>
          </a:p>
        </p:txBody>
      </p:sp>
      <p:pic>
        <p:nvPicPr>
          <p:cNvPr id="2050" name="Picture 2" descr="C:\Documents and Settings\User\Рабочий стол\олесе\169f98e6b88eec39da6251c2d3046ae2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олесе\url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166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олесе\url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1444"/>
            <a:ext cx="2378199" cy="20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430</TotalTime>
  <Words>763</Words>
  <Application>Microsoft Office PowerPoint</Application>
  <PresentationFormat>Экран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2012-11-12T15:01:19Z</dcterms:created>
  <dcterms:modified xsi:type="dcterms:W3CDTF">2012-11-13T12:21:34Z</dcterms:modified>
</cp:coreProperties>
</file>