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5" r:id="rId5"/>
    <p:sldId id="258" r:id="rId6"/>
    <p:sldId id="266" r:id="rId7"/>
    <p:sldId id="262" r:id="rId8"/>
    <p:sldId id="268" r:id="rId9"/>
    <p:sldId id="267" r:id="rId10"/>
    <p:sldId id="264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FAE690"/>
    <a:srgbClr val="00B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1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E483659-1C66-4206-9F1A-FD3CD5EE388A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6E46F0-9447-4B18-B710-F4949C5C5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3659-1C66-4206-9F1A-FD3CD5EE388A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46F0-9447-4B18-B710-F4949C5C5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3659-1C66-4206-9F1A-FD3CD5EE388A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46F0-9447-4B18-B710-F4949C5C5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483659-1C66-4206-9F1A-FD3CD5EE388A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6E46F0-9447-4B18-B710-F4949C5C5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E483659-1C66-4206-9F1A-FD3CD5EE388A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6E46F0-9447-4B18-B710-F4949C5C5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3659-1C66-4206-9F1A-FD3CD5EE388A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46F0-9447-4B18-B710-F4949C5C5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3659-1C66-4206-9F1A-FD3CD5EE388A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46F0-9447-4B18-B710-F4949C5C5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483659-1C66-4206-9F1A-FD3CD5EE388A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6E46F0-9447-4B18-B710-F4949C5C5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3659-1C66-4206-9F1A-FD3CD5EE388A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46F0-9447-4B18-B710-F4949C5C5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483659-1C66-4206-9F1A-FD3CD5EE388A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6E46F0-9447-4B18-B710-F4949C5C5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483659-1C66-4206-9F1A-FD3CD5EE388A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6E46F0-9447-4B18-B710-F4949C5C5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483659-1C66-4206-9F1A-FD3CD5EE388A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6E46F0-9447-4B18-B710-F4949C5C5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hyperlink" Target="http://smiles.33b.ru/smile.67675.html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12" Type="http://schemas.openxmlformats.org/officeDocument/2006/relationships/image" Target="../media/image16.gif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gif"/><Relationship Id="rId1" Type="http://schemas.openxmlformats.org/officeDocument/2006/relationships/audio" Target="../media/audio2.wav"/><Relationship Id="rId6" Type="http://schemas.openxmlformats.org/officeDocument/2006/relationships/image" Target="../media/image10.jpeg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5" Type="http://schemas.openxmlformats.org/officeDocument/2006/relationships/hyperlink" Target="http://smiles.33b.ru/smile.102749.html" TargetMode="External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gif"/><Relationship Id="rId1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33"/>
                </a:solidFill>
              </a:rPr>
              <a:t>Математика</a:t>
            </a:r>
            <a:endParaRPr lang="ru-RU" sz="6000" dirty="0">
              <a:solidFill>
                <a:srgbClr val="0070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786190"/>
            <a:ext cx="6172200" cy="1371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33"/>
                </a:solidFill>
              </a:rPr>
              <a:t>Умножение и деление круглых чисел</a:t>
            </a:r>
            <a:endParaRPr lang="ru-RU" sz="3600" dirty="0">
              <a:solidFill>
                <a:srgbClr val="007033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m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1280855" cy="1133231"/>
          </a:xfrm>
          <a:prstGeom prst="rect">
            <a:avLst/>
          </a:prstGeom>
        </p:spPr>
      </p:pic>
      <p:pic>
        <p:nvPicPr>
          <p:cNvPr id="7" name="Рисунок 6" descr="smilie_1023.JPG"/>
          <p:cNvPicPr>
            <a:picLocks noChangeAspect="1"/>
          </p:cNvPicPr>
          <p:nvPr/>
        </p:nvPicPr>
        <p:blipFill>
          <a:blip r:embed="rId4" cstate="print"/>
          <a:srcRect l="9000" r="-13"/>
          <a:stretch>
            <a:fillRect/>
          </a:stretch>
        </p:blipFill>
        <p:spPr>
          <a:xfrm>
            <a:off x="214282" y="2214554"/>
            <a:ext cx="1928826" cy="1589472"/>
          </a:xfrm>
          <a:prstGeom prst="rect">
            <a:avLst/>
          </a:prstGeom>
        </p:spPr>
      </p:pic>
      <p:pic>
        <p:nvPicPr>
          <p:cNvPr id="9" name="Рисунок 8" descr="smilie_1024.jpg"/>
          <p:cNvPicPr>
            <a:picLocks noChangeAspect="1"/>
          </p:cNvPicPr>
          <p:nvPr/>
        </p:nvPicPr>
        <p:blipFill>
          <a:blip r:embed="rId5" cstate="print"/>
          <a:srcRect l="6666" t="-4444" r="3332" b="-15555"/>
          <a:stretch>
            <a:fillRect/>
          </a:stretch>
        </p:blipFill>
        <p:spPr>
          <a:xfrm>
            <a:off x="214282" y="142852"/>
            <a:ext cx="1928826" cy="1928826"/>
          </a:xfrm>
          <a:prstGeom prst="rect">
            <a:avLst/>
          </a:prstGeom>
        </p:spPr>
      </p:pic>
      <p:pic>
        <p:nvPicPr>
          <p:cNvPr id="10" name="Рисунок 9" descr="smilie_1024gr copy.jpg"/>
          <p:cNvPicPr>
            <a:picLocks noChangeAspect="1"/>
          </p:cNvPicPr>
          <p:nvPr/>
        </p:nvPicPr>
        <p:blipFill>
          <a:blip r:embed="rId6" cstate="print"/>
          <a:srcRect l="5527" r="5459"/>
          <a:stretch>
            <a:fillRect/>
          </a:stretch>
        </p:blipFill>
        <p:spPr>
          <a:xfrm>
            <a:off x="214282" y="4357694"/>
            <a:ext cx="1928826" cy="16251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28860" y="285728"/>
            <a:ext cx="6000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Урок прошёл плодотворно. Я научился и могу помочь другим.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2474893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Я научился решать, но мне ещё нужна помощь.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3174" y="4714884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Мне было трудно на уроке.</a:t>
            </a: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642918"/>
            <a:ext cx="2643206" cy="28408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357694"/>
            <a:ext cx="867737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Работу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85860"/>
            <a:ext cx="3786214" cy="314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lain" startAt="30"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·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3 =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… ТЕ</a:t>
            </a:r>
          </a:p>
          <a:p>
            <a:pPr marL="342900" indent="-342900">
              <a:buAutoNum type="arabicPlain" startAt="2"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· 40 = … УК</a:t>
            </a:r>
          </a:p>
          <a:p>
            <a:pPr marL="342900" indent="-34290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18  : 6 = … РИ</a:t>
            </a:r>
          </a:p>
          <a:p>
            <a:pPr marL="342900" indent="-342900">
              <a:buAutoNum type="arabicPlain" startAt="50"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· 2 = … ЦА</a:t>
            </a:r>
          </a:p>
          <a:p>
            <a:pPr marL="342900" indent="-342900">
              <a:buAutoNum type="arabicPlain" startAt="80"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: 2 = … МА</a:t>
            </a:r>
          </a:p>
          <a:p>
            <a:pPr marL="342900" indent="-34290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7  · 3 = … ВСЕХ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2066" y="1714488"/>
            <a:ext cx="3429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40 :  4  = … НА</a:t>
            </a:r>
          </a:p>
          <a:p>
            <a:pPr marL="342900" indent="-34290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80 :  4  = … МА</a:t>
            </a:r>
          </a:p>
          <a:p>
            <a:pPr marL="342900" indent="-34290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60 : 10 = … КА</a:t>
            </a:r>
          </a:p>
          <a:p>
            <a:pPr marL="342900" indent="-34290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70 : 10 = … ЦА</a:t>
            </a:r>
          </a:p>
          <a:p>
            <a:pPr marL="342900" indent="-34290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60 : 2   = … 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0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Чтобы прочитать зашифрованное высказывание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</a:rPr>
              <a:t>о математике, вычислите значения арифметических выражений: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4572008"/>
          <a:ext cx="8072493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863"/>
                <a:gridCol w="733863"/>
                <a:gridCol w="733863"/>
                <a:gridCol w="733863"/>
                <a:gridCol w="733863"/>
                <a:gridCol w="733863"/>
                <a:gridCol w="733863"/>
                <a:gridCol w="733863"/>
                <a:gridCol w="733863"/>
                <a:gridCol w="733863"/>
                <a:gridCol w="733863"/>
              </a:tblGrid>
              <a:tr h="714380"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357298"/>
            <a:ext cx="1619248" cy="1619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464344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Математика – царица всех наук!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57214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   </a:t>
            </a:r>
            <a:r>
              <a:rPr lang="ru-RU" b="1" smtClean="0">
                <a:solidFill>
                  <a:srgbClr val="0070C0"/>
                </a:solidFill>
              </a:rPr>
              <a:t>м</a:t>
            </a:r>
            <a:r>
              <a:rPr lang="ru-RU" b="1" smtClean="0">
                <a:solidFill>
                  <a:srgbClr val="0070C0"/>
                </a:solidFill>
              </a:rPr>
              <a:t>а</a:t>
            </a:r>
            <a:r>
              <a:rPr lang="ru-RU" b="1" smtClean="0">
                <a:solidFill>
                  <a:srgbClr val="0070C0"/>
                </a:solidFill>
              </a:rPr>
              <a:t>      </a:t>
            </a:r>
            <a:r>
              <a:rPr lang="ru-RU" b="1" dirty="0" smtClean="0">
                <a:solidFill>
                  <a:srgbClr val="0070C0"/>
                </a:solidFill>
              </a:rPr>
              <a:t>те      </a:t>
            </a:r>
            <a:r>
              <a:rPr lang="ru-RU" b="1" dirty="0" err="1" smtClean="0">
                <a:solidFill>
                  <a:srgbClr val="0070C0"/>
                </a:solidFill>
              </a:rPr>
              <a:t>ма</a:t>
            </a:r>
            <a:r>
              <a:rPr lang="ru-RU" b="1" dirty="0" smtClean="0">
                <a:solidFill>
                  <a:srgbClr val="0070C0"/>
                </a:solidFill>
              </a:rPr>
              <a:t>       </a:t>
            </a:r>
            <a:r>
              <a:rPr lang="ru-RU" b="1" dirty="0" err="1" smtClean="0">
                <a:solidFill>
                  <a:srgbClr val="0070C0"/>
                </a:solidFill>
              </a:rPr>
              <a:t>ти</a:t>
            </a:r>
            <a:r>
              <a:rPr lang="ru-RU" b="1" dirty="0" smtClean="0">
                <a:solidFill>
                  <a:srgbClr val="0070C0"/>
                </a:solidFill>
              </a:rPr>
              <a:t>      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ка</a:t>
            </a:r>
            <a:r>
              <a:rPr lang="ru-RU" b="1" dirty="0" smtClean="0">
                <a:solidFill>
                  <a:srgbClr val="0070C0"/>
                </a:solidFill>
              </a:rPr>
              <a:t>        </a:t>
            </a:r>
            <a:r>
              <a:rPr lang="ru-RU" b="1" dirty="0" err="1" smtClean="0">
                <a:solidFill>
                  <a:srgbClr val="0070C0"/>
                </a:solidFill>
              </a:rPr>
              <a:t>ца</a:t>
            </a:r>
            <a:r>
              <a:rPr lang="ru-RU" b="1" dirty="0" smtClean="0">
                <a:solidFill>
                  <a:srgbClr val="0070C0"/>
                </a:solidFill>
              </a:rPr>
              <a:t>       </a:t>
            </a:r>
            <a:r>
              <a:rPr lang="ru-RU" b="1" dirty="0" err="1" smtClean="0">
                <a:solidFill>
                  <a:srgbClr val="0070C0"/>
                </a:solidFill>
              </a:rPr>
              <a:t>ри</a:t>
            </a:r>
            <a:r>
              <a:rPr lang="ru-RU" b="1" dirty="0" smtClean="0">
                <a:solidFill>
                  <a:srgbClr val="0070C0"/>
                </a:solidFill>
              </a:rPr>
              <a:t>        </a:t>
            </a:r>
            <a:r>
              <a:rPr lang="ru-RU" b="1" dirty="0" err="1" smtClean="0">
                <a:solidFill>
                  <a:srgbClr val="0070C0"/>
                </a:solidFill>
              </a:rPr>
              <a:t>ца</a:t>
            </a:r>
            <a:r>
              <a:rPr lang="ru-RU" b="1" dirty="0" smtClean="0">
                <a:solidFill>
                  <a:srgbClr val="0070C0"/>
                </a:solidFill>
              </a:rPr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всех    </a:t>
            </a:r>
            <a:r>
              <a:rPr lang="ru-RU" b="1" dirty="0" smtClean="0">
                <a:solidFill>
                  <a:srgbClr val="0070C0"/>
                </a:solidFill>
              </a:rPr>
              <a:t>на      </a:t>
            </a:r>
            <a:r>
              <a:rPr lang="ru-RU" b="1" dirty="0" err="1" smtClean="0">
                <a:solidFill>
                  <a:srgbClr val="0070C0"/>
                </a:solidFill>
              </a:rPr>
              <a:t>ук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Управляющая кнопка: далее 10">
            <a:hlinkClick r:id="rId4" action="ppaction://hlinksldjump" highlightClick="1"/>
          </p:cNvPr>
          <p:cNvSpPr/>
          <p:nvPr/>
        </p:nvSpPr>
        <p:spPr>
          <a:xfrm>
            <a:off x="8001024" y="6072206"/>
            <a:ext cx="785818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Замените примеры на сложение примерами на умножение: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357298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33"/>
                </a:solidFill>
              </a:rPr>
              <a:t>2+2+2+2+2 =</a:t>
            </a:r>
          </a:p>
          <a:p>
            <a:r>
              <a:rPr lang="en-US" sz="2800" b="1" dirty="0" smtClean="0">
                <a:solidFill>
                  <a:srgbClr val="007033"/>
                </a:solidFill>
              </a:rPr>
              <a:t>6  +  6  +  6 =</a:t>
            </a:r>
          </a:p>
          <a:p>
            <a:r>
              <a:rPr lang="en-US" sz="2800" b="1" dirty="0" smtClean="0">
                <a:solidFill>
                  <a:srgbClr val="007033"/>
                </a:solidFill>
              </a:rPr>
              <a:t>4 + 4 + 4 + 4= </a:t>
            </a:r>
            <a:endParaRPr lang="ru-RU" sz="2800" b="1" dirty="0">
              <a:solidFill>
                <a:srgbClr val="007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357298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5 = 10</a:t>
            </a:r>
          </a:p>
          <a:p>
            <a:r>
              <a:rPr lang="en-US" sz="2800" b="1" dirty="0" smtClean="0"/>
              <a:t>6 • 3 = 18</a:t>
            </a:r>
          </a:p>
          <a:p>
            <a:r>
              <a:rPr lang="en-US" sz="2800" b="1" dirty="0" smtClean="0"/>
              <a:t>4 • 4 = 16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3286124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Замените примеры на умножение примерами на сложение: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4286256"/>
            <a:ext cx="1357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 • 5 =</a:t>
            </a:r>
          </a:p>
          <a:p>
            <a:r>
              <a:rPr lang="ru-RU" sz="2800" b="1" dirty="0" smtClean="0"/>
              <a:t>5 • 4 =</a:t>
            </a:r>
          </a:p>
          <a:p>
            <a:r>
              <a:rPr lang="ru-RU" sz="2800" b="1" dirty="0" smtClean="0"/>
              <a:t>7 • 2 =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4286256"/>
            <a:ext cx="4214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33"/>
                </a:solidFill>
              </a:rPr>
              <a:t>3 + 3 + 3 + 3 + 3 = 15</a:t>
            </a:r>
          </a:p>
          <a:p>
            <a:pPr marL="342900" indent="-342900"/>
            <a:r>
              <a:rPr lang="ru-RU" sz="2800" b="1" dirty="0" smtClean="0">
                <a:solidFill>
                  <a:srgbClr val="007033"/>
                </a:solidFill>
              </a:rPr>
              <a:t>5+ 5 + 5  + 5 = 20</a:t>
            </a:r>
          </a:p>
          <a:p>
            <a:pPr marL="342900" indent="-342900"/>
            <a:r>
              <a:rPr lang="ru-RU" sz="2800" b="1" dirty="0" smtClean="0">
                <a:solidFill>
                  <a:srgbClr val="007033"/>
                </a:solidFill>
              </a:rPr>
              <a:t>7 + 7 = 14</a:t>
            </a:r>
          </a:p>
          <a:p>
            <a:pPr marL="342900" indent="-342900">
              <a:buAutoNum type="arabicPlain" startAt="5"/>
            </a:pPr>
            <a:endParaRPr lang="ru-RU" sz="2800" b="1" dirty="0" smtClean="0">
              <a:solidFill>
                <a:srgbClr val="007033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c71c65610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285860"/>
            <a:ext cx="2309813" cy="2381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af3be7536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500570"/>
            <a:ext cx="2428892" cy="182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au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14488"/>
            <a:ext cx="276227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89519576_setka-2011-white.jpg"/>
          <p:cNvPicPr>
            <a:picLocks noChangeAspect="1"/>
          </p:cNvPicPr>
          <p:nvPr/>
        </p:nvPicPr>
        <p:blipFill>
          <a:blip r:embed="rId6" cstate="print"/>
          <a:srcRect r="76452" b="61554"/>
          <a:stretch>
            <a:fillRect/>
          </a:stretch>
        </p:blipFill>
        <p:spPr>
          <a:xfrm>
            <a:off x="857224" y="4000504"/>
            <a:ext cx="200026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357554" y="171448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 • 2 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407194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 • 4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554" y="290578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 • 5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1802" y="235743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 • 3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0" y="21429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Выберите арифметическое выражение к решению задачи:</a:t>
            </a:r>
            <a:endParaRPr lang="ru-RU" sz="3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500063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3• 8 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57686" y="3429000"/>
            <a:ext cx="132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 • 7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9124" y="457200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 • 2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86248" y="171448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14(</a:t>
            </a:r>
            <a:r>
              <a:rPr lang="ru-RU" sz="2800" b="1" dirty="0" err="1" smtClean="0"/>
              <a:t>дн</a:t>
            </a:r>
            <a:r>
              <a:rPr lang="ru-RU" sz="2800" b="1" dirty="0" smtClean="0"/>
              <a:t>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6248" y="407194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16 (л.)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6248" y="290578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10 (</a:t>
            </a:r>
            <a:r>
              <a:rPr lang="ru-RU" sz="2800" b="1" dirty="0" err="1" smtClean="0"/>
              <a:t>уш</a:t>
            </a:r>
            <a:r>
              <a:rPr lang="ru-RU" sz="2800" b="1" dirty="0" smtClean="0"/>
              <a:t>.)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00496" y="235743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=24 (л.)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43240" y="357187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 • 2 </a:t>
            </a: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  <p:bldP spid="20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Выпишите круглые числа в порядке возрастания,  продолжите ряд: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714620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33"/>
                </a:solidFill>
              </a:rPr>
              <a:t>60    6    40    33    12    20    5   </a:t>
            </a: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endParaRPr lang="ru-RU"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714620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33"/>
                </a:solidFill>
              </a:rPr>
              <a:t>20    40    60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48" y="2714620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33"/>
                </a:solidFill>
              </a:rPr>
              <a:t>80    100    </a:t>
            </a:r>
          </a:p>
        </p:txBody>
      </p:sp>
      <p:pic>
        <p:nvPicPr>
          <p:cNvPr id="6" name="Рисунок 5" descr="funder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143512"/>
            <a:ext cx="1785950" cy="1488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0232" y="214290"/>
            <a:ext cx="328614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28860" y="42860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20 • 3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20 + 20 + 20 = 60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235743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 </a:t>
            </a:r>
            <a:r>
              <a:rPr lang="ru-RU" sz="3600" b="1" dirty="0" err="1" smtClean="0"/>
              <a:t>дес</a:t>
            </a:r>
            <a:r>
              <a:rPr lang="ru-RU" sz="3600" b="1" dirty="0" smtClean="0"/>
              <a:t>. • 3 = 6 </a:t>
            </a:r>
            <a:r>
              <a:rPr lang="ru-RU" sz="3600" b="1" dirty="0" err="1" smtClean="0"/>
              <a:t>дес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42860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= 60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3071810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   Для того, чтобы двузначное круглое число умножить на однозначное, нужно </a:t>
            </a:r>
            <a:r>
              <a:rPr lang="ru-RU" sz="3600" b="1" dirty="0" smtClean="0">
                <a:solidFill>
                  <a:srgbClr val="C00000"/>
                </a:solidFill>
              </a:rPr>
              <a:t>круглое число представить десятками  </a:t>
            </a:r>
            <a:r>
              <a:rPr lang="ru-RU" sz="3600" dirty="0" smtClean="0">
                <a:solidFill>
                  <a:srgbClr val="7030A0"/>
                </a:solidFill>
              </a:rPr>
              <a:t>и умножить его на однозначное.</a:t>
            </a:r>
            <a:endParaRPr lang="ru-RU" sz="3600" dirty="0">
              <a:solidFill>
                <a:srgbClr val="7030A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-213552" y="3428206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596" y="2928934"/>
            <a:ext cx="207170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Freeform 37"/>
          <p:cNvSpPr>
            <a:spLocks/>
          </p:cNvSpPr>
          <p:nvPr/>
        </p:nvSpPr>
        <p:spPr bwMode="auto">
          <a:xfrm>
            <a:off x="1241425" y="3522663"/>
            <a:ext cx="7115175" cy="2509837"/>
          </a:xfrm>
          <a:custGeom>
            <a:avLst/>
            <a:gdLst/>
            <a:ahLst/>
            <a:cxnLst>
              <a:cxn ang="0">
                <a:pos x="210" y="997"/>
              </a:cxn>
              <a:cxn ang="0">
                <a:pos x="322" y="845"/>
              </a:cxn>
              <a:cxn ang="0">
                <a:pos x="546" y="765"/>
              </a:cxn>
              <a:cxn ang="0">
                <a:pos x="778" y="629"/>
              </a:cxn>
              <a:cxn ang="0">
                <a:pos x="914" y="509"/>
              </a:cxn>
              <a:cxn ang="0">
                <a:pos x="1330" y="341"/>
              </a:cxn>
              <a:cxn ang="0">
                <a:pos x="1866" y="173"/>
              </a:cxn>
              <a:cxn ang="0">
                <a:pos x="1946" y="117"/>
              </a:cxn>
              <a:cxn ang="0">
                <a:pos x="2122" y="21"/>
              </a:cxn>
              <a:cxn ang="0">
                <a:pos x="2538" y="13"/>
              </a:cxn>
              <a:cxn ang="0">
                <a:pos x="2610" y="77"/>
              </a:cxn>
              <a:cxn ang="0">
                <a:pos x="3098" y="117"/>
              </a:cxn>
              <a:cxn ang="0">
                <a:pos x="3546" y="197"/>
              </a:cxn>
              <a:cxn ang="0">
                <a:pos x="3890" y="309"/>
              </a:cxn>
              <a:cxn ang="0">
                <a:pos x="3930" y="333"/>
              </a:cxn>
              <a:cxn ang="0">
                <a:pos x="4194" y="405"/>
              </a:cxn>
              <a:cxn ang="0">
                <a:pos x="4410" y="565"/>
              </a:cxn>
              <a:cxn ang="0">
                <a:pos x="4402" y="877"/>
              </a:cxn>
              <a:cxn ang="0">
                <a:pos x="4474" y="1133"/>
              </a:cxn>
              <a:cxn ang="0">
                <a:pos x="4418" y="1293"/>
              </a:cxn>
              <a:cxn ang="0">
                <a:pos x="3674" y="1381"/>
              </a:cxn>
              <a:cxn ang="0">
                <a:pos x="3370" y="1365"/>
              </a:cxn>
              <a:cxn ang="0">
                <a:pos x="3082" y="1293"/>
              </a:cxn>
              <a:cxn ang="0">
                <a:pos x="2890" y="1405"/>
              </a:cxn>
              <a:cxn ang="0">
                <a:pos x="2370" y="1373"/>
              </a:cxn>
              <a:cxn ang="0">
                <a:pos x="2018" y="1413"/>
              </a:cxn>
              <a:cxn ang="0">
                <a:pos x="1834" y="1293"/>
              </a:cxn>
              <a:cxn ang="0">
                <a:pos x="1682" y="1349"/>
              </a:cxn>
              <a:cxn ang="0">
                <a:pos x="1506" y="1413"/>
              </a:cxn>
              <a:cxn ang="0">
                <a:pos x="898" y="1581"/>
              </a:cxn>
              <a:cxn ang="0">
                <a:pos x="298" y="1389"/>
              </a:cxn>
              <a:cxn ang="0">
                <a:pos x="98" y="1269"/>
              </a:cxn>
              <a:cxn ang="0">
                <a:pos x="26" y="1181"/>
              </a:cxn>
              <a:cxn ang="0">
                <a:pos x="42" y="1117"/>
              </a:cxn>
              <a:cxn ang="0">
                <a:pos x="74" y="1085"/>
              </a:cxn>
            </a:cxnLst>
            <a:rect l="0" t="0" r="r" b="b"/>
            <a:pathLst>
              <a:path w="4482" h="1581">
                <a:moveTo>
                  <a:pt x="42" y="1077"/>
                </a:moveTo>
                <a:cubicBezTo>
                  <a:pt x="122" y="1104"/>
                  <a:pt x="152" y="1035"/>
                  <a:pt x="210" y="997"/>
                </a:cubicBezTo>
                <a:cubicBezTo>
                  <a:pt x="234" y="961"/>
                  <a:pt x="236" y="918"/>
                  <a:pt x="250" y="877"/>
                </a:cubicBezTo>
                <a:cubicBezTo>
                  <a:pt x="258" y="852"/>
                  <a:pt x="322" y="845"/>
                  <a:pt x="322" y="845"/>
                </a:cubicBezTo>
                <a:cubicBezTo>
                  <a:pt x="338" y="833"/>
                  <a:pt x="419" y="776"/>
                  <a:pt x="434" y="773"/>
                </a:cubicBezTo>
                <a:cubicBezTo>
                  <a:pt x="471" y="766"/>
                  <a:pt x="509" y="768"/>
                  <a:pt x="546" y="765"/>
                </a:cubicBezTo>
                <a:cubicBezTo>
                  <a:pt x="595" y="755"/>
                  <a:pt x="628" y="735"/>
                  <a:pt x="674" y="717"/>
                </a:cubicBezTo>
                <a:cubicBezTo>
                  <a:pt x="707" y="684"/>
                  <a:pt x="737" y="652"/>
                  <a:pt x="778" y="629"/>
                </a:cubicBezTo>
                <a:cubicBezTo>
                  <a:pt x="817" y="607"/>
                  <a:pt x="788" y="638"/>
                  <a:pt x="826" y="605"/>
                </a:cubicBezTo>
                <a:cubicBezTo>
                  <a:pt x="851" y="582"/>
                  <a:pt x="885" y="528"/>
                  <a:pt x="914" y="509"/>
                </a:cubicBezTo>
                <a:cubicBezTo>
                  <a:pt x="979" y="466"/>
                  <a:pt x="1068" y="486"/>
                  <a:pt x="1146" y="477"/>
                </a:cubicBezTo>
                <a:cubicBezTo>
                  <a:pt x="1195" y="379"/>
                  <a:pt x="1237" y="382"/>
                  <a:pt x="1330" y="341"/>
                </a:cubicBezTo>
                <a:cubicBezTo>
                  <a:pt x="1493" y="269"/>
                  <a:pt x="1548" y="288"/>
                  <a:pt x="1770" y="277"/>
                </a:cubicBezTo>
                <a:cubicBezTo>
                  <a:pt x="1790" y="217"/>
                  <a:pt x="1810" y="208"/>
                  <a:pt x="1866" y="173"/>
                </a:cubicBezTo>
                <a:cubicBezTo>
                  <a:pt x="1877" y="166"/>
                  <a:pt x="1887" y="157"/>
                  <a:pt x="1898" y="149"/>
                </a:cubicBezTo>
                <a:cubicBezTo>
                  <a:pt x="1914" y="138"/>
                  <a:pt x="1946" y="117"/>
                  <a:pt x="1946" y="117"/>
                </a:cubicBezTo>
                <a:cubicBezTo>
                  <a:pt x="1980" y="49"/>
                  <a:pt x="2020" y="54"/>
                  <a:pt x="2090" y="37"/>
                </a:cubicBezTo>
                <a:cubicBezTo>
                  <a:pt x="2102" y="34"/>
                  <a:pt x="2111" y="25"/>
                  <a:pt x="2122" y="21"/>
                </a:cubicBezTo>
                <a:cubicBezTo>
                  <a:pt x="2138" y="15"/>
                  <a:pt x="2170" y="5"/>
                  <a:pt x="2170" y="5"/>
                </a:cubicBezTo>
                <a:cubicBezTo>
                  <a:pt x="2293" y="8"/>
                  <a:pt x="2416" y="0"/>
                  <a:pt x="2538" y="13"/>
                </a:cubicBezTo>
                <a:cubicBezTo>
                  <a:pt x="2550" y="14"/>
                  <a:pt x="2546" y="36"/>
                  <a:pt x="2554" y="45"/>
                </a:cubicBezTo>
                <a:cubicBezTo>
                  <a:pt x="2573" y="68"/>
                  <a:pt x="2586" y="69"/>
                  <a:pt x="2610" y="77"/>
                </a:cubicBezTo>
                <a:cubicBezTo>
                  <a:pt x="2758" y="71"/>
                  <a:pt x="2888" y="81"/>
                  <a:pt x="3034" y="93"/>
                </a:cubicBezTo>
                <a:cubicBezTo>
                  <a:pt x="3155" y="123"/>
                  <a:pt x="2972" y="75"/>
                  <a:pt x="3098" y="117"/>
                </a:cubicBezTo>
                <a:cubicBezTo>
                  <a:pt x="3143" y="132"/>
                  <a:pt x="3272" y="132"/>
                  <a:pt x="3282" y="133"/>
                </a:cubicBezTo>
                <a:cubicBezTo>
                  <a:pt x="3374" y="144"/>
                  <a:pt x="3456" y="179"/>
                  <a:pt x="3546" y="197"/>
                </a:cubicBezTo>
                <a:cubicBezTo>
                  <a:pt x="3596" y="222"/>
                  <a:pt x="3651" y="242"/>
                  <a:pt x="3706" y="253"/>
                </a:cubicBezTo>
                <a:cubicBezTo>
                  <a:pt x="3766" y="313"/>
                  <a:pt x="3797" y="302"/>
                  <a:pt x="3890" y="309"/>
                </a:cubicBezTo>
                <a:cubicBezTo>
                  <a:pt x="3895" y="320"/>
                  <a:pt x="3896" y="335"/>
                  <a:pt x="3906" y="341"/>
                </a:cubicBezTo>
                <a:cubicBezTo>
                  <a:pt x="3913" y="345"/>
                  <a:pt x="3922" y="333"/>
                  <a:pt x="3930" y="333"/>
                </a:cubicBezTo>
                <a:cubicBezTo>
                  <a:pt x="3985" y="333"/>
                  <a:pt x="4044" y="349"/>
                  <a:pt x="4098" y="357"/>
                </a:cubicBezTo>
                <a:cubicBezTo>
                  <a:pt x="4130" y="376"/>
                  <a:pt x="4159" y="393"/>
                  <a:pt x="4194" y="405"/>
                </a:cubicBezTo>
                <a:cubicBezTo>
                  <a:pt x="4228" y="432"/>
                  <a:pt x="4266" y="449"/>
                  <a:pt x="4298" y="477"/>
                </a:cubicBezTo>
                <a:cubicBezTo>
                  <a:pt x="4335" y="509"/>
                  <a:pt x="4369" y="538"/>
                  <a:pt x="4410" y="565"/>
                </a:cubicBezTo>
                <a:cubicBezTo>
                  <a:pt x="4454" y="654"/>
                  <a:pt x="4435" y="602"/>
                  <a:pt x="4418" y="797"/>
                </a:cubicBezTo>
                <a:cubicBezTo>
                  <a:pt x="4416" y="824"/>
                  <a:pt x="4402" y="877"/>
                  <a:pt x="4402" y="877"/>
                </a:cubicBezTo>
                <a:cubicBezTo>
                  <a:pt x="4408" y="933"/>
                  <a:pt x="4408" y="993"/>
                  <a:pt x="4434" y="1045"/>
                </a:cubicBezTo>
                <a:cubicBezTo>
                  <a:pt x="4478" y="1132"/>
                  <a:pt x="4441" y="1035"/>
                  <a:pt x="4474" y="1133"/>
                </a:cubicBezTo>
                <a:cubicBezTo>
                  <a:pt x="4477" y="1141"/>
                  <a:pt x="4482" y="1157"/>
                  <a:pt x="4482" y="1157"/>
                </a:cubicBezTo>
                <a:cubicBezTo>
                  <a:pt x="4475" y="1221"/>
                  <a:pt x="4471" y="1258"/>
                  <a:pt x="4418" y="1293"/>
                </a:cubicBezTo>
                <a:cubicBezTo>
                  <a:pt x="4330" y="1425"/>
                  <a:pt x="4236" y="1369"/>
                  <a:pt x="4050" y="1373"/>
                </a:cubicBezTo>
                <a:cubicBezTo>
                  <a:pt x="3925" y="1376"/>
                  <a:pt x="3799" y="1378"/>
                  <a:pt x="3674" y="1381"/>
                </a:cubicBezTo>
                <a:cubicBezTo>
                  <a:pt x="3570" y="1391"/>
                  <a:pt x="3578" y="1395"/>
                  <a:pt x="3450" y="1381"/>
                </a:cubicBezTo>
                <a:cubicBezTo>
                  <a:pt x="3423" y="1378"/>
                  <a:pt x="3370" y="1365"/>
                  <a:pt x="3370" y="1365"/>
                </a:cubicBezTo>
                <a:cubicBezTo>
                  <a:pt x="3299" y="1330"/>
                  <a:pt x="3245" y="1304"/>
                  <a:pt x="3170" y="1285"/>
                </a:cubicBezTo>
                <a:cubicBezTo>
                  <a:pt x="3141" y="1288"/>
                  <a:pt x="3110" y="1285"/>
                  <a:pt x="3082" y="1293"/>
                </a:cubicBezTo>
                <a:cubicBezTo>
                  <a:pt x="3064" y="1298"/>
                  <a:pt x="3050" y="1315"/>
                  <a:pt x="3034" y="1325"/>
                </a:cubicBezTo>
                <a:cubicBezTo>
                  <a:pt x="2988" y="1354"/>
                  <a:pt x="2940" y="1385"/>
                  <a:pt x="2890" y="1405"/>
                </a:cubicBezTo>
                <a:cubicBezTo>
                  <a:pt x="2700" y="1393"/>
                  <a:pt x="2670" y="1430"/>
                  <a:pt x="2562" y="1349"/>
                </a:cubicBezTo>
                <a:cubicBezTo>
                  <a:pt x="2495" y="1356"/>
                  <a:pt x="2437" y="1367"/>
                  <a:pt x="2370" y="1373"/>
                </a:cubicBezTo>
                <a:cubicBezTo>
                  <a:pt x="2312" y="1385"/>
                  <a:pt x="2256" y="1399"/>
                  <a:pt x="2202" y="1421"/>
                </a:cubicBezTo>
                <a:cubicBezTo>
                  <a:pt x="2141" y="1418"/>
                  <a:pt x="2079" y="1420"/>
                  <a:pt x="2018" y="1413"/>
                </a:cubicBezTo>
                <a:cubicBezTo>
                  <a:pt x="1995" y="1410"/>
                  <a:pt x="1981" y="1386"/>
                  <a:pt x="1962" y="1373"/>
                </a:cubicBezTo>
                <a:cubicBezTo>
                  <a:pt x="1920" y="1345"/>
                  <a:pt x="1883" y="1309"/>
                  <a:pt x="1834" y="1293"/>
                </a:cubicBezTo>
                <a:cubicBezTo>
                  <a:pt x="1805" y="1296"/>
                  <a:pt x="1775" y="1295"/>
                  <a:pt x="1746" y="1301"/>
                </a:cubicBezTo>
                <a:cubicBezTo>
                  <a:pt x="1720" y="1307"/>
                  <a:pt x="1705" y="1335"/>
                  <a:pt x="1682" y="1349"/>
                </a:cubicBezTo>
                <a:cubicBezTo>
                  <a:pt x="1662" y="1362"/>
                  <a:pt x="1638" y="1369"/>
                  <a:pt x="1618" y="1381"/>
                </a:cubicBezTo>
                <a:cubicBezTo>
                  <a:pt x="1582" y="1436"/>
                  <a:pt x="1620" y="1391"/>
                  <a:pt x="1506" y="1413"/>
                </a:cubicBezTo>
                <a:cubicBezTo>
                  <a:pt x="1481" y="1418"/>
                  <a:pt x="1458" y="1430"/>
                  <a:pt x="1434" y="1437"/>
                </a:cubicBezTo>
                <a:cubicBezTo>
                  <a:pt x="1255" y="1490"/>
                  <a:pt x="1080" y="1541"/>
                  <a:pt x="898" y="1581"/>
                </a:cubicBezTo>
                <a:cubicBezTo>
                  <a:pt x="826" y="1577"/>
                  <a:pt x="452" y="1578"/>
                  <a:pt x="378" y="1541"/>
                </a:cubicBezTo>
                <a:cubicBezTo>
                  <a:pt x="343" y="1488"/>
                  <a:pt x="353" y="1425"/>
                  <a:pt x="298" y="1389"/>
                </a:cubicBezTo>
                <a:cubicBezTo>
                  <a:pt x="280" y="1334"/>
                  <a:pt x="198" y="1311"/>
                  <a:pt x="146" y="1301"/>
                </a:cubicBezTo>
                <a:cubicBezTo>
                  <a:pt x="130" y="1290"/>
                  <a:pt x="109" y="1285"/>
                  <a:pt x="98" y="1269"/>
                </a:cubicBezTo>
                <a:cubicBezTo>
                  <a:pt x="77" y="1237"/>
                  <a:pt x="90" y="1250"/>
                  <a:pt x="58" y="1229"/>
                </a:cubicBezTo>
                <a:cubicBezTo>
                  <a:pt x="47" y="1213"/>
                  <a:pt x="37" y="1197"/>
                  <a:pt x="26" y="1181"/>
                </a:cubicBezTo>
                <a:cubicBezTo>
                  <a:pt x="21" y="1173"/>
                  <a:pt x="10" y="1157"/>
                  <a:pt x="10" y="1157"/>
                </a:cubicBezTo>
                <a:cubicBezTo>
                  <a:pt x="30" y="1077"/>
                  <a:pt x="0" y="1159"/>
                  <a:pt x="42" y="1117"/>
                </a:cubicBezTo>
                <a:cubicBezTo>
                  <a:pt x="48" y="1111"/>
                  <a:pt x="44" y="1099"/>
                  <a:pt x="50" y="1093"/>
                </a:cubicBezTo>
                <a:cubicBezTo>
                  <a:pt x="56" y="1087"/>
                  <a:pt x="78" y="1093"/>
                  <a:pt x="74" y="1085"/>
                </a:cubicBezTo>
                <a:cubicBezTo>
                  <a:pt x="69" y="1075"/>
                  <a:pt x="53" y="1080"/>
                  <a:pt x="42" y="107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76" name="AutoShape 36" descr="Штриховой горизонтальный"/>
          <p:cNvSpPr>
            <a:spLocks noChangeArrowheads="1"/>
          </p:cNvSpPr>
          <p:nvPr/>
        </p:nvSpPr>
        <p:spPr bwMode="auto">
          <a:xfrm>
            <a:off x="2771775" y="3284538"/>
            <a:ext cx="4895850" cy="792162"/>
          </a:xfrm>
          <a:prstGeom prst="wedgeEllipseCallout">
            <a:avLst>
              <a:gd name="adj1" fmla="val -33722"/>
              <a:gd name="adj2" fmla="val 17537"/>
            </a:avLst>
          </a:prstGeom>
          <a:pattFill prst="dashHorz">
            <a:fgClr>
              <a:schemeClr val="accent2"/>
            </a:fgClr>
            <a:bgClr>
              <a:schemeClr val="accent1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0243" name="Picture 3" descr="pelik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r="1567" b="52577"/>
          <a:stretch>
            <a:fillRect/>
          </a:stretch>
        </p:blipFill>
        <p:spPr bwMode="auto">
          <a:xfrm>
            <a:off x="3203575" y="4975225"/>
            <a:ext cx="31686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00220_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9"/>
          <a:stretch>
            <a:fillRect/>
          </a:stretch>
        </p:blipFill>
        <p:spPr bwMode="auto">
          <a:xfrm>
            <a:off x="323850" y="4724400"/>
            <a:ext cx="43338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00220_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16" r="50876"/>
          <a:stretch>
            <a:fillRect/>
          </a:stretch>
        </p:blipFill>
        <p:spPr bwMode="auto">
          <a:xfrm>
            <a:off x="179388" y="2420938"/>
            <a:ext cx="5413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00220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t="51042" b="37625"/>
          <a:stretch>
            <a:fillRect/>
          </a:stretch>
        </p:blipFill>
        <p:spPr bwMode="auto">
          <a:xfrm>
            <a:off x="971550" y="188913"/>
            <a:ext cx="2016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00220_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50" r="22501"/>
          <a:stretch>
            <a:fillRect/>
          </a:stretch>
        </p:blipFill>
        <p:spPr bwMode="auto">
          <a:xfrm>
            <a:off x="179388" y="188913"/>
            <a:ext cx="5762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00220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33" b="75417"/>
          <a:stretch>
            <a:fillRect/>
          </a:stretch>
        </p:blipFill>
        <p:spPr bwMode="auto">
          <a:xfrm>
            <a:off x="3563938" y="188913"/>
            <a:ext cx="1944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00220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59" b="50876"/>
          <a:stretch>
            <a:fillRect/>
          </a:stretch>
        </p:blipFill>
        <p:spPr bwMode="auto">
          <a:xfrm>
            <a:off x="6011863" y="188913"/>
            <a:ext cx="2016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00220_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709"/>
          <a:stretch>
            <a:fillRect/>
          </a:stretch>
        </p:blipFill>
        <p:spPr bwMode="auto">
          <a:xfrm>
            <a:off x="8459788" y="188913"/>
            <a:ext cx="433387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00220_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l="37625" r="51042"/>
          <a:stretch>
            <a:fillRect/>
          </a:stretch>
        </p:blipFill>
        <p:spPr bwMode="auto">
          <a:xfrm>
            <a:off x="8459788" y="2420938"/>
            <a:ext cx="504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00220_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1" r="64250"/>
          <a:stretch>
            <a:fillRect/>
          </a:stretch>
        </p:blipFill>
        <p:spPr bwMode="auto">
          <a:xfrm>
            <a:off x="8388350" y="4652963"/>
            <a:ext cx="5762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cat2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175" y="1700213"/>
            <a:ext cx="15748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XTREE3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549275"/>
            <a:ext cx="2259012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rabit"/>
          <p:cNvPicPr>
            <a:picLocks noChangeAspect="1" noChangeArrowheads="1"/>
          </p:cNvPicPr>
          <p:nvPr/>
        </p:nvPicPr>
        <p:blipFill>
          <a:blip r:embed="rId10" cstate="print">
            <a:lum bright="-12000"/>
          </a:blip>
          <a:srcRect/>
          <a:stretch>
            <a:fillRect/>
          </a:stretch>
        </p:blipFill>
        <p:spPr bwMode="auto">
          <a:xfrm>
            <a:off x="1042988" y="2852738"/>
            <a:ext cx="1728787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11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781300"/>
            <a:ext cx="13239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blume049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813" y="4365625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blume049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4663" y="3141663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blume049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025" y="422116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7" descr="0a4f488923716b024ee68941527cf924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>
            <a:lum bright="-6000"/>
          </a:blip>
          <a:srcRect/>
          <a:stretch>
            <a:fillRect/>
          </a:stretch>
        </p:blipFill>
        <p:spPr bwMode="auto">
          <a:xfrm>
            <a:off x="1403350" y="1700213"/>
            <a:ext cx="15224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 descr="65faa995e8495198efec9f89623bb9a7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1775" y="2565400"/>
            <a:ext cx="16557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ранд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79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5046 L -0.22135 -0.05046 L -0.22135 -0.57014 L 0.18889 -0.57014 L 0.18889 -0.05046 Z " pathEditMode="relative" rAng="10800000" ptsTypes="FFFFF">
                                      <p:cBhvr>
                                        <p:cTn id="9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75 0.22453 C -0.20469 0.26296 -0.25833 0.28495 -0.31389 0.28495 C -0.37778 0.28495 -0.42882 0.26296 -0.46476 0.22453 L -0.63542 0.05416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5 C -0.42865 0.26342 -0.375 0.28518 -0.31927 0.28518 C -0.25538 0.28518 -0.20451 0.26342 -0.16858 0.225 L 0.00243 0.0541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92 0.225 C -0.20451 0.26342 -0.25816 0.28518 -0.31406 0.28518 C -0.37778 0.28518 -0.42882 0.26342 -0.46458 0.225 L -0.63542 0.05416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476 C -0.42865 0.26342 -0.375 0.28518 -0.31927 0.28518 C -0.25538 0.28518 -0.20451 0.26342 -0.16858 0.22476 L 0.00243 0.05416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4"/>
                </p:tgtEl>
              </p:cMediaNode>
            </p:audio>
          </p:childTnLst>
        </p:cTn>
      </p:par>
    </p:tnLst>
    <p:bldLst>
      <p:bldP spid="102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Прочитайте арифметическое выражение и прокомментируйте его вычисление двумя способами: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164305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20 • 4 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235743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20 + 20 + 20 +20 = 80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050" y="310583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 </a:t>
            </a:r>
            <a:r>
              <a:rPr lang="ru-RU" sz="3600" b="1" dirty="0" err="1" smtClean="0"/>
              <a:t>дес</a:t>
            </a:r>
            <a:r>
              <a:rPr lang="ru-RU" sz="3600" b="1" dirty="0" smtClean="0"/>
              <a:t>. • 4 = 8 </a:t>
            </a:r>
            <a:r>
              <a:rPr lang="ru-RU" sz="3600" b="1" dirty="0" err="1" smtClean="0"/>
              <a:t>дес</a:t>
            </a:r>
            <a:r>
              <a:rPr lang="ru-RU" sz="3600" b="1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407194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10 •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464344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10 + 10 + 10 + 10 + 10 + 10 + 10 = 70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521495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 </a:t>
            </a:r>
            <a:r>
              <a:rPr lang="ru-RU" sz="3600" b="1" dirty="0" err="1" smtClean="0"/>
              <a:t>дес</a:t>
            </a:r>
            <a:r>
              <a:rPr lang="ru-RU" sz="3600" b="1" dirty="0" smtClean="0"/>
              <a:t>. • 7 = 7 </a:t>
            </a:r>
            <a:r>
              <a:rPr lang="ru-RU" sz="3600" b="1" dirty="0" err="1" smtClean="0"/>
              <a:t>дес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Запиши выражения на умножение круглых чисел:</a:t>
            </a:r>
            <a:endParaRPr lang="ru-RU" sz="3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643050"/>
            <a:ext cx="59293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10 + 10 + 10 + 10 + 10 + 10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20 + 20 + 20 + 20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30 + 30 + 30 =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40 + 40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20 + 20 + 20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50 + 50 =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074" y="1643050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10 • 6 = 60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20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• 4 =80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30 • 3 =90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6116" y="4286256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40 • 2 = 80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20 • 3 = 60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50 • 2 = 100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1240</TotalTime>
  <Words>478</Words>
  <Application>Microsoft Office PowerPoint</Application>
  <PresentationFormat>Экран (4:3)</PresentationFormat>
  <Paragraphs>88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Математика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 Tra-Va</dc:creator>
  <cp:lastModifiedBy>svetlana</cp:lastModifiedBy>
  <cp:revision>123</cp:revision>
  <dcterms:created xsi:type="dcterms:W3CDTF">2010-12-25T19:43:31Z</dcterms:created>
  <dcterms:modified xsi:type="dcterms:W3CDTF">2011-10-14T12:20:52Z</dcterms:modified>
</cp:coreProperties>
</file>