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09D"/>
    <a:srgbClr val="851A05"/>
    <a:srgbClr val="C40C0C"/>
    <a:srgbClr val="410EC2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F26F4D-F95C-47F0-B400-A00BFB5FF7CF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502959-0BD0-42C1-B261-63CB648CE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Слагаемые. Сумма.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Числа от 1 до 10.</a:t>
            </a:r>
            <a:br>
              <a:rPr lang="ru-RU" sz="5400" dirty="0" smtClean="0"/>
            </a:br>
            <a:r>
              <a:rPr lang="ru-RU" sz="5400" dirty="0" smtClean="0"/>
              <a:t>Сложение и вычитание.</a:t>
            </a:r>
            <a:endParaRPr lang="ru-RU" sz="5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920880" cy="3024336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C40C0C"/>
                </a:solidFill>
              </a:rPr>
              <a:t>     5   </a:t>
            </a:r>
            <a:r>
              <a:rPr lang="ru-RU" sz="8800" dirty="0" smtClean="0">
                <a:solidFill>
                  <a:srgbClr val="7030A0"/>
                </a:solidFill>
              </a:rPr>
              <a:t>+  </a:t>
            </a:r>
            <a:r>
              <a:rPr lang="ru-RU" sz="8800" dirty="0" smtClean="0">
                <a:solidFill>
                  <a:srgbClr val="C40C0C"/>
                </a:solidFill>
              </a:rPr>
              <a:t>2   </a:t>
            </a:r>
            <a:r>
              <a:rPr lang="ru-RU" sz="8800" dirty="0" smtClean="0">
                <a:solidFill>
                  <a:srgbClr val="7030A0"/>
                </a:solidFill>
              </a:rPr>
              <a:t>=  </a:t>
            </a:r>
            <a:r>
              <a:rPr lang="ru-RU" sz="8800" dirty="0" smtClean="0">
                <a:solidFill>
                  <a:srgbClr val="00B050"/>
                </a:solidFill>
              </a:rPr>
              <a:t>7 </a:t>
            </a:r>
            <a:r>
              <a:rPr lang="ru-RU" sz="8800" dirty="0" smtClean="0">
                <a:solidFill>
                  <a:srgbClr val="7030A0"/>
                </a:solidFill>
              </a:rPr>
              <a:t>  </a:t>
            </a:r>
            <a:r>
              <a:rPr lang="ru-RU" dirty="0" smtClean="0">
                <a:solidFill>
                  <a:srgbClr val="7030A0"/>
                </a:solidFill>
              </a:rPr>
              <a:t>   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C40C0C"/>
                </a:solidFill>
              </a:rPr>
              <a:t>слагаемое    </a:t>
            </a:r>
            <a:r>
              <a:rPr lang="ru-RU" dirty="0" err="1" smtClean="0">
                <a:solidFill>
                  <a:srgbClr val="C40C0C"/>
                </a:solidFill>
              </a:rPr>
              <a:t>слагаемое</a:t>
            </a:r>
            <a:r>
              <a:rPr lang="ru-RU" dirty="0" smtClean="0">
                <a:solidFill>
                  <a:srgbClr val="C40C0C"/>
                </a:solidFill>
              </a:rPr>
              <a:t>    </a:t>
            </a:r>
            <a:r>
              <a:rPr lang="ru-RU" dirty="0" smtClean="0">
                <a:solidFill>
                  <a:srgbClr val="00B050"/>
                </a:solidFill>
              </a:rPr>
              <a:t>сумма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12" name="Содержимое 11" descr="yellowCircle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940152" y="1844824"/>
            <a:ext cx="864131" cy="871987"/>
          </a:xfrm>
        </p:spPr>
      </p:pic>
      <p:pic>
        <p:nvPicPr>
          <p:cNvPr id="11" name="Содержимое 10" descr="iCAK1NICG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700808"/>
            <a:ext cx="1152127" cy="1125641"/>
          </a:xfrm>
        </p:spPr>
      </p:pic>
      <p:pic>
        <p:nvPicPr>
          <p:cNvPr id="13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700808"/>
            <a:ext cx="1152127" cy="1125641"/>
          </a:xfrm>
          <a:prstGeom prst="rect">
            <a:avLst/>
          </a:prstGeom>
        </p:spPr>
      </p:pic>
      <p:pic>
        <p:nvPicPr>
          <p:cNvPr id="14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700808"/>
            <a:ext cx="1152127" cy="1125641"/>
          </a:xfrm>
          <a:prstGeom prst="rect">
            <a:avLst/>
          </a:prstGeom>
        </p:spPr>
      </p:pic>
      <p:pic>
        <p:nvPicPr>
          <p:cNvPr id="15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700808"/>
            <a:ext cx="1152127" cy="1125641"/>
          </a:xfrm>
          <a:prstGeom prst="rect">
            <a:avLst/>
          </a:prstGeom>
        </p:spPr>
      </p:pic>
      <p:pic>
        <p:nvPicPr>
          <p:cNvPr id="16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700808"/>
            <a:ext cx="1152127" cy="1125641"/>
          </a:xfrm>
          <a:prstGeom prst="rect">
            <a:avLst/>
          </a:prstGeom>
        </p:spPr>
      </p:pic>
      <p:pic>
        <p:nvPicPr>
          <p:cNvPr id="17" name="Содержимое 11" descr="yellowCirc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44824"/>
            <a:ext cx="864131" cy="871987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920880" cy="3024336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C40C0C"/>
                </a:solidFill>
              </a:rPr>
              <a:t>       </a:t>
            </a:r>
            <a:r>
              <a:rPr lang="ru-RU" sz="8800" u="sng" dirty="0" smtClean="0">
                <a:solidFill>
                  <a:srgbClr val="00B050"/>
                </a:solidFill>
              </a:rPr>
              <a:t>5 + 2</a:t>
            </a:r>
            <a:r>
              <a:rPr lang="ru-RU" sz="8800" dirty="0" smtClean="0">
                <a:solidFill>
                  <a:srgbClr val="7030A0"/>
                </a:solidFill>
              </a:rPr>
              <a:t>=</a:t>
            </a:r>
            <a:r>
              <a:rPr lang="ru-RU" sz="8800" dirty="0" smtClean="0">
                <a:solidFill>
                  <a:srgbClr val="00B050"/>
                </a:solidFill>
              </a:rPr>
              <a:t>7</a:t>
            </a:r>
            <a:br>
              <a:rPr lang="ru-RU" sz="8800" dirty="0" smtClean="0">
                <a:solidFill>
                  <a:srgbClr val="00B050"/>
                </a:solidFill>
              </a:rPr>
            </a:br>
            <a:r>
              <a:rPr lang="ru-RU" sz="8800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сумма           </a:t>
            </a:r>
            <a:r>
              <a:rPr lang="ru-RU" dirty="0" err="1" smtClean="0">
                <a:solidFill>
                  <a:srgbClr val="00B050"/>
                </a:solidFill>
              </a:rPr>
              <a:t>сумма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12" name="Содержимое 11" descr="yellowCircle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940152" y="1844824"/>
            <a:ext cx="864131" cy="871987"/>
          </a:xfrm>
        </p:spPr>
      </p:pic>
      <p:pic>
        <p:nvPicPr>
          <p:cNvPr id="11" name="Содержимое 10" descr="iCAK1NICG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700808"/>
            <a:ext cx="1152127" cy="1125641"/>
          </a:xfrm>
        </p:spPr>
      </p:pic>
      <p:pic>
        <p:nvPicPr>
          <p:cNvPr id="13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700808"/>
            <a:ext cx="1152127" cy="1125641"/>
          </a:xfrm>
          <a:prstGeom prst="rect">
            <a:avLst/>
          </a:prstGeom>
        </p:spPr>
      </p:pic>
      <p:pic>
        <p:nvPicPr>
          <p:cNvPr id="14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700808"/>
            <a:ext cx="1152127" cy="1125641"/>
          </a:xfrm>
          <a:prstGeom prst="rect">
            <a:avLst/>
          </a:prstGeom>
        </p:spPr>
      </p:pic>
      <p:pic>
        <p:nvPicPr>
          <p:cNvPr id="15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700808"/>
            <a:ext cx="1152127" cy="1125641"/>
          </a:xfrm>
          <a:prstGeom prst="rect">
            <a:avLst/>
          </a:prstGeom>
        </p:spPr>
      </p:pic>
      <p:pic>
        <p:nvPicPr>
          <p:cNvPr id="16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700808"/>
            <a:ext cx="1152127" cy="1125641"/>
          </a:xfrm>
          <a:prstGeom prst="rect">
            <a:avLst/>
          </a:prstGeom>
        </p:spPr>
      </p:pic>
      <p:pic>
        <p:nvPicPr>
          <p:cNvPr id="17" name="Содержимое 11" descr="yellowCirc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44824"/>
            <a:ext cx="864131" cy="871987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906072" cy="158417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851A05"/>
                </a:solidFill>
              </a:rPr>
              <a:t>Запишите сумму чисел и найдите ее значение.</a:t>
            </a:r>
            <a:endParaRPr lang="ru-RU" sz="4800" dirty="0">
              <a:solidFill>
                <a:srgbClr val="851A0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3749040" cy="4824536"/>
          </a:xfrm>
        </p:spPr>
        <p:txBody>
          <a:bodyPr/>
          <a:lstStyle/>
          <a:p>
            <a:r>
              <a:rPr lang="ru-RU" sz="5400" dirty="0" smtClean="0"/>
              <a:t>4 и 5</a:t>
            </a:r>
          </a:p>
          <a:p>
            <a:r>
              <a:rPr lang="ru-RU" sz="5400" dirty="0" smtClean="0"/>
              <a:t>7 и 3</a:t>
            </a:r>
          </a:p>
          <a:p>
            <a:r>
              <a:rPr lang="ru-RU" sz="5400" dirty="0" smtClean="0"/>
              <a:t>6 и 1 </a:t>
            </a:r>
          </a:p>
          <a:p>
            <a:r>
              <a:rPr lang="ru-RU" sz="5400" dirty="0" smtClean="0"/>
              <a:t>4 и 4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33950" y="1700808"/>
            <a:ext cx="3749040" cy="489654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4 +5=9</a:t>
            </a:r>
          </a:p>
          <a:p>
            <a:r>
              <a:rPr lang="ru-RU" sz="5400" dirty="0" smtClean="0"/>
              <a:t>7+3=10</a:t>
            </a:r>
          </a:p>
          <a:p>
            <a:r>
              <a:rPr lang="ru-RU" sz="5400" dirty="0" smtClean="0"/>
              <a:t>6+1=7</a:t>
            </a:r>
          </a:p>
          <a:p>
            <a:r>
              <a:rPr lang="ru-RU" sz="5400" dirty="0" smtClean="0"/>
              <a:t>4+4=8</a:t>
            </a:r>
            <a:endParaRPr lang="ru-RU" sz="5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BE109D"/>
                </a:solidFill>
              </a:rPr>
              <a:t>            Спасибо!</a:t>
            </a:r>
            <a:endParaRPr lang="ru-RU" sz="6000" dirty="0">
              <a:solidFill>
                <a:srgbClr val="BE109D"/>
              </a:solidFill>
            </a:endParaRPr>
          </a:p>
        </p:txBody>
      </p:sp>
      <p:pic>
        <p:nvPicPr>
          <p:cNvPr id="4" name="Содержимое 3" descr="19441-1920x12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6096000" cy="457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rgbClr val="851A05"/>
                </a:solidFill>
              </a:rPr>
              <a:t>Составьте запись по рисунку</a:t>
            </a:r>
            <a:r>
              <a:rPr lang="ru-RU" dirty="0" smtClean="0">
                <a:solidFill>
                  <a:srgbClr val="851A05"/>
                </a:solidFill>
              </a:rPr>
              <a:t>.</a:t>
            </a:r>
            <a:endParaRPr lang="ru-RU" dirty="0">
              <a:solidFill>
                <a:srgbClr val="851A05"/>
              </a:solidFill>
            </a:endParaRPr>
          </a:p>
        </p:txBody>
      </p:sp>
      <p:pic>
        <p:nvPicPr>
          <p:cNvPr id="5" name="Содержимое 4" descr="appl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844824"/>
            <a:ext cx="3749675" cy="3749675"/>
          </a:xfrm>
        </p:spPr>
      </p:pic>
      <p:pic>
        <p:nvPicPr>
          <p:cNvPr id="6" name="Содержимое 5" descr="golden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364088" y="3212976"/>
            <a:ext cx="2448272" cy="2178962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800800" cy="150304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851A05"/>
                </a:solidFill>
              </a:rPr>
              <a:t>  3+1=4</a:t>
            </a:r>
            <a:endParaRPr lang="ru-RU" sz="8800" dirty="0">
              <a:solidFill>
                <a:srgbClr val="851A05"/>
              </a:solidFill>
            </a:endParaRPr>
          </a:p>
        </p:txBody>
      </p:sp>
      <p:pic>
        <p:nvPicPr>
          <p:cNvPr id="5" name="Содержимое 4" descr="appl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916832"/>
            <a:ext cx="3749675" cy="3749675"/>
          </a:xfrm>
        </p:spPr>
      </p:pic>
      <p:pic>
        <p:nvPicPr>
          <p:cNvPr id="8" name="Содержимое 7" descr="golden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220072" y="3212976"/>
            <a:ext cx="2540942" cy="2261438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5273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Составьте запись по рисунку.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691214067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628800"/>
            <a:ext cx="1896466" cy="1470240"/>
          </a:xfrm>
        </p:spPr>
      </p:pic>
      <p:pic>
        <p:nvPicPr>
          <p:cNvPr id="6" name="Содержимое 5" descr="001496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80" y="3284984"/>
            <a:ext cx="2302346" cy="1577107"/>
          </a:xfrm>
        </p:spPr>
      </p:pic>
      <p:pic>
        <p:nvPicPr>
          <p:cNvPr id="7" name="Содержимое 4" descr="6912140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284984"/>
            <a:ext cx="1896466" cy="1470240"/>
          </a:xfrm>
          <a:prstGeom prst="rect">
            <a:avLst/>
          </a:prstGeom>
        </p:spPr>
      </p:pic>
      <p:pic>
        <p:nvPicPr>
          <p:cNvPr id="8" name="Содержимое 4" descr="6912140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5085184"/>
            <a:ext cx="1896466" cy="1470240"/>
          </a:xfrm>
          <a:prstGeom prst="rect">
            <a:avLst/>
          </a:prstGeom>
        </p:spPr>
      </p:pic>
      <p:pic>
        <p:nvPicPr>
          <p:cNvPr id="9" name="Содержимое 5" descr="00149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628800"/>
            <a:ext cx="2302346" cy="1577107"/>
          </a:xfrm>
          <a:prstGeom prst="rect">
            <a:avLst/>
          </a:prstGeom>
        </p:spPr>
      </p:pic>
      <p:pic>
        <p:nvPicPr>
          <p:cNvPr id="10" name="Содержимое 5" descr="00149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869160"/>
            <a:ext cx="2302346" cy="1577107"/>
          </a:xfrm>
          <a:prstGeom prst="rect">
            <a:avLst/>
          </a:prstGeom>
        </p:spPr>
      </p:pic>
      <p:pic>
        <p:nvPicPr>
          <p:cNvPr id="11" name="Содержимое 5" descr="00149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628800"/>
            <a:ext cx="2302346" cy="1577107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224136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</a:rPr>
              <a:t>3+4=7</a:t>
            </a:r>
            <a:endParaRPr lang="ru-RU" sz="88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691214067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628800"/>
            <a:ext cx="1896466" cy="1470240"/>
          </a:xfrm>
        </p:spPr>
      </p:pic>
      <p:pic>
        <p:nvPicPr>
          <p:cNvPr id="6" name="Содержимое 5" descr="001496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80" y="3284984"/>
            <a:ext cx="2302346" cy="1577107"/>
          </a:xfrm>
        </p:spPr>
      </p:pic>
      <p:pic>
        <p:nvPicPr>
          <p:cNvPr id="7" name="Содержимое 4" descr="6912140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284984"/>
            <a:ext cx="1896466" cy="1470240"/>
          </a:xfrm>
          <a:prstGeom prst="rect">
            <a:avLst/>
          </a:prstGeom>
        </p:spPr>
      </p:pic>
      <p:pic>
        <p:nvPicPr>
          <p:cNvPr id="8" name="Содержимое 4" descr="6912140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5085184"/>
            <a:ext cx="1896466" cy="1470240"/>
          </a:xfrm>
          <a:prstGeom prst="rect">
            <a:avLst/>
          </a:prstGeom>
        </p:spPr>
      </p:pic>
      <p:pic>
        <p:nvPicPr>
          <p:cNvPr id="9" name="Содержимое 5" descr="00149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628800"/>
            <a:ext cx="2302346" cy="1577107"/>
          </a:xfrm>
          <a:prstGeom prst="rect">
            <a:avLst/>
          </a:prstGeom>
        </p:spPr>
      </p:pic>
      <p:pic>
        <p:nvPicPr>
          <p:cNvPr id="10" name="Содержимое 5" descr="00149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869160"/>
            <a:ext cx="2302346" cy="1577107"/>
          </a:xfrm>
          <a:prstGeom prst="rect">
            <a:avLst/>
          </a:prstGeom>
        </p:spPr>
      </p:pic>
      <p:pic>
        <p:nvPicPr>
          <p:cNvPr id="11" name="Содержимое 5" descr="00149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628800"/>
            <a:ext cx="2302346" cy="1577107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                      </a:t>
            </a:r>
            <a:r>
              <a:rPr lang="ru-RU" sz="5300" dirty="0" smtClean="0">
                <a:solidFill>
                  <a:srgbClr val="FF0000"/>
                </a:solidFill>
              </a:rPr>
              <a:t>Составьте запись по рисунку.</a:t>
            </a:r>
            <a:endParaRPr lang="ru-RU" sz="53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k4_1_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852936"/>
            <a:ext cx="2520279" cy="2533903"/>
          </a:xfrm>
        </p:spPr>
      </p:pic>
      <p:pic>
        <p:nvPicPr>
          <p:cNvPr id="6" name="Содержимое 5" descr="k4_4_2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755576" y="1844824"/>
            <a:ext cx="2246376" cy="862584"/>
          </a:xfrm>
        </p:spPr>
      </p:pic>
      <p:pic>
        <p:nvPicPr>
          <p:cNvPr id="7" name="Содержимое 5" descr="k4_4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628800"/>
            <a:ext cx="2246376" cy="862584"/>
          </a:xfrm>
          <a:prstGeom prst="rect">
            <a:avLst/>
          </a:prstGeom>
        </p:spPr>
      </p:pic>
      <p:pic>
        <p:nvPicPr>
          <p:cNvPr id="8" name="Содержимое 5" descr="k4_4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5589240"/>
            <a:ext cx="2246376" cy="862584"/>
          </a:xfrm>
          <a:prstGeom prst="rect">
            <a:avLst/>
          </a:prstGeom>
        </p:spPr>
      </p:pic>
      <p:pic>
        <p:nvPicPr>
          <p:cNvPr id="9" name="Содержимое 5" descr="k4_4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708920"/>
            <a:ext cx="2246376" cy="862584"/>
          </a:xfrm>
          <a:prstGeom prst="rect">
            <a:avLst/>
          </a:prstGeom>
        </p:spPr>
      </p:pic>
      <p:pic>
        <p:nvPicPr>
          <p:cNvPr id="10" name="Содержимое 4" descr="k4_1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861048"/>
            <a:ext cx="2520279" cy="2533903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690048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2+4=6   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                  </a:t>
            </a:r>
            <a:endParaRPr lang="ru-RU" sz="53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k4_1_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852936"/>
            <a:ext cx="2520279" cy="2533903"/>
          </a:xfrm>
        </p:spPr>
      </p:pic>
      <p:pic>
        <p:nvPicPr>
          <p:cNvPr id="6" name="Содержимое 5" descr="k4_4_2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755576" y="1844824"/>
            <a:ext cx="2246376" cy="862584"/>
          </a:xfrm>
        </p:spPr>
      </p:pic>
      <p:pic>
        <p:nvPicPr>
          <p:cNvPr id="7" name="Содержимое 5" descr="k4_4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628800"/>
            <a:ext cx="2246376" cy="862584"/>
          </a:xfrm>
          <a:prstGeom prst="rect">
            <a:avLst/>
          </a:prstGeom>
        </p:spPr>
      </p:pic>
      <p:pic>
        <p:nvPicPr>
          <p:cNvPr id="8" name="Содержимое 5" descr="k4_4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5589240"/>
            <a:ext cx="2246376" cy="862584"/>
          </a:xfrm>
          <a:prstGeom prst="rect">
            <a:avLst/>
          </a:prstGeom>
        </p:spPr>
      </p:pic>
      <p:pic>
        <p:nvPicPr>
          <p:cNvPr id="9" name="Содержимое 5" descr="k4_4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708920"/>
            <a:ext cx="2246376" cy="862584"/>
          </a:xfrm>
          <a:prstGeom prst="rect">
            <a:avLst/>
          </a:prstGeom>
        </p:spPr>
      </p:pic>
      <p:pic>
        <p:nvPicPr>
          <p:cNvPr id="10" name="Содержимое 4" descr="k4_1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861048"/>
            <a:ext cx="2520279" cy="2533903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Компоненты сложения.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84784"/>
            <a:ext cx="7834064" cy="496855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0" dirty="0" smtClean="0">
                <a:solidFill>
                  <a:srgbClr val="00B050"/>
                </a:solidFill>
              </a:rPr>
              <a:t>2+4=6</a:t>
            </a:r>
          </a:p>
          <a:p>
            <a:pPr>
              <a:buNone/>
            </a:pPr>
            <a:r>
              <a:rPr lang="ru-RU" sz="16000" dirty="0" smtClean="0">
                <a:solidFill>
                  <a:srgbClr val="00B050"/>
                </a:solidFill>
              </a:rPr>
              <a:t>2 - </a:t>
            </a:r>
            <a:r>
              <a:rPr lang="ru-RU" sz="16000" b="1" dirty="0" smtClean="0">
                <a:solidFill>
                  <a:srgbClr val="FF0000"/>
                </a:solidFill>
              </a:rPr>
              <a:t>слагаемое</a:t>
            </a:r>
          </a:p>
          <a:p>
            <a:pPr>
              <a:buNone/>
            </a:pPr>
            <a:r>
              <a:rPr lang="ru-RU" sz="16000" dirty="0" smtClean="0">
                <a:solidFill>
                  <a:srgbClr val="00B050"/>
                </a:solidFill>
              </a:rPr>
              <a:t>4 - </a:t>
            </a:r>
            <a:r>
              <a:rPr lang="ru-RU" sz="16000" b="1" dirty="0" smtClean="0">
                <a:solidFill>
                  <a:srgbClr val="FF0000"/>
                </a:solidFill>
              </a:rPr>
              <a:t>слагаемое</a:t>
            </a:r>
          </a:p>
          <a:p>
            <a:pPr>
              <a:buNone/>
            </a:pPr>
            <a:r>
              <a:rPr lang="ru-RU" sz="16000" dirty="0" smtClean="0">
                <a:solidFill>
                  <a:srgbClr val="00B050"/>
                </a:solidFill>
              </a:rPr>
              <a:t>2+4 – </a:t>
            </a:r>
            <a:r>
              <a:rPr lang="ru-RU" sz="16000" b="1" dirty="0" smtClean="0">
                <a:solidFill>
                  <a:srgbClr val="FF0000"/>
                </a:solidFill>
              </a:rPr>
              <a:t>сумма</a:t>
            </a:r>
          </a:p>
          <a:p>
            <a:pPr>
              <a:buNone/>
            </a:pPr>
            <a:r>
              <a:rPr lang="ru-RU" sz="16000" dirty="0" smtClean="0">
                <a:solidFill>
                  <a:srgbClr val="00B050"/>
                </a:solidFill>
              </a:rPr>
              <a:t>6 – </a:t>
            </a:r>
            <a:r>
              <a:rPr lang="ru-RU" sz="16000" b="1" dirty="0" smtClean="0">
                <a:solidFill>
                  <a:srgbClr val="FF0000"/>
                </a:solidFill>
              </a:rPr>
              <a:t>результат сложения, сумма.</a:t>
            </a:r>
            <a:endParaRPr lang="ru-RU" sz="16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7600" b="1" dirty="0" smtClean="0">
                <a:solidFill>
                  <a:srgbClr val="7030A0"/>
                </a:solidFill>
              </a:rPr>
              <a:t>     </a:t>
            </a:r>
            <a:r>
              <a:rPr lang="ru-RU" sz="14400" b="1" dirty="0" smtClean="0"/>
              <a:t> </a:t>
            </a:r>
            <a:r>
              <a:rPr lang="ru-RU" sz="21600" b="1" dirty="0" smtClean="0">
                <a:solidFill>
                  <a:srgbClr val="00B050"/>
                </a:solidFill>
              </a:rPr>
              <a:t>Сумма чисел 2 и 4 равна 6.</a:t>
            </a:r>
            <a:endParaRPr lang="ru-RU" sz="21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      </a:t>
            </a:r>
            <a:endParaRPr lang="ru-RU" sz="7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6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6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920880" cy="3024336"/>
          </a:xfrm>
        </p:spPr>
        <p:txBody>
          <a:bodyPr>
            <a:normAutofit fontScale="90000"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        5+2=7   </a:t>
            </a:r>
            <a:r>
              <a:rPr lang="ru-RU" dirty="0" smtClean="0">
                <a:solidFill>
                  <a:srgbClr val="7030A0"/>
                </a:solidFill>
              </a:rPr>
              <a:t>   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Назовите компоненты сложения.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12" name="Содержимое 11" descr="yellowCircle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940152" y="1844824"/>
            <a:ext cx="864131" cy="871987"/>
          </a:xfrm>
        </p:spPr>
      </p:pic>
      <p:pic>
        <p:nvPicPr>
          <p:cNvPr id="11" name="Содержимое 10" descr="iCAK1NICG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700808"/>
            <a:ext cx="1152127" cy="1125641"/>
          </a:xfrm>
        </p:spPr>
      </p:pic>
      <p:pic>
        <p:nvPicPr>
          <p:cNvPr id="13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700808"/>
            <a:ext cx="1152127" cy="1125641"/>
          </a:xfrm>
          <a:prstGeom prst="rect">
            <a:avLst/>
          </a:prstGeom>
        </p:spPr>
      </p:pic>
      <p:pic>
        <p:nvPicPr>
          <p:cNvPr id="14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700808"/>
            <a:ext cx="1152127" cy="1125641"/>
          </a:xfrm>
          <a:prstGeom prst="rect">
            <a:avLst/>
          </a:prstGeom>
        </p:spPr>
      </p:pic>
      <p:pic>
        <p:nvPicPr>
          <p:cNvPr id="15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700808"/>
            <a:ext cx="1152127" cy="1125641"/>
          </a:xfrm>
          <a:prstGeom prst="rect">
            <a:avLst/>
          </a:prstGeom>
        </p:spPr>
      </p:pic>
      <p:pic>
        <p:nvPicPr>
          <p:cNvPr id="16" name="Содержимое 10" descr="iCAK1N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700808"/>
            <a:ext cx="1152127" cy="1125641"/>
          </a:xfrm>
          <a:prstGeom prst="rect">
            <a:avLst/>
          </a:prstGeom>
        </p:spPr>
      </p:pic>
      <p:pic>
        <p:nvPicPr>
          <p:cNvPr id="17" name="Содержимое 11" descr="yellowCirc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44824"/>
            <a:ext cx="864131" cy="871987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</TotalTime>
  <Words>101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Числа от 1 до 10. Сложение и вычитание.</vt:lpstr>
      <vt:lpstr>Составьте запись по рисунку.</vt:lpstr>
      <vt:lpstr>  3+1=4</vt:lpstr>
      <vt:lpstr>Составьте запись по рисунку.</vt:lpstr>
      <vt:lpstr>3+4=7</vt:lpstr>
      <vt:lpstr>                                                                                      Составьте запись по рисунку.</vt:lpstr>
      <vt:lpstr>2+4=6                                                                                      </vt:lpstr>
      <vt:lpstr>Компоненты сложения.</vt:lpstr>
      <vt:lpstr>        5+2=7        Назовите компоненты сложения.</vt:lpstr>
      <vt:lpstr>     5   +  2   =  7         слагаемое    слагаемое    сумма</vt:lpstr>
      <vt:lpstr>       5 + 2=7                сумма           сумма</vt:lpstr>
      <vt:lpstr>Запишите сумму чисел и найдите ее значение.</vt:lpstr>
      <vt:lpstr>            Спасибо!</vt:lpstr>
    </vt:vector>
  </TitlesOfParts>
  <Company>RUS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 от 1 до 10.Сложение и вычитание.</dc:title>
  <dc:creator>MSI</dc:creator>
  <cp:lastModifiedBy>MSI</cp:lastModifiedBy>
  <cp:revision>26</cp:revision>
  <dcterms:created xsi:type="dcterms:W3CDTF">2011-11-06T08:55:34Z</dcterms:created>
  <dcterms:modified xsi:type="dcterms:W3CDTF">2011-11-06T11:50:30Z</dcterms:modified>
</cp:coreProperties>
</file>