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8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B60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638AE-22B6-469C-BC3A-E1DB5D56F67D}" type="datetimeFigureOut">
              <a:rPr lang="ru-RU" smtClean="0"/>
              <a:pPr/>
              <a:t>28.03.2011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1AECF-F2CB-4086-A54C-88854A5CE5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857232"/>
            <a:ext cx="742260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Интегрированный урок 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математике 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окружающему миру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43042" y="3857628"/>
            <a:ext cx="6143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E3B60F"/>
                </a:solidFill>
                <a:latin typeface="Georgia" pitchFamily="18" charset="0"/>
              </a:rPr>
              <a:t>УМК «Начальная школа </a:t>
            </a:r>
            <a:r>
              <a:rPr lang="en-US" sz="2400" dirty="0" smtClean="0">
                <a:solidFill>
                  <a:srgbClr val="E3B60F"/>
                </a:solidFill>
                <a:latin typeface="Georgia" pitchFamily="18" charset="0"/>
              </a:rPr>
              <a:t>XXI</a:t>
            </a:r>
            <a:r>
              <a:rPr lang="ru-RU" sz="2400" dirty="0" smtClean="0">
                <a:solidFill>
                  <a:srgbClr val="E3B60F"/>
                </a:solidFill>
                <a:latin typeface="Georgia" pitchFamily="18" charset="0"/>
              </a:rPr>
              <a:t> века»</a:t>
            </a:r>
            <a:endParaRPr lang="ru-RU" sz="2400" dirty="0">
              <a:solidFill>
                <a:srgbClr val="E3B60F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5857892"/>
            <a:ext cx="607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FC000"/>
                </a:solidFill>
                <a:latin typeface="Georgia" pitchFamily="18" charset="0"/>
              </a:rPr>
              <a:t>а</a:t>
            </a:r>
            <a:r>
              <a:rPr lang="ru-RU" dirty="0" smtClean="0">
                <a:solidFill>
                  <a:srgbClr val="FFC000"/>
                </a:solidFill>
                <a:latin typeface="Georgia" pitchFamily="18" charset="0"/>
              </a:rPr>
              <a:t>втор: </a:t>
            </a:r>
            <a:r>
              <a:rPr lang="ru-RU" dirty="0" err="1" smtClean="0">
                <a:solidFill>
                  <a:srgbClr val="FFC000"/>
                </a:solidFill>
                <a:latin typeface="Georgia" pitchFamily="18" charset="0"/>
              </a:rPr>
              <a:t>Т.Я.Беляевская</a:t>
            </a:r>
            <a:r>
              <a:rPr lang="ru-RU" dirty="0" smtClean="0">
                <a:solidFill>
                  <a:srgbClr val="FFC000"/>
                </a:solidFill>
                <a:latin typeface="Georgia" pitchFamily="18" charset="0"/>
              </a:rPr>
              <a:t>, учитель начальных классов </a:t>
            </a:r>
            <a:r>
              <a:rPr lang="ru-RU" dirty="0" err="1" smtClean="0">
                <a:solidFill>
                  <a:srgbClr val="FFC000"/>
                </a:solidFill>
                <a:latin typeface="Georgia" pitchFamily="18" charset="0"/>
              </a:rPr>
              <a:t>сош</a:t>
            </a:r>
            <a:r>
              <a:rPr lang="ru-RU" dirty="0" smtClean="0">
                <a:solidFill>
                  <a:srgbClr val="FFC000"/>
                </a:solidFill>
                <a:latin typeface="Georgia" pitchFamily="18" charset="0"/>
              </a:rPr>
              <a:t> № 12 ЗАТО Шиханы</a:t>
            </a:r>
            <a:endParaRPr lang="ru-RU" dirty="0">
              <a:solidFill>
                <a:srgbClr val="FFC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00034" y="571480"/>
            <a:ext cx="80010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мастера было 100 жемчужин. Для создания ожерелья он использовал семь десятых от общего количества. Сколько жемчужин не использовал мастер?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071679"/>
            <a:ext cx="2786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себя:</a:t>
            </a:r>
          </a:p>
          <a:p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786058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1)100:10=10 (ж.)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3429000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2)10 ∙ 7 = 70 (ж.)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000504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3) 100-70=30 (ж.)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жемчуг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643050"/>
            <a:ext cx="3383504" cy="2266948"/>
          </a:xfrm>
          <a:prstGeom prst="rect">
            <a:avLst/>
          </a:prstGeom>
        </p:spPr>
      </p:pic>
      <p:pic>
        <p:nvPicPr>
          <p:cNvPr id="10" name="Рисунок 9" descr="жемчуг1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80" y="3429000"/>
            <a:ext cx="3119446" cy="3119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5786" y="642918"/>
            <a:ext cx="657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Georgia" pitchFamily="18" charset="0"/>
              </a:rPr>
              <a:t>Карточка-помощница</a:t>
            </a:r>
            <a:endParaRPr lang="ru-RU" sz="4000" b="1" dirty="0">
              <a:latin typeface="Georgia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142976" y="3500438"/>
            <a:ext cx="6286544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964381" y="3464719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1608117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251059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822563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536943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251323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4822827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5465769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6108711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7251719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751653" y="3463925"/>
            <a:ext cx="35719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авая фигурная скобка 21"/>
          <p:cNvSpPr/>
          <p:nvPr/>
        </p:nvSpPr>
        <p:spPr>
          <a:xfrm rot="5400000">
            <a:off x="3964777" y="821513"/>
            <a:ext cx="642942" cy="6286544"/>
          </a:xfrm>
          <a:prstGeom prst="rightBrace">
            <a:avLst>
              <a:gd name="adj1" fmla="val 25718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авая фигурная скобка 22"/>
          <p:cNvSpPr/>
          <p:nvPr/>
        </p:nvSpPr>
        <p:spPr>
          <a:xfrm rot="16200000">
            <a:off x="6322231" y="2178835"/>
            <a:ext cx="428628" cy="1785950"/>
          </a:xfrm>
          <a:prstGeom prst="rightBrace">
            <a:avLst>
              <a:gd name="adj1" fmla="val 27891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авая фигурная скобка 23"/>
          <p:cNvSpPr/>
          <p:nvPr/>
        </p:nvSpPr>
        <p:spPr>
          <a:xfrm rot="16200000">
            <a:off x="3107521" y="821513"/>
            <a:ext cx="571504" cy="4500594"/>
          </a:xfrm>
          <a:prstGeom prst="rightBrace">
            <a:avLst>
              <a:gd name="adj1" fmla="val 23545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643306" y="4643446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100ж.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85918" y="2214554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с</a:t>
            </a:r>
            <a:r>
              <a:rPr lang="ru-RU" sz="2800" dirty="0" smtClean="0">
                <a:latin typeface="Georgia" pitchFamily="18" charset="0"/>
              </a:rPr>
              <a:t>емь десятых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86512" y="221455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Georgia" pitchFamily="18" charset="0"/>
              </a:rPr>
              <a:t>?</a:t>
            </a:r>
            <a:endParaRPr lang="ru-RU" sz="28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714356"/>
            <a:ext cx="335758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(92-29):7=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(6∙6):9=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(60+37)-27=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81:(40-31)=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(27+21):6=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(56:8)∙4=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2071670" y="642918"/>
            <a:ext cx="571504" cy="64294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1643042" y="1500174"/>
            <a:ext cx="571504" cy="64294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2285984" y="2357430"/>
            <a:ext cx="571504" cy="64294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77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2214546" y="3214686"/>
            <a:ext cx="571504" cy="64294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2143108" y="4071942"/>
            <a:ext cx="571504" cy="64294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0" name="Управляющая кнопка: настраиваемая 9">
            <a:hlinkClick r:id="" action="ppaction://noaction" highlightClick="1"/>
          </p:cNvPr>
          <p:cNvSpPr/>
          <p:nvPr/>
        </p:nvSpPr>
        <p:spPr>
          <a:xfrm>
            <a:off x="1857356" y="4929198"/>
            <a:ext cx="571504" cy="642942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горный хрустал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80C0B"/>
              </a:clrFrom>
              <a:clrTo>
                <a:srgbClr val="080C0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8082" y="0"/>
            <a:ext cx="1500198" cy="15001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572264" y="1071546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77:горный хрусталь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яшма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8F7"/>
              </a:clrFrom>
              <a:clrTo>
                <a:srgbClr val="F6F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1357298"/>
            <a:ext cx="1735903" cy="110253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143504" y="214311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9: яшма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рубин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2285992"/>
            <a:ext cx="1341425" cy="100606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858016" y="300037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4: рубин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опал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6644" y="4286256"/>
            <a:ext cx="1428760" cy="95250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286644" y="4929198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9: опал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лунный камень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3071810"/>
            <a:ext cx="1428760" cy="142876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786314" y="407194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28: лунный камень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Рисунок 20" descr="агат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0D0E22"/>
              </a:clrFrom>
              <a:clrTo>
                <a:srgbClr val="0D0E2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4" y="4929198"/>
            <a:ext cx="1539868" cy="153986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929190" y="6215082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8: агат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>
            <a:endCxn id="15" idx="1"/>
          </p:cNvCxnSpPr>
          <p:nvPr/>
        </p:nvCxnSpPr>
        <p:spPr>
          <a:xfrm>
            <a:off x="2000232" y="1857364"/>
            <a:ext cx="5143536" cy="931663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7" idx="0"/>
            <a:endCxn id="11" idx="1"/>
          </p:cNvCxnSpPr>
          <p:nvPr/>
        </p:nvCxnSpPr>
        <p:spPr>
          <a:xfrm flipV="1">
            <a:off x="2857488" y="750099"/>
            <a:ext cx="4500594" cy="192880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2428860" y="4000504"/>
            <a:ext cx="3071834" cy="128588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500298" y="3643314"/>
            <a:ext cx="4572032" cy="142876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2357422" y="1071546"/>
            <a:ext cx="3071834" cy="71438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428860" y="4429132"/>
            <a:ext cx="2714644" cy="135732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285728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александрит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A3A099"/>
              </a:clrFrom>
              <a:clrTo>
                <a:srgbClr val="A3A099">
                  <a:alpha val="0"/>
                </a:srgbClr>
              </a:clrTo>
            </a:clrChange>
          </a:blip>
          <a:stretch>
            <a:fillRect/>
          </a:stretch>
        </p:blipFill>
        <p:spPr>
          <a:xfrm rot="3191838">
            <a:off x="285720" y="571480"/>
            <a:ext cx="2355848" cy="1749897"/>
          </a:xfrm>
          <a:prstGeom prst="rect">
            <a:avLst/>
          </a:prstGeom>
        </p:spPr>
      </p:pic>
      <p:pic>
        <p:nvPicPr>
          <p:cNvPr id="6" name="Рисунок 5" descr="сапфир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571480"/>
            <a:ext cx="1962944" cy="2218127"/>
          </a:xfrm>
          <a:prstGeom prst="rect">
            <a:avLst/>
          </a:prstGeom>
        </p:spPr>
      </p:pic>
      <p:pic>
        <p:nvPicPr>
          <p:cNvPr id="7" name="Рисунок 6" descr="жемчуг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3615" y="714356"/>
            <a:ext cx="2850385" cy="1909758"/>
          </a:xfrm>
          <a:prstGeom prst="rect">
            <a:avLst/>
          </a:prstGeom>
        </p:spPr>
      </p:pic>
      <p:pic>
        <p:nvPicPr>
          <p:cNvPr id="9" name="Рисунок 8" descr="яшма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6F4F9"/>
              </a:clrFrom>
              <a:clrTo>
                <a:srgbClr val="F6F4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2700" y="3610490"/>
            <a:ext cx="3003548" cy="1907659"/>
          </a:xfrm>
          <a:prstGeom prst="rect">
            <a:avLst/>
          </a:prstGeom>
        </p:spPr>
      </p:pic>
      <p:pic>
        <p:nvPicPr>
          <p:cNvPr id="10" name="Рисунок 9" descr="рубин.jpg"/>
          <p:cNvPicPr>
            <a:picLocks noChangeAspect="1"/>
          </p:cNvPicPr>
          <p:nvPr/>
        </p:nvPicPr>
        <p:blipFill>
          <a:blip r:embed="rId7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80" y="3643314"/>
            <a:ext cx="2889248" cy="2166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Шестиугольник 2"/>
          <p:cNvSpPr/>
          <p:nvPr/>
        </p:nvSpPr>
        <p:spPr>
          <a:xfrm rot="16200000">
            <a:off x="2803911" y="1910943"/>
            <a:ext cx="3750495" cy="3071834"/>
          </a:xfrm>
          <a:prstGeom prst="hexagon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429124" y="100010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З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12" y="1928802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НИ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435769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ЛА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5500702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Е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5984" y="214311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СИ</a:t>
            </a:r>
            <a:endParaRPr lang="ru-RU" sz="2400" dirty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5984" y="435769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НА</a:t>
            </a:r>
            <a:endParaRPr lang="ru-RU" sz="2400" dirty="0">
              <a:latin typeface="Georgia" pitchFamily="18" charset="0"/>
            </a:endParaRPr>
          </a:p>
        </p:txBody>
      </p:sp>
      <p:cxnSp>
        <p:nvCxnSpPr>
          <p:cNvPr id="12" name="Скругленная соединительная линия 11"/>
          <p:cNvCxnSpPr>
            <a:stCxn id="3" idx="0"/>
            <a:endCxn id="3" idx="4"/>
          </p:cNvCxnSpPr>
          <p:nvPr/>
        </p:nvCxnSpPr>
        <p:spPr>
          <a:xfrm rot="16200000" flipH="1" flipV="1">
            <a:off x="2419932" y="2294922"/>
            <a:ext cx="2982537" cy="1535915"/>
          </a:xfrm>
          <a:prstGeom prst="curvedConnector4">
            <a:avLst>
              <a:gd name="adj1" fmla="val 3713"/>
              <a:gd name="adj2" fmla="val 189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Скругленная соединительная линия 16"/>
          <p:cNvCxnSpPr>
            <a:stCxn id="3" idx="4"/>
          </p:cNvCxnSpPr>
          <p:nvPr/>
        </p:nvCxnSpPr>
        <p:spPr>
          <a:xfrm rot="10800000" flipH="1">
            <a:off x="3143242" y="2357431"/>
            <a:ext cx="3000393" cy="2196719"/>
          </a:xfrm>
          <a:prstGeom prst="curvedConnector3">
            <a:avLst>
              <a:gd name="adj1" fmla="val 5675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hape 19"/>
          <p:cNvCxnSpPr>
            <a:stCxn id="3" idx="1"/>
          </p:cNvCxnSpPr>
          <p:nvPr/>
        </p:nvCxnSpPr>
        <p:spPr>
          <a:xfrm flipH="1">
            <a:off x="4643438" y="2339570"/>
            <a:ext cx="1571637" cy="2946818"/>
          </a:xfrm>
          <a:prstGeom prst="curvedConnector4">
            <a:avLst>
              <a:gd name="adj1" fmla="val 55273"/>
              <a:gd name="adj2" fmla="val 79333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hape 24"/>
          <p:cNvCxnSpPr>
            <a:stCxn id="3" idx="3"/>
            <a:endCxn id="3" idx="5"/>
          </p:cNvCxnSpPr>
          <p:nvPr/>
        </p:nvCxnSpPr>
        <p:spPr>
          <a:xfrm rot="5400000" flipH="1">
            <a:off x="2419932" y="3062882"/>
            <a:ext cx="2982537" cy="1535917"/>
          </a:xfrm>
          <a:prstGeom prst="curvedConnector4">
            <a:avLst>
              <a:gd name="adj1" fmla="val 37437"/>
              <a:gd name="adj2" fmla="val 47675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hape 28"/>
          <p:cNvCxnSpPr>
            <a:stCxn id="3" idx="5"/>
            <a:endCxn id="3" idx="2"/>
          </p:cNvCxnSpPr>
          <p:nvPr/>
        </p:nvCxnSpPr>
        <p:spPr>
          <a:xfrm rot="10800000" flipH="1" flipV="1">
            <a:off x="3143241" y="2339570"/>
            <a:ext cx="3071833" cy="2214577"/>
          </a:xfrm>
          <a:prstGeom prst="curvedConnector5">
            <a:avLst>
              <a:gd name="adj1" fmla="val 47627"/>
              <a:gd name="adj2" fmla="val 69806"/>
              <a:gd name="adj3" fmla="val 81644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1714480" y="5429264"/>
            <a:ext cx="5775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Знание – сила!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642918"/>
            <a:ext cx="83582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магазин привезли 29 кулонов с сапфирами. Из них продали 15. На сколько больше кулонов продали, чем осталось?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апфи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3214686"/>
            <a:ext cx="3384362" cy="30083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4143380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себя: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29-15=14 (к.)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642918"/>
            <a:ext cx="842968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отделе полудрагоценных камней было 35 украшений из бирюзы, а из малахита в 5 раз меньше. Сколько украшений было из малахита?</a:t>
            </a:r>
          </a:p>
          <a:p>
            <a:endParaRPr lang="ru-RU" dirty="0"/>
          </a:p>
        </p:txBody>
      </p:sp>
      <p:pic>
        <p:nvPicPr>
          <p:cNvPr id="4" name="Рисунок 3" descr="бирюз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2143116"/>
            <a:ext cx="3182942" cy="3000396"/>
          </a:xfrm>
          <a:prstGeom prst="rect">
            <a:avLst/>
          </a:prstGeom>
        </p:spPr>
      </p:pic>
      <p:pic>
        <p:nvPicPr>
          <p:cNvPr id="6" name="Рисунок 5" descr="малахи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2071678"/>
            <a:ext cx="3857652" cy="326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571604" y="5643578"/>
            <a:ext cx="6572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себя: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35 ∙ 5 = 105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укр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28" y="5643578"/>
            <a:ext cx="657229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Проверь себя: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35 : 5 = 7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укр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500042"/>
            <a:ext cx="850112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обработке камней ювелир отсёк некоторые их части. Определи какую и назови камень.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малахи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1768042"/>
            <a:ext cx="6429420" cy="4661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Прямая соединительная линия 7"/>
          <p:cNvCxnSpPr/>
          <p:nvPr/>
        </p:nvCxnSpPr>
        <p:spPr>
          <a:xfrm rot="5400000">
            <a:off x="3821901" y="2821777"/>
            <a:ext cx="13573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00562" y="3500438"/>
            <a:ext cx="2357454" cy="57150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43174" y="2571744"/>
            <a:ext cx="1928826" cy="9302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Равнобедренный треугольник 24"/>
          <p:cNvSpPr/>
          <p:nvPr/>
        </p:nvSpPr>
        <p:spPr>
          <a:xfrm rot="1417301">
            <a:off x="2673227" y="3390790"/>
            <a:ext cx="2755368" cy="2152460"/>
          </a:xfrm>
          <a:prstGeom prst="triangl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215074" y="5643578"/>
            <a:ext cx="26938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малахит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500042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обработке камней ювелир отсёк некоторые их части. Определи какую и назови камень.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апфир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1928802"/>
            <a:ext cx="5106216" cy="3994075"/>
          </a:xfrm>
          <a:prstGeom prst="rect">
            <a:avLst/>
          </a:prstGeom>
        </p:spPr>
      </p:pic>
      <p:sp>
        <p:nvSpPr>
          <p:cNvPr id="7" name="Капля 6"/>
          <p:cNvSpPr/>
          <p:nvPr/>
        </p:nvSpPr>
        <p:spPr>
          <a:xfrm>
            <a:off x="1785918" y="3357562"/>
            <a:ext cx="2071702" cy="1785950"/>
          </a:xfrm>
          <a:prstGeom prst="teardrop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6200000" flipV="1">
            <a:off x="2786049" y="2285992"/>
            <a:ext cx="1000132" cy="114300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7" idx="7"/>
          </p:cNvCxnSpPr>
          <p:nvPr/>
        </p:nvCxnSpPr>
        <p:spPr>
          <a:xfrm rot="16200000" flipH="1">
            <a:off x="4464842" y="2750339"/>
            <a:ext cx="571504" cy="17859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6286512" y="5429264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сапфир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71538" y="928670"/>
          <a:ext cx="7643866" cy="4849622"/>
        </p:xfrm>
        <a:graphic>
          <a:graphicData uri="http://schemas.openxmlformats.org/drawingml/2006/table">
            <a:tbl>
              <a:tblPr/>
              <a:tblGrid>
                <a:gridCol w="7643866"/>
              </a:tblGrid>
              <a:tr h="4572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latin typeface="Georgia" pitchFamily="18" charset="0"/>
                          <a:ea typeface="Calibri"/>
                          <a:cs typeface="Times New Roman"/>
                        </a:rPr>
                        <a:t>Карточка-помощница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Georgia" pitchFamily="18" charset="0"/>
                          <a:ea typeface="Calibri"/>
                          <a:cs typeface="Times New Roman"/>
                        </a:rPr>
                        <a:t>1.Сначала найди одну часть числа</a:t>
                      </a:r>
                      <a:r>
                        <a:rPr lang="ru-RU" sz="4000" dirty="0" smtClean="0">
                          <a:latin typeface="Georgia" pitchFamily="18" charset="0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Georgia" pitchFamily="18" charset="0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Georgia" pitchFamily="18" charset="0"/>
                          <a:ea typeface="Calibri"/>
                          <a:cs typeface="Times New Roman"/>
                        </a:rPr>
                        <a:t>2.Потом посчитай несколько таких частей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янтарь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714356"/>
            <a:ext cx="6198698" cy="46386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715140" y="5572140"/>
            <a:ext cx="22333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янтарь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267</Words>
  <Application>Microsoft Office PowerPoint</Application>
  <PresentationFormat>Экран (4:3)</PresentationFormat>
  <Paragraphs>61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9</cp:revision>
  <dcterms:created xsi:type="dcterms:W3CDTF">2011-02-10T12:34:20Z</dcterms:created>
  <dcterms:modified xsi:type="dcterms:W3CDTF">2011-03-28T15:24:33Z</dcterms:modified>
</cp:coreProperties>
</file>