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76" r:id="rId3"/>
    <p:sldId id="257" r:id="rId4"/>
    <p:sldId id="258" r:id="rId5"/>
    <p:sldId id="259" r:id="rId6"/>
    <p:sldId id="272" r:id="rId7"/>
    <p:sldId id="269" r:id="rId8"/>
    <p:sldId id="280" r:id="rId9"/>
    <p:sldId id="277" r:id="rId10"/>
    <p:sldId id="281" r:id="rId11"/>
    <p:sldId id="279" r:id="rId12"/>
    <p:sldId id="261" r:id="rId13"/>
    <p:sldId id="270" r:id="rId14"/>
    <p:sldId id="262" r:id="rId15"/>
    <p:sldId id="263" r:id="rId16"/>
    <p:sldId id="264" r:id="rId17"/>
    <p:sldId id="265" r:id="rId18"/>
    <p:sldId id="268" r:id="rId19"/>
    <p:sldId id="266" r:id="rId20"/>
    <p:sldId id="267" r:id="rId21"/>
    <p:sldId id="271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6EB48-0D81-454A-83D7-2D7CDE454ED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12C38-3809-445E-AEF8-381D0076A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867A-3F34-44F7-93D9-FC939AB896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1C95F5-057D-40E7-83CE-8AA4D26D3F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867A-3F34-44F7-93D9-FC939AB896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95F5-057D-40E7-83CE-8AA4D26D3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867A-3F34-44F7-93D9-FC939AB896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95F5-057D-40E7-83CE-8AA4D26D3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EB867A-3F34-44F7-93D9-FC939AB896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E1C95F5-057D-40E7-83CE-8AA4D26D3F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867A-3F34-44F7-93D9-FC939AB896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95F5-057D-40E7-83CE-8AA4D26D3F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867A-3F34-44F7-93D9-FC939AB896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95F5-057D-40E7-83CE-8AA4D26D3F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95F5-057D-40E7-83CE-8AA4D26D3F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867A-3F34-44F7-93D9-FC939AB896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867A-3F34-44F7-93D9-FC939AB896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95F5-057D-40E7-83CE-8AA4D26D3F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867A-3F34-44F7-93D9-FC939AB896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95F5-057D-40E7-83CE-8AA4D26D3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EB867A-3F34-44F7-93D9-FC939AB896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1C95F5-057D-40E7-83CE-8AA4D26D3F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867A-3F34-44F7-93D9-FC939AB896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1C95F5-057D-40E7-83CE-8AA4D26D3F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EB867A-3F34-44F7-93D9-FC939AB896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E1C95F5-057D-40E7-83CE-8AA4D26D3F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ndia.ru/115527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2%D1%81%D1%82%D1%80%D0%BE-%D0%92%D0%B5%D0%BD%D0%B3%D1%80%D0%B8%D1%8F" TargetMode="External"/><Relationship Id="rId13" Type="http://schemas.openxmlformats.org/officeDocument/2006/relationships/hyperlink" Target="http://ru.wikipedia.org/wiki/%D0%A4%D1%80%D0%B0%D0%BD%D1%86%D1%83%D0%B7%D1%81%D0%BA%D0%B8%D0%B9_%D1%8F%D0%B7%D1%8B%D0%BA" TargetMode="External"/><Relationship Id="rId3" Type="http://schemas.openxmlformats.org/officeDocument/2006/relationships/hyperlink" Target="http://ru.wikipedia.org/wiki/%D0%9F%D0%B5%D0%B4%D0%B0%D0%B3%D0%BE%D0%B3" TargetMode="External"/><Relationship Id="rId7" Type="http://schemas.openxmlformats.org/officeDocument/2006/relationships/hyperlink" Target="http://ru.wikipedia.org/wiki/%D0%92%D0%B5%D0%BD%D0%B0" TargetMode="External"/><Relationship Id="rId12" Type="http://schemas.openxmlformats.org/officeDocument/2006/relationships/hyperlink" Target="http://ru.wikipedia.org/wiki/%D0%96%D0%B5%D0%BD%D0%B5%D0%B2%D0%B0" TargetMode="External"/><Relationship Id="rId2" Type="http://schemas.openxmlformats.org/officeDocument/2006/relationships/hyperlink" Target="http://ru.wikipedia.org/wiki/%D0%9A%D0%BE%D0%BC%D0%BF%D0%BE%D0%B7%D0%B8%D1%82%D0%BE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865_%D0%B3%D0%BE%D0%B4" TargetMode="External"/><Relationship Id="rId11" Type="http://schemas.openxmlformats.org/officeDocument/2006/relationships/hyperlink" Target="http://ru.wikipedia.org/wiki/1950_%D0%B3%D0%BE%D0%B4" TargetMode="External"/><Relationship Id="rId5" Type="http://schemas.openxmlformats.org/officeDocument/2006/relationships/hyperlink" Target="http://ru.wikipedia.org/wiki/6_%D0%B8%D1%8E%D0%BB%D1%8F" TargetMode="External"/><Relationship Id="rId10" Type="http://schemas.openxmlformats.org/officeDocument/2006/relationships/hyperlink" Target="http://ru.wikipedia.org/wiki/1_%D0%B8%D1%8E%D0%BB%D1%8F" TargetMode="External"/><Relationship Id="rId4" Type="http://schemas.openxmlformats.org/officeDocument/2006/relationships/hyperlink" Target="http://ru.wikipedia.org/wiki/%D0%A0%D0%B8%D1%82%D0%BC%D0%B8%D1%87%D0%B5%D1%81%D0%BA%D0%B0%D1%8F_%D0%B3%D0%B8%D0%BC%D0%BD%D0%B0%D1%81%D1%82%D0%B8%D0%BA%D0%B0" TargetMode="External"/><Relationship Id="rId9" Type="http://schemas.openxmlformats.org/officeDocument/2006/relationships/hyperlink" Target="http://ru.wikipedia.org/wiki/%D0%A8%D0%B2%D0%B5%D0%B9%D1%86%D0%B0%D1%80%D0%B8%D1%8F" TargetMode="External"/><Relationship Id="rId1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0%D0%BC%D0%B0%D1%80%D1%81%D0%BA%D0%B0%D1%8F_%D0%B3%D1%83%D0%B1%D0%B5%D1%80%D0%BD%D0%B8%D1%8F" TargetMode="External"/><Relationship Id="rId13" Type="http://schemas.openxmlformats.org/officeDocument/2006/relationships/hyperlink" Target="http://ru.wikipedia.org/wiki/%D0%9F%D1%81%D0%B8%D1%85%D0%B8%D0%B0%D1%82%D1%80%D0%B8%D1%8F" TargetMode="External"/><Relationship Id="rId18" Type="http://schemas.openxmlformats.org/officeDocument/2006/relationships/hyperlink" Target="http://ru.wikipedia.org/wiki/%D0%9C%D0%93%D0%A3" TargetMode="External"/><Relationship Id="rId3" Type="http://schemas.openxmlformats.org/officeDocument/2006/relationships/image" Target="../media/image11.png"/><Relationship Id="rId21" Type="http://schemas.openxmlformats.org/officeDocument/2006/relationships/image" Target="../media/image14.png"/><Relationship Id="rId7" Type="http://schemas.openxmlformats.org/officeDocument/2006/relationships/hyperlink" Target="http://ru.wikipedia.org/wiki/%D0%91%D1%83%D0%B7%D1%83%D0%BB%D1%83%D0%BA" TargetMode="External"/><Relationship Id="rId12" Type="http://schemas.openxmlformats.org/officeDocument/2006/relationships/hyperlink" Target="http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17" Type="http://schemas.openxmlformats.org/officeDocument/2006/relationships/hyperlink" Target="http://ru.wikipedia.org/wiki/%D0%90%D0%BB%D1%8C%D0%BC%D0%B0-%D0%BC%D0%B0%D1%82%D0%B5%D1%80" TargetMode="External"/><Relationship Id="rId2" Type="http://schemas.openxmlformats.org/officeDocument/2006/relationships/image" Target="../media/image10.jpeg"/><Relationship Id="rId16" Type="http://schemas.openxmlformats.org/officeDocument/2006/relationships/hyperlink" Target="http://ru.wikipedia.org/wiki/%D0%9F%D1%80%D0%BE%D1%84%D0%B5%D1%81%D1%81%D0%BE%D1%80" TargetMode="External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876_%D0%B3%D0%BE%D0%B4" TargetMode="External"/><Relationship Id="rId11" Type="http://schemas.openxmlformats.org/officeDocument/2006/relationships/hyperlink" Target="http://ru.wikipedia.org/wiki/%D0%A0%D0%BE%D1%81%D1%81%D0%B8%D0%B9%D1%81%D0%BA%D0%B0%D1%8F_%D0%B8%D0%BC%D0%BF%D0%B5%D1%80%D0%B8%D1%8F" TargetMode="External"/><Relationship Id="rId5" Type="http://schemas.openxmlformats.org/officeDocument/2006/relationships/hyperlink" Target="http://ru.wikipedia.org/wiki/7_%D1%8F%D0%BD%D0%B2%D0%B0%D1%80%D1%8F" TargetMode="External"/><Relationship Id="rId15" Type="http://schemas.openxmlformats.org/officeDocument/2006/relationships/hyperlink" Target="http://ru.wikipedia.org/wiki/%D0%90%D0%BA%D0%B0%D0%B4%D0%B5%D0%BC%D0%B8%D0%BA_%D0%90%D0%9C%D0%9D_%D0%A1%D0%A1%D0%A1%D0%A0" TargetMode="External"/><Relationship Id="rId10" Type="http://schemas.openxmlformats.org/officeDocument/2006/relationships/hyperlink" Target="http://ru.wikipedia.org/wiki/%D0%9C%D0%BE%D1%81%D0%BA%D0%B2%D0%B0" TargetMode="External"/><Relationship Id="rId19" Type="http://schemas.openxmlformats.org/officeDocument/2006/relationships/hyperlink" Target="http://ru.wikipedia.org/wiki/%D0%97%D0%B0%D1%81%D0%BB%D1%83%D0%B6%D0%B5%D0%BD%D0%BD%D1%8B%D0%B9_%D0%B4%D0%B5%D1%8F%D1%82%D0%B5%D0%BB%D1%8C_%D0%BD%D0%B0%D1%83%D0%BA%D0%B8_%D0%A0%D0%A1%D0%A4%D0%A1%D0%A0" TargetMode="External"/><Relationship Id="rId4" Type="http://schemas.openxmlformats.org/officeDocument/2006/relationships/image" Target="../media/image12.png"/><Relationship Id="rId9" Type="http://schemas.openxmlformats.org/officeDocument/2006/relationships/hyperlink" Target="http://ru.wikipedia.org/wiki/1959_%D0%B3%D0%BE%D0%B4" TargetMode="External"/><Relationship Id="rId14" Type="http://schemas.openxmlformats.org/officeDocument/2006/relationships/hyperlink" Target="http://www.psychiatry.ru/stat.php?num=17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gopedshop.ru/item/271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E%D0%BC%D0%BF%D0%BE%D0%B7%D0%B8%D1%82%D0%BE%D1%80" TargetMode="External"/><Relationship Id="rId3" Type="http://schemas.openxmlformats.org/officeDocument/2006/relationships/hyperlink" Target="http://ru.wikipedia.org/wiki/1895_%D0%B3%D0%BE%D0%B4" TargetMode="External"/><Relationship Id="rId7" Type="http://schemas.openxmlformats.org/officeDocument/2006/relationships/hyperlink" Target="http://ru.wikipedia.org/wiki/%D0%93%D0%B5%D1%80%D0%BC%D0%B0%D0%BD%D0%B8%D1%8F" TargetMode="External"/><Relationship Id="rId2" Type="http://schemas.openxmlformats.org/officeDocument/2006/relationships/hyperlink" Target="http://ru.wikipedia.org/wiki/10_%D0%B8%D1%8E%D0%BB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82_%D0%B3%D0%BE%D0%B4" TargetMode="External"/><Relationship Id="rId11" Type="http://schemas.openxmlformats.org/officeDocument/2006/relationships/image" Target="../media/image15.jpeg"/><Relationship Id="rId5" Type="http://schemas.openxmlformats.org/officeDocument/2006/relationships/hyperlink" Target="http://ru.wikipedia.org/wiki/29_%D0%BC%D0%B0%D1%80%D1%82%D0%B0" TargetMode="External"/><Relationship Id="rId10" Type="http://schemas.openxmlformats.org/officeDocument/2006/relationships/hyperlink" Target="http://ru.wikipedia.org/wiki/%D0%9A%D0%BB%D0%B0%D1%81%D1%81%D0%B8%D1%87%D0%B5%D1%81%D0%BA%D0%B0%D1%8F_%D0%BC%D1%83%D0%B7%D1%8B%D0%BA%D0%B0" TargetMode="External"/><Relationship Id="rId4" Type="http://schemas.openxmlformats.org/officeDocument/2006/relationships/hyperlink" Target="http://ru.wikipedia.org/wiki/%D0%9C%D1%8E%D0%BD%D1%85%D0%B5%D0%BD" TargetMode="External"/><Relationship Id="rId9" Type="http://schemas.openxmlformats.org/officeDocument/2006/relationships/hyperlink" Target="http://ru.wikipedia.org/wiki/%D0%9F%D0%B5%D0%B4%D0%B0%D0%B3%D0%BE%D0%B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0145"/>
          </a:xfrm>
        </p:spPr>
        <p:txBody>
          <a:bodyPr>
            <a:normAutofit/>
          </a:bodyPr>
          <a:lstStyle/>
          <a:p>
            <a:r>
              <a:rPr lang="ru-RU" sz="8000" dirty="0" err="1" smtClean="0"/>
              <a:t>Логоритмика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pid-image005_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85728"/>
            <a:ext cx="8215370" cy="607223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Отклонения в развитии детей стихийно не преодолеваются, требуется специально организованная систематическая работа.</a:t>
            </a:r>
          </a:p>
          <a:p>
            <a:r>
              <a:rPr lang="ru-RU" dirty="0" smtClean="0"/>
              <a:t>Лучшим способом организации </a:t>
            </a:r>
            <a:r>
              <a:rPr lang="ru-RU" dirty="0" err="1" smtClean="0"/>
              <a:t>логоритмической</a:t>
            </a:r>
            <a:r>
              <a:rPr lang="ru-RU" dirty="0" smtClean="0"/>
              <a:t> работы является сотрудничество специалистов детского сада: логопеда, музыкального руководителя, воспитателей, инструктора по физическому воспитанию.</a:t>
            </a:r>
          </a:p>
          <a:p>
            <a:r>
              <a:rPr lang="ru-RU" dirty="0" smtClean="0"/>
              <a:t>У каждого свой вид деятельности, но цель у всех общая – развитие и воспитание ребенка.</a:t>
            </a:r>
          </a:p>
          <a:p>
            <a:r>
              <a:rPr lang="ru-RU" b="1" dirty="0" smtClean="0"/>
              <a:t>Логопед</a:t>
            </a:r>
            <a:r>
              <a:rPr lang="ru-RU" dirty="0" smtClean="0"/>
              <a:t> задает лексическую тему, составляет конспект занятия, проводит занятие.</a:t>
            </a:r>
          </a:p>
          <a:p>
            <a:r>
              <a:rPr lang="ru-RU" b="1" dirty="0" smtClean="0"/>
              <a:t>Музыкальный руководитель</a:t>
            </a:r>
            <a:r>
              <a:rPr lang="ru-RU" dirty="0" smtClean="0"/>
              <a:t> подбирает музыку, музыкальные дидактические игры, упражнения, танцы, песни, участвует в проведении занятий.</a:t>
            </a:r>
          </a:p>
          <a:p>
            <a:r>
              <a:rPr lang="ru-RU" b="1" dirty="0" smtClean="0"/>
              <a:t>Воспитатель</a:t>
            </a:r>
            <a:r>
              <a:rPr lang="ru-RU" dirty="0" smtClean="0"/>
              <a:t> проводит подготовительную работу по заданию логопеда, разучивает с детьми пальчиковые игры, стихи и движения.</a:t>
            </a:r>
          </a:p>
          <a:p>
            <a:r>
              <a:rPr lang="ru-RU" b="1" dirty="0" smtClean="0"/>
              <a:t>Инструктор по физкультуре </a:t>
            </a:r>
            <a:r>
              <a:rPr lang="ru-RU" dirty="0" smtClean="0"/>
              <a:t>разучивает подвижные игры.</a:t>
            </a:r>
          </a:p>
          <a:p>
            <a:r>
              <a:rPr lang="ru-RU" b="1" dirty="0" smtClean="0">
                <a:hlinkClick r:id="rId2"/>
              </a:rPr>
              <a:t>Родители</a:t>
            </a:r>
            <a:r>
              <a:rPr lang="ru-RU" dirty="0" smtClean="0"/>
              <a:t> разучивают речевой материал с ребенком дома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Сотрудничество специалистов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Практика показывает, что регулярные занятия </a:t>
            </a:r>
            <a:r>
              <a:rPr lang="ru-RU" dirty="0" err="1" smtClean="0"/>
              <a:t>логоритмикой</a:t>
            </a:r>
            <a:r>
              <a:rPr lang="ru-RU" dirty="0" smtClean="0"/>
              <a:t> способствуют нормализации речи ребенка вне зависимости от вида речевого нарушения, формируют положительный эмоциональный настрой, учит общению со сверстниками и многое другое. </a:t>
            </a:r>
          </a:p>
          <a:p>
            <a:pPr>
              <a:buNone/>
            </a:pPr>
            <a:r>
              <a:rPr lang="ru-RU" i="1" dirty="0" smtClean="0"/>
              <a:t>    Поэтому в </a:t>
            </a:r>
            <a:r>
              <a:rPr lang="ru-RU" i="1" dirty="0"/>
              <a:t>детском саду необходимо проводить занятия </a:t>
            </a:r>
            <a:r>
              <a:rPr lang="ru-RU" i="1" dirty="0" err="1"/>
              <a:t>логоритмикой</a:t>
            </a:r>
            <a:r>
              <a:rPr lang="ru-RU" i="1" dirty="0"/>
              <a:t>.</a:t>
            </a:r>
          </a:p>
          <a:p>
            <a:pPr>
              <a:buNone/>
            </a:pPr>
            <a:r>
              <a:rPr lang="ru-RU" i="1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85860"/>
          </a:xfrm>
        </p:spPr>
        <p:txBody>
          <a:bodyPr>
            <a:noAutofit/>
          </a:bodyPr>
          <a:lstStyle/>
          <a:p>
            <a:r>
              <a:rPr lang="ru-RU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/>
            </a:r>
            <a:br>
              <a:rPr lang="ru-RU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</a:br>
            <a:r>
              <a:rPr lang="ru-RU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Вывод </a:t>
            </a:r>
            <a:endParaRPr lang="ru-RU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2786058"/>
            <a:ext cx="5786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ln>
                  <a:solidFill>
                    <a:srgbClr val="0070C0"/>
                  </a:solidFill>
                </a:ln>
              </a:rPr>
              <a:t>Немного истории: </a:t>
            </a:r>
            <a:endParaRPr lang="ru-RU" sz="5400" dirty="0">
              <a:ln>
                <a:solidFill>
                  <a:srgbClr val="0070C0"/>
                </a:solidFill>
              </a:ln>
            </a:endParaRPr>
          </a:p>
        </p:txBody>
      </p:sp>
      <p:pic>
        <p:nvPicPr>
          <p:cNvPr id="3" name="Рисунок 2" descr="Зака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571480"/>
            <a:ext cx="7620000" cy="5715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64384" y="857232"/>
            <a:ext cx="2015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>
                  <a:solidFill>
                    <a:srgbClr val="FF0000"/>
                  </a:solidFill>
                </a:ln>
              </a:rPr>
              <a:t>Немного истории</a:t>
            </a:r>
            <a:r>
              <a:rPr lang="ru-RU" dirty="0" smtClean="0"/>
              <a:t>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26061044_524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500175"/>
            <a:ext cx="2428892" cy="228601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Танец, музыка и поэзия были неразделимо связаны. Танец – поэзия движения, и его взаимосвязь с музыкой – поэзией звуков – замечалась людьми во все времена. Даже сейчас музыкальные периоды называются именами, первоначально данными танцам: так, есть эпоха вальса, эпоха гавота, эпоха менуэта</a:t>
            </a:r>
            <a:endParaRPr lang="ru-RU" sz="1600" dirty="0"/>
          </a:p>
        </p:txBody>
      </p:sp>
      <p:pic>
        <p:nvPicPr>
          <p:cNvPr id="1026" name="Picture 2" descr="http://pyramid.org.ua/images/articles/1226062192_85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500174"/>
            <a:ext cx="2286016" cy="2286016"/>
          </a:xfrm>
          <a:prstGeom prst="rect">
            <a:avLst/>
          </a:prstGeom>
          <a:noFill/>
        </p:spPr>
      </p:pic>
      <p:pic>
        <p:nvPicPr>
          <p:cNvPr id="1028" name="Picture 4" descr="http://www.balletmusic.ru/image/dances_image/02/dance_antique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5" y="3786190"/>
            <a:ext cx="5022372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6329378" cy="419736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Эмиль </a:t>
            </a:r>
            <a:r>
              <a:rPr lang="ru-RU" b="1" dirty="0" err="1" smtClean="0"/>
              <a:t>Жак-Далькроз</a:t>
            </a:r>
            <a:r>
              <a:rPr lang="ru-RU" dirty="0" smtClean="0"/>
              <a:t> </a:t>
            </a:r>
            <a:r>
              <a:rPr lang="ru-RU" i="1" dirty="0" err="1" smtClean="0"/>
              <a:t>Émile</a:t>
            </a:r>
            <a:r>
              <a:rPr lang="ru-RU" i="1" dirty="0" smtClean="0"/>
              <a:t> </a:t>
            </a:r>
            <a:r>
              <a:rPr lang="ru-RU" i="1" dirty="0" err="1" smtClean="0"/>
              <a:t>Jaques-Dalcroze</a:t>
            </a:r>
            <a:r>
              <a:rPr lang="ru-RU" dirty="0" smtClean="0"/>
              <a:t> Имя при рождении: </a:t>
            </a:r>
            <a:r>
              <a:rPr lang="ru-RU" dirty="0" err="1" smtClean="0"/>
              <a:t>Émile</a:t>
            </a:r>
            <a:r>
              <a:rPr lang="ru-RU" dirty="0" smtClean="0"/>
              <a:t> </a:t>
            </a:r>
            <a:r>
              <a:rPr lang="ru-RU" dirty="0" err="1" smtClean="0"/>
              <a:t>Jaques</a:t>
            </a:r>
            <a:endParaRPr lang="ru-RU" dirty="0" smtClean="0"/>
          </a:p>
          <a:p>
            <a:r>
              <a:rPr lang="ru-RU" dirty="0" smtClean="0"/>
              <a:t>Род деятельности: </a:t>
            </a:r>
            <a:r>
              <a:rPr lang="ru-RU" dirty="0" smtClean="0">
                <a:hlinkClick r:id="rId2" action="ppaction://hlinkfile" tooltip="Композитор"/>
              </a:rPr>
              <a:t>композитор</a:t>
            </a:r>
            <a:r>
              <a:rPr lang="ru-RU" dirty="0" smtClean="0"/>
              <a:t>, </a:t>
            </a:r>
            <a:r>
              <a:rPr lang="ru-RU" dirty="0" smtClean="0">
                <a:hlinkClick r:id="rId3" action="ppaction://hlinkfile" tooltip="Педагог"/>
              </a:rPr>
              <a:t>педагог</a:t>
            </a:r>
            <a:r>
              <a:rPr lang="ru-RU" dirty="0" smtClean="0"/>
              <a:t>, создатель </a:t>
            </a:r>
            <a:r>
              <a:rPr lang="ru-RU" dirty="0" smtClean="0">
                <a:hlinkClick r:id="rId4" action="ppaction://hlinkfile" tooltip="Ритмическая гимнастика"/>
              </a:rPr>
              <a:t>ритмики</a:t>
            </a:r>
            <a:endParaRPr lang="ru-RU" dirty="0" smtClean="0"/>
          </a:p>
          <a:p>
            <a:r>
              <a:rPr lang="ru-RU" dirty="0" smtClean="0"/>
              <a:t>Дата рождения: </a:t>
            </a:r>
            <a:r>
              <a:rPr lang="ru-RU" dirty="0" smtClean="0">
                <a:hlinkClick r:id="rId5" action="ppaction://hlinkfile" tooltip="6 июля"/>
              </a:rPr>
              <a:t>6 июля</a:t>
            </a:r>
            <a:r>
              <a:rPr lang="ru-RU" dirty="0" smtClean="0"/>
              <a:t> </a:t>
            </a:r>
            <a:r>
              <a:rPr lang="ru-RU" dirty="0" smtClean="0">
                <a:hlinkClick r:id="rId6" action="ppaction://hlinkfile" tooltip="1865 год"/>
              </a:rPr>
              <a:t>1865</a:t>
            </a:r>
            <a:r>
              <a:rPr lang="ru-RU" dirty="0" smtClean="0"/>
              <a:t>(1865-07-06)</a:t>
            </a:r>
          </a:p>
          <a:p>
            <a:r>
              <a:rPr lang="ru-RU" dirty="0" smtClean="0"/>
              <a:t>Место рождения: </a:t>
            </a:r>
            <a:r>
              <a:rPr lang="ru-RU" dirty="0" smtClean="0">
                <a:hlinkClick r:id="rId7" action="ppaction://hlinkfile" tooltip="Вена"/>
              </a:rPr>
              <a:t>Вена</a:t>
            </a:r>
            <a:r>
              <a:rPr lang="ru-RU" dirty="0" smtClean="0"/>
              <a:t>, </a:t>
            </a:r>
            <a:r>
              <a:rPr lang="ru-RU" dirty="0" smtClean="0">
                <a:hlinkClick r:id="rId8" action="ppaction://hlinkfile" tooltip="Австро-Венгрия"/>
              </a:rPr>
              <a:t>Австро-Венгрия</a:t>
            </a:r>
            <a:endParaRPr lang="ru-RU" dirty="0" smtClean="0"/>
          </a:p>
          <a:p>
            <a:r>
              <a:rPr lang="ru-RU" dirty="0" smtClean="0"/>
              <a:t>Подданство:  </a:t>
            </a:r>
            <a:r>
              <a:rPr lang="ru-RU" dirty="0" smtClean="0">
                <a:hlinkClick r:id="rId9" action="ppaction://hlinkfile" tooltip="Швейцария"/>
              </a:rPr>
              <a:t>Швейцария</a:t>
            </a:r>
            <a:endParaRPr lang="ru-RU" dirty="0" smtClean="0"/>
          </a:p>
          <a:p>
            <a:r>
              <a:rPr lang="ru-RU" dirty="0" smtClean="0"/>
              <a:t>Дата смерти: </a:t>
            </a:r>
            <a:r>
              <a:rPr lang="ru-RU" dirty="0" smtClean="0">
                <a:hlinkClick r:id="rId10" action="ppaction://hlinkfile" tooltip="1 июля"/>
              </a:rPr>
              <a:t>1 июля</a:t>
            </a:r>
            <a:r>
              <a:rPr lang="ru-RU" dirty="0" smtClean="0"/>
              <a:t> </a:t>
            </a:r>
            <a:r>
              <a:rPr lang="ru-RU" dirty="0" smtClean="0">
                <a:hlinkClick r:id="rId11" action="ppaction://hlinkfile" tooltip="1950 год"/>
              </a:rPr>
              <a:t>1950</a:t>
            </a:r>
            <a:r>
              <a:rPr lang="ru-RU" dirty="0" smtClean="0"/>
              <a:t>(1950-07-01) (84 года)</a:t>
            </a:r>
          </a:p>
          <a:p>
            <a:r>
              <a:rPr lang="ru-RU" dirty="0" smtClean="0"/>
              <a:t>Место смерти: </a:t>
            </a:r>
            <a:r>
              <a:rPr lang="ru-RU" dirty="0" smtClean="0">
                <a:hlinkClick r:id="rId12" action="ppaction://hlinkfile" tooltip="Женева"/>
              </a:rPr>
              <a:t>Женева</a:t>
            </a:r>
            <a:r>
              <a:rPr lang="ru-RU" dirty="0" smtClean="0"/>
              <a:t>, </a:t>
            </a:r>
            <a:r>
              <a:rPr lang="ru-RU" dirty="0" smtClean="0">
                <a:hlinkClick r:id="rId9" action="ppaction://hlinkfile" tooltip="Швейцария"/>
              </a:rPr>
              <a:t>Швейцария</a:t>
            </a:r>
            <a:endParaRPr lang="ru-RU" dirty="0" smtClean="0"/>
          </a:p>
          <a:p>
            <a:r>
              <a:rPr lang="ru-RU" b="1" dirty="0" smtClean="0"/>
              <a:t>Эмиль </a:t>
            </a:r>
            <a:r>
              <a:rPr lang="ru-RU" b="1" dirty="0" err="1" smtClean="0"/>
              <a:t>Жак-Далькроз</a:t>
            </a:r>
            <a:r>
              <a:rPr lang="ru-RU" dirty="0" smtClean="0"/>
              <a:t>, (</a:t>
            </a:r>
            <a:r>
              <a:rPr lang="ru-RU" dirty="0" smtClean="0">
                <a:hlinkClick r:id="rId13" action="ppaction://hlinkfile" tooltip="Французский язык"/>
              </a:rPr>
              <a:t>фр.</a:t>
            </a:r>
            <a:r>
              <a:rPr lang="ru-RU" dirty="0" smtClean="0"/>
              <a:t> </a:t>
            </a:r>
            <a:r>
              <a:rPr lang="fr-FR" i="1" dirty="0" smtClean="0"/>
              <a:t>Emile Jaques-Dalcroze</a:t>
            </a:r>
            <a:r>
              <a:rPr lang="ru-RU" dirty="0" smtClean="0"/>
              <a:t>; </a:t>
            </a:r>
            <a:r>
              <a:rPr lang="ru-RU" dirty="0" smtClean="0">
                <a:hlinkClick r:id="rId5" action="ppaction://hlinkfile" tooltip="6 июля"/>
              </a:rPr>
              <a:t>6 июля</a:t>
            </a:r>
            <a:r>
              <a:rPr lang="ru-RU" dirty="0" smtClean="0"/>
              <a:t> </a:t>
            </a:r>
            <a:r>
              <a:rPr lang="ru-RU" dirty="0" smtClean="0">
                <a:hlinkClick r:id="rId6" action="ppaction://hlinkfile" tooltip="1865 год"/>
              </a:rPr>
              <a:t>1865 года</a:t>
            </a:r>
            <a:r>
              <a:rPr lang="ru-RU" dirty="0" smtClean="0"/>
              <a:t>, </a:t>
            </a:r>
            <a:r>
              <a:rPr lang="ru-RU" dirty="0" smtClean="0">
                <a:hlinkClick r:id="rId7" action="ppaction://hlinkfile" tooltip="Вена"/>
              </a:rPr>
              <a:t>Вена</a:t>
            </a:r>
            <a:r>
              <a:rPr lang="ru-RU" dirty="0" smtClean="0"/>
              <a:t> — </a:t>
            </a:r>
            <a:r>
              <a:rPr lang="ru-RU" dirty="0" smtClean="0">
                <a:hlinkClick r:id="rId10" action="ppaction://hlinkfile" tooltip="1 июля"/>
              </a:rPr>
              <a:t>1 июля</a:t>
            </a:r>
            <a:r>
              <a:rPr lang="ru-RU" dirty="0" smtClean="0"/>
              <a:t> </a:t>
            </a:r>
            <a:r>
              <a:rPr lang="ru-RU" dirty="0" smtClean="0">
                <a:hlinkClick r:id="rId11" action="ppaction://hlinkfile" tooltip="1950 год"/>
              </a:rPr>
              <a:t>1950 года</a:t>
            </a:r>
            <a:r>
              <a:rPr lang="ru-RU" dirty="0" smtClean="0"/>
              <a:t>, </a:t>
            </a:r>
            <a:r>
              <a:rPr lang="ru-RU" dirty="0" smtClean="0">
                <a:hlinkClick r:id="rId12" action="ppaction://hlinkfile" tooltip="Женева"/>
              </a:rPr>
              <a:t>Женева</a:t>
            </a:r>
            <a:r>
              <a:rPr lang="ru-RU" dirty="0" smtClean="0"/>
              <a:t>) — </a:t>
            </a:r>
            <a:r>
              <a:rPr lang="ru-RU" dirty="0" smtClean="0">
                <a:hlinkClick r:id="rId9" action="ppaction://hlinkfile" tooltip="Швейцария"/>
              </a:rPr>
              <a:t>швейцарский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</a:t>
            </a:r>
            <a:r>
              <a:rPr lang="ru-RU" sz="3100" b="1" dirty="0" smtClean="0"/>
              <a:t>Пространство и время наполнены материей, подчиненной законам вечного ритма».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pic>
        <p:nvPicPr>
          <p:cNvPr id="4" name="Рисунок 3" descr="200px-Emile_Jaques_Dalcroze[1]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00892" y="2571744"/>
            <a:ext cx="1828800" cy="2697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11__-__20100915_1284993930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3570" y="1500174"/>
            <a:ext cx="3003176" cy="45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Влади́мир</a:t>
            </a:r>
            <a:r>
              <a:rPr lang="ru-RU" b="1" dirty="0" smtClean="0"/>
              <a:t> </a:t>
            </a:r>
            <a:r>
              <a:rPr lang="ru-RU" b="1" dirty="0" err="1" smtClean="0"/>
              <a:t>Алексе́евич</a:t>
            </a:r>
            <a:r>
              <a:rPr lang="ru-RU" b="1" dirty="0" smtClean="0"/>
              <a:t> </a:t>
            </a:r>
            <a:r>
              <a:rPr lang="ru-RU" b="1" dirty="0" err="1" smtClean="0"/>
              <a:t>Гиляро́вский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3553" name="Picture 1" descr="Flag of Russia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</p:spPr>
      </p:pic>
      <p:pic>
        <p:nvPicPr>
          <p:cNvPr id="23554" name="Picture 2" descr="Flag of the Soviet Union.sv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14414" y="1164720"/>
          <a:ext cx="3786214" cy="5693281"/>
        </p:xfrm>
        <a:graphic>
          <a:graphicData uri="http://schemas.openxmlformats.org/drawingml/2006/table">
            <a:tbl>
              <a:tblPr/>
              <a:tblGrid>
                <a:gridCol w="1893107"/>
                <a:gridCol w="1893107"/>
              </a:tblGrid>
              <a:tr h="4209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baseline="0" dirty="0"/>
                        <a:t>Василий Алексеевич Гиляровский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115">
                <a:tc>
                  <a:txBody>
                    <a:bodyPr/>
                    <a:lstStyle/>
                    <a:p>
                      <a:r>
                        <a:rPr lang="ru-RU" sz="1200" baseline="0"/>
                        <a:t>Дата рождения: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/>
                        <a:t>26 декабря 1875 (</a:t>
                      </a:r>
                      <a:r>
                        <a:rPr lang="ru-RU" sz="1200" baseline="0" dirty="0">
                          <a:hlinkClick r:id="rId5" action="ppaction://hlinkfile" tooltip="7 января"/>
                        </a:rPr>
                        <a:t>7 января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>
                          <a:hlinkClick r:id="rId6" action="ppaction://hlinkfile" tooltip="1876 год"/>
                        </a:rPr>
                        <a:t>1876</a:t>
                      </a:r>
                      <a:r>
                        <a:rPr lang="ru-RU" sz="1200" baseline="0" dirty="0"/>
                        <a:t>)(1876-01-07)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324">
                <a:tc>
                  <a:txBody>
                    <a:bodyPr/>
                    <a:lstStyle/>
                    <a:p>
                      <a:r>
                        <a:rPr lang="ru-RU" sz="1200" baseline="0"/>
                        <a:t>Место рождения: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/>
                        <a:t>г. </a:t>
                      </a:r>
                      <a:r>
                        <a:rPr lang="ru-RU" sz="1200" baseline="0" dirty="0">
                          <a:hlinkClick r:id="rId7" action="ppaction://hlinkfile" tooltip="Бузулук"/>
                        </a:rPr>
                        <a:t>Бузулук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>
                          <a:hlinkClick r:id="rId8" action="ppaction://hlinkfile" tooltip="Самарская губерния"/>
                        </a:rPr>
                        <a:t>Самарской губернии</a:t>
                      </a:r>
                      <a:endParaRPr lang="ru-RU" sz="1200" baseline="0" dirty="0"/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32">
                <a:tc>
                  <a:txBody>
                    <a:bodyPr/>
                    <a:lstStyle/>
                    <a:p>
                      <a:r>
                        <a:rPr lang="ru-RU" sz="1200" baseline="0"/>
                        <a:t>Дата смерти: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>
                          <a:hlinkClick r:id="rId9" action="ppaction://hlinkfile" tooltip="1959 год"/>
                        </a:rPr>
                        <a:t>1959 год</a:t>
                      </a:r>
                      <a:r>
                        <a:rPr lang="ru-RU" sz="1200" baseline="0" dirty="0"/>
                        <a:t>(1959)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32">
                <a:tc>
                  <a:txBody>
                    <a:bodyPr/>
                    <a:lstStyle/>
                    <a:p>
                      <a:r>
                        <a:rPr lang="ru-RU" sz="1200" baseline="0"/>
                        <a:t>Место смерти: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>
                          <a:hlinkClick r:id="rId10" action="ppaction://hlinkfile" tooltip="Москва"/>
                        </a:rPr>
                        <a:t>Москва</a:t>
                      </a:r>
                      <a:endParaRPr lang="ru-RU" sz="1200" baseline="0" dirty="0"/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324">
                <a:tc>
                  <a:txBody>
                    <a:bodyPr/>
                    <a:lstStyle/>
                    <a:p>
                      <a:r>
                        <a:rPr lang="ru-RU" sz="1200" baseline="0"/>
                        <a:t>Страна: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/>
                        <a:t> </a:t>
                      </a:r>
                      <a:r>
                        <a:rPr lang="ru-RU" sz="1200" baseline="0" dirty="0">
                          <a:hlinkClick r:id="rId11" action="ppaction://hlinkfile" tooltip="Российская империя"/>
                        </a:rPr>
                        <a:t>Российская империя</a:t>
                      </a:r>
                      <a:r>
                        <a:rPr lang="ru-RU" sz="1200" baseline="0" dirty="0"/>
                        <a:t>,  </a:t>
                      </a:r>
                      <a:r>
                        <a:rPr lang="ru-RU" sz="1200" baseline="0" dirty="0">
                          <a:hlinkClick r:id="rId12" action="ppaction://hlinkfile" tooltip="Союз Советских Социалистических Республик"/>
                        </a:rPr>
                        <a:t>СССР</a:t>
                      </a:r>
                      <a:endParaRPr lang="ru-RU" sz="1200" baseline="0" dirty="0"/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32">
                <a:tc>
                  <a:txBody>
                    <a:bodyPr/>
                    <a:lstStyle/>
                    <a:p>
                      <a:r>
                        <a:rPr lang="ru-RU" sz="1200" baseline="0"/>
                        <a:t>Научная сфера: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>
                          <a:hlinkClick r:id="rId13" action="ppaction://hlinkfile" tooltip="Психиатрия"/>
                        </a:rPr>
                        <a:t>психиатрия</a:t>
                      </a:r>
                      <a:endParaRPr lang="ru-RU" sz="1200" baseline="0" dirty="0"/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324">
                <a:tc>
                  <a:txBody>
                    <a:bodyPr/>
                    <a:lstStyle/>
                    <a:p>
                      <a:r>
                        <a:rPr lang="ru-RU" sz="1200" baseline="0"/>
                        <a:t>Место работы: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/>
                        <a:t>Институт психиатрии АМН</a:t>
                      </a:r>
                      <a:r>
                        <a:rPr lang="ru-RU" sz="1200" baseline="0" dirty="0">
                          <a:hlinkClick r:id="rId14"/>
                        </a:rPr>
                        <a:t>[1]</a:t>
                      </a:r>
                      <a:endParaRPr lang="ru-RU" sz="1200" baseline="0" dirty="0"/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324">
                <a:tc>
                  <a:txBody>
                    <a:bodyPr/>
                    <a:lstStyle/>
                    <a:p>
                      <a:r>
                        <a:rPr lang="ru-RU" sz="1200" baseline="0"/>
                        <a:t>Учёное звание: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>
                          <a:hlinkClick r:id="rId15" action="ppaction://hlinkfile" tooltip="Академик АМН СССР"/>
                        </a:rPr>
                        <a:t>академик АМН СССР</a:t>
                      </a:r>
                      <a:r>
                        <a:rPr lang="ru-RU" sz="1200" baseline="0" dirty="0"/>
                        <a:t>, </a:t>
                      </a:r>
                      <a:r>
                        <a:rPr lang="ru-RU" sz="1200" baseline="0" dirty="0">
                          <a:hlinkClick r:id="rId16" action="ppaction://hlinkfile" tooltip="Профессор"/>
                        </a:rPr>
                        <a:t>профессор</a:t>
                      </a:r>
                      <a:endParaRPr lang="ru-RU" sz="1200" baseline="0" dirty="0"/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32">
                <a:tc>
                  <a:txBody>
                    <a:bodyPr/>
                    <a:lstStyle/>
                    <a:p>
                      <a:r>
                        <a:rPr lang="ru-RU" sz="1200" baseline="0">
                          <a:hlinkClick r:id="rId17" action="ppaction://hlinkfile" tooltip="Альма-матер"/>
                        </a:rPr>
                        <a:t>Альма-матер</a:t>
                      </a:r>
                      <a:r>
                        <a:rPr lang="ru-RU" sz="1200" baseline="0"/>
                        <a:t>: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>
                          <a:hlinkClick r:id="rId18" action="ppaction://hlinkfile" tooltip="МГУ"/>
                        </a:rPr>
                        <a:t>МГУ</a:t>
                      </a:r>
                      <a:endParaRPr lang="ru-RU" sz="1200" baseline="0" dirty="0"/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324">
                <a:tc>
                  <a:txBody>
                    <a:bodyPr/>
                    <a:lstStyle/>
                    <a:p>
                      <a:r>
                        <a:rPr lang="ru-RU" sz="1200" baseline="0"/>
                        <a:t>Известные ученики: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/>
                        <a:t>Н. А. Власова, Д. С. </a:t>
                      </a:r>
                      <a:r>
                        <a:rPr lang="ru-RU" sz="1200" baseline="0" dirty="0" err="1"/>
                        <a:t>Озерецковский</a:t>
                      </a:r>
                      <a:r>
                        <a:rPr lang="ru-RU" sz="1200" baseline="0" dirty="0"/>
                        <a:t>,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324">
                <a:tc>
                  <a:txBody>
                    <a:bodyPr/>
                    <a:lstStyle/>
                    <a:p>
                      <a:r>
                        <a:rPr lang="ru-RU" sz="1200" baseline="0"/>
                        <a:t>Известен как: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/>
                        <a:t>Основоположник психиатрии в СССР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4115">
                <a:tc>
                  <a:txBody>
                    <a:bodyPr/>
                    <a:lstStyle/>
                    <a:p>
                      <a:r>
                        <a:rPr lang="ru-RU" sz="1200" baseline="0"/>
                        <a:t>Награды и премии</a:t>
                      </a:r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,,</a:t>
                      </a:r>
                      <a:r>
                        <a:rPr lang="ru-RU" sz="1200" baseline="0" dirty="0">
                          <a:hlinkClick r:id="rId19" action="ppaction://hlinkfile" tooltip="Заслуженный деятель науки РСФСР"/>
                        </a:rPr>
                        <a:t>Заслуженный деятель науки РСФСР</a:t>
                      </a:r>
                      <a:endParaRPr lang="ru-RU" sz="1200" baseline="0" dirty="0"/>
                    </a:p>
                  </a:txBody>
                  <a:tcPr marL="55671" marR="55671" marT="27836" marB="27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3555" name="Picture 3" descr="Flag of Russia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</p:spPr>
      </p:pic>
      <p:pic>
        <p:nvPicPr>
          <p:cNvPr id="23556" name="Picture 4" descr="Flag of the Soviet Union.sv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</p:spPr>
      </p:pic>
      <p:pic>
        <p:nvPicPr>
          <p:cNvPr id="23557" name="Picture 5" descr="Орден Ленина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0" y="0"/>
            <a:ext cx="381000" cy="161925"/>
          </a:xfrm>
          <a:prstGeom prst="rect">
            <a:avLst/>
          </a:prstGeom>
          <a:noFill/>
        </p:spPr>
      </p:pic>
      <p:pic>
        <p:nvPicPr>
          <p:cNvPr id="23558" name="Picture 6" descr="Орден Трудового Красного Знамени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0" y="0"/>
            <a:ext cx="381000" cy="161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Звукоподражательные и </a:t>
            </a:r>
            <a:r>
              <a:rPr lang="ru-RU" dirty="0" err="1" smtClean="0"/>
              <a:t>речедвигательные</a:t>
            </a:r>
            <a:r>
              <a:rPr lang="ru-RU" dirty="0" smtClean="0"/>
              <a:t> упражнения предполагают начало работы по развитию фонематического слуха. Первый этап в этой многообразной работе - упражнения по вслушиванию в речь, ответные двигательные или звуковые реакции ребенка. Одновременно эти упражнения преследуют цель формирования подражательности движений, наиболее часто употребляемых в жизни детей и в быту.</a:t>
            </a:r>
            <a:br>
              <a:rPr lang="ru-RU" dirty="0" smtClean="0"/>
            </a:br>
            <a:r>
              <a:rPr lang="ru-RU" dirty="0" smtClean="0"/>
              <a:t>Слова, предлагаемые детям для повторения, просты по своей структуре.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Кузьмина Н.И., Рождественская В.И. Воспитание речи у детей с моторной алалией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1978 году в Люблине вышел в свет учебник «</a:t>
            </a:r>
            <a:r>
              <a:rPr lang="ru-RU" b="1" dirty="0" err="1" smtClean="0">
                <a:hlinkClick r:id="rId2"/>
              </a:rPr>
              <a:t>Логоритмика</a:t>
            </a:r>
            <a:r>
              <a:rPr lang="ru-RU" dirty="0" smtClean="0"/>
              <a:t>». Его автор Э. </a:t>
            </a:r>
            <a:r>
              <a:rPr lang="ru-RU" dirty="0" err="1" smtClean="0"/>
              <a:t>Килинска-Эвертовска</a:t>
            </a:r>
            <a:r>
              <a:rPr lang="ru-RU" dirty="0" smtClean="0"/>
              <a:t> подчеркивала, что дидактический метод </a:t>
            </a:r>
            <a:r>
              <a:rPr lang="ru-RU" dirty="0" err="1" smtClean="0"/>
              <a:t>Жак-Далькроза</a:t>
            </a:r>
            <a:r>
              <a:rPr lang="ru-RU" dirty="0" smtClean="0"/>
              <a:t>, признанный во всем мире, позволяет развивать у детей активность, внимание, интеллект и впечатлительность.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Учебник «</a:t>
            </a:r>
            <a:r>
              <a:rPr lang="ru-RU" b="1" dirty="0" err="1" smtClean="0">
                <a:hlinkClick r:id="rId2"/>
              </a:rPr>
              <a:t>Логоритмика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5572164" cy="4857784"/>
          </a:xfrm>
        </p:spPr>
        <p:txBody>
          <a:bodyPr>
            <a:normAutofit fontScale="92500"/>
          </a:bodyPr>
          <a:lstStyle/>
          <a:p>
            <a:r>
              <a:rPr lang="ru-RU" sz="2600" dirty="0" smtClean="0"/>
              <a:t>Основная информация Имя при рождении </a:t>
            </a:r>
            <a:r>
              <a:rPr lang="ru-RU" sz="2600" dirty="0" err="1" smtClean="0"/>
              <a:t>Karl</a:t>
            </a:r>
            <a:r>
              <a:rPr lang="ru-RU" sz="2600" dirty="0" smtClean="0"/>
              <a:t> </a:t>
            </a:r>
            <a:r>
              <a:rPr lang="ru-RU" sz="2600" dirty="0" err="1" smtClean="0"/>
              <a:t>Heinrich</a:t>
            </a:r>
            <a:r>
              <a:rPr lang="ru-RU" sz="2600" dirty="0" smtClean="0"/>
              <a:t> </a:t>
            </a:r>
            <a:r>
              <a:rPr lang="ru-RU" sz="2600" dirty="0" err="1" smtClean="0"/>
              <a:t>Maria</a:t>
            </a:r>
            <a:r>
              <a:rPr lang="ru-RU" sz="2600" dirty="0" smtClean="0"/>
              <a:t> </a:t>
            </a:r>
            <a:r>
              <a:rPr lang="ru-RU" sz="2600" dirty="0" err="1" smtClean="0"/>
              <a:t>Orff</a:t>
            </a:r>
            <a:endParaRPr lang="ru-RU" sz="2600" dirty="0" smtClean="0"/>
          </a:p>
          <a:p>
            <a:r>
              <a:rPr lang="ru-RU" sz="2600" dirty="0" smtClean="0"/>
              <a:t>Дата рождения </a:t>
            </a:r>
            <a:r>
              <a:rPr lang="ru-RU" sz="2600" dirty="0" smtClean="0">
                <a:hlinkClick r:id="rId2" action="ppaction://hlinkfile" tooltip="10 июля"/>
              </a:rPr>
              <a:t>10 июля</a:t>
            </a:r>
            <a:r>
              <a:rPr lang="ru-RU" sz="2600" dirty="0" smtClean="0"/>
              <a:t> </a:t>
            </a:r>
            <a:r>
              <a:rPr lang="ru-RU" sz="2600" dirty="0" smtClean="0">
                <a:hlinkClick r:id="rId3" action="ppaction://hlinkfile" tooltip="1895 год"/>
              </a:rPr>
              <a:t>1895</a:t>
            </a:r>
            <a:r>
              <a:rPr lang="ru-RU" sz="2600" dirty="0" smtClean="0"/>
              <a:t>(1895-07-10)</a:t>
            </a:r>
          </a:p>
          <a:p>
            <a:r>
              <a:rPr lang="ru-RU" sz="2600" dirty="0" smtClean="0"/>
              <a:t>Место рождения </a:t>
            </a:r>
            <a:r>
              <a:rPr lang="ru-RU" sz="2600" dirty="0" smtClean="0">
                <a:hlinkClick r:id="rId4" action="ppaction://hlinkfile" tooltip="Мюнхен"/>
              </a:rPr>
              <a:t>Мюнхен</a:t>
            </a:r>
            <a:r>
              <a:rPr lang="ru-RU" sz="2600" dirty="0" smtClean="0"/>
              <a:t>, Германия</a:t>
            </a:r>
          </a:p>
          <a:p>
            <a:r>
              <a:rPr lang="ru-RU" sz="2600" dirty="0" smtClean="0"/>
              <a:t>Дата смерти </a:t>
            </a:r>
            <a:r>
              <a:rPr lang="ru-RU" sz="2600" dirty="0" smtClean="0">
                <a:hlinkClick r:id="rId5" action="ppaction://hlinkfile" tooltip="29 марта"/>
              </a:rPr>
              <a:t>29 марта</a:t>
            </a:r>
            <a:r>
              <a:rPr lang="ru-RU" sz="2600" dirty="0" smtClean="0"/>
              <a:t> </a:t>
            </a:r>
            <a:r>
              <a:rPr lang="ru-RU" sz="2600" dirty="0" smtClean="0">
                <a:hlinkClick r:id="rId6" action="ppaction://hlinkfile" tooltip="1982 год"/>
              </a:rPr>
              <a:t>1982</a:t>
            </a:r>
            <a:r>
              <a:rPr lang="ru-RU" sz="2600" dirty="0" smtClean="0"/>
              <a:t>(1982-03-29) (86 лет)</a:t>
            </a:r>
          </a:p>
          <a:p>
            <a:r>
              <a:rPr lang="ru-RU" sz="2600" dirty="0" smtClean="0"/>
              <a:t>Место смерти Мюнхен, Германия</a:t>
            </a:r>
          </a:p>
          <a:p>
            <a:r>
              <a:rPr lang="ru-RU" sz="2600" dirty="0" smtClean="0"/>
              <a:t>Страна </a:t>
            </a:r>
            <a:r>
              <a:rPr lang="ru-RU" sz="2600" dirty="0" smtClean="0">
                <a:hlinkClick r:id="rId7" action="ppaction://hlinkfile" tooltip="Германия"/>
              </a:rPr>
              <a:t>Германия</a:t>
            </a:r>
            <a:endParaRPr lang="ru-RU" sz="2600" dirty="0" smtClean="0"/>
          </a:p>
          <a:p>
            <a:r>
              <a:rPr lang="ru-RU" sz="2600" dirty="0" smtClean="0"/>
              <a:t>Профессии </a:t>
            </a:r>
            <a:r>
              <a:rPr lang="ru-RU" sz="2600" dirty="0" smtClean="0">
                <a:hlinkClick r:id="rId8" action="ppaction://hlinkfile" tooltip="Композитор"/>
              </a:rPr>
              <a:t>композитор</a:t>
            </a:r>
            <a:r>
              <a:rPr lang="ru-RU" sz="2600" dirty="0" smtClean="0"/>
              <a:t>, </a:t>
            </a:r>
            <a:r>
              <a:rPr lang="ru-RU" sz="2600" dirty="0" smtClean="0">
                <a:hlinkClick r:id="rId9" action="ppaction://hlinkfile" tooltip="Педагог"/>
              </a:rPr>
              <a:t>педагог</a:t>
            </a:r>
            <a:endParaRPr lang="ru-RU" sz="2600" dirty="0" smtClean="0"/>
          </a:p>
          <a:p>
            <a:r>
              <a:rPr lang="ru-RU" sz="2600" dirty="0" smtClean="0"/>
              <a:t>Жанры </a:t>
            </a:r>
            <a:r>
              <a:rPr lang="ru-RU" sz="2600" dirty="0" smtClean="0">
                <a:hlinkClick r:id="rId10" action="ppaction://hlinkfile" tooltip="Классическая музыка"/>
              </a:rPr>
              <a:t>классическая музык</a:t>
            </a:r>
            <a:r>
              <a:rPr lang="ru-RU" sz="26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</a:t>
            </a:r>
            <a:r>
              <a:rPr lang="en-US" sz="2400" dirty="0" err="1" smtClean="0"/>
              <a:t>Schulwerk</a:t>
            </a:r>
            <a:r>
              <a:rPr lang="en-US" sz="2400" dirty="0" smtClean="0"/>
              <a:t>”</a:t>
            </a:r>
            <a:r>
              <a:rPr lang="ru-RU" sz="2400" dirty="0" smtClean="0"/>
              <a:t>-обозначает “обучение в действии”. </a:t>
            </a:r>
            <a:br>
              <a:rPr lang="ru-RU" sz="2400" dirty="0" smtClean="0"/>
            </a:br>
            <a:r>
              <a:rPr lang="ru-RU" sz="2400" dirty="0" smtClean="0"/>
              <a:t>Главный принцип этой педагогики — “учимся, делая и творя”</a:t>
            </a:r>
            <a:endParaRPr lang="ru-RU" sz="2400" dirty="0"/>
          </a:p>
        </p:txBody>
      </p:sp>
      <p:pic>
        <p:nvPicPr>
          <p:cNvPr id="4" name="Рисунок 3" descr="karlorf(1)[1]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29322" y="1714488"/>
            <a:ext cx="25400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00px-Emile_Jaques_Dalcroze[1]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71802" y="285728"/>
            <a:ext cx="3071834" cy="3643338"/>
          </a:xfrm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4143380"/>
            <a:ext cx="7543824" cy="1982783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 fontScale="62500" lnSpcReduction="20000"/>
          </a:bodyPr>
          <a:lstStyle/>
          <a:p>
            <a:r>
              <a:rPr lang="ru-RU" sz="2400" i="1" dirty="0" smtClean="0"/>
              <a:t>«Пространство и время наполнены материей, подчиненной законам вечного ритма»</a:t>
            </a:r>
          </a:p>
          <a:p>
            <a:endParaRPr lang="ru-RU" sz="2400" i="1" dirty="0" smtClean="0"/>
          </a:p>
          <a:p>
            <a:endParaRPr lang="ru-RU" sz="2400" i="1" dirty="0" smtClean="0"/>
          </a:p>
          <a:p>
            <a:pPr algn="r"/>
            <a:r>
              <a:rPr lang="ru-RU" sz="2400" dirty="0" smtClean="0"/>
              <a:t>Э. </a:t>
            </a:r>
            <a:r>
              <a:rPr lang="ru-RU" sz="2400" dirty="0" err="1" smtClean="0"/>
              <a:t>Жак-Далькроз</a:t>
            </a:r>
            <a:endParaRPr lang="ru-RU" sz="24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285728"/>
            <a:ext cx="3071834" cy="329882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Автор впервые создала логопедическую ритмику как специальную науку, определив ее объект, предмет, цель, задачи, </a:t>
            </a:r>
            <a:r>
              <a:rPr lang="ru-RU" dirty="0" err="1" smtClean="0"/>
              <a:t>естественно-научную</a:t>
            </a:r>
            <a:r>
              <a:rPr lang="ru-RU" dirty="0" smtClean="0"/>
              <a:t> основу, принципы и методы и разработала содержание логопедической ритмики как одной из форм своеобразной активной терапии. </a:t>
            </a:r>
          </a:p>
          <a:p>
            <a:r>
              <a:rPr lang="ru-RU" dirty="0" smtClean="0"/>
              <a:t>Благодаря существенному вкладу Г.А. Волковой в 80-х годах XX века логопедическая ритмика выделилась как наука.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Учебник</a:t>
            </a:r>
            <a:r>
              <a:rPr lang="ru-RU" dirty="0" smtClean="0"/>
              <a:t> ГА. Волковой — </a:t>
            </a:r>
            <a:r>
              <a:rPr lang="ru-RU" sz="2700" dirty="0" smtClean="0"/>
              <a:t>первая</a:t>
            </a:r>
            <a:r>
              <a:rPr lang="ru-RU" dirty="0" smtClean="0"/>
              <a:t> </a:t>
            </a:r>
            <a:r>
              <a:rPr lang="ru-RU" sz="2700" dirty="0" smtClean="0"/>
              <a:t>книга в нашей стране, посвященная проблемам </a:t>
            </a:r>
            <a:r>
              <a:rPr lang="ru-RU" sz="2700" dirty="0" err="1" smtClean="0"/>
              <a:t>логоритмического</a:t>
            </a:r>
            <a:r>
              <a:rPr lang="ru-RU" sz="2700" dirty="0" smtClean="0"/>
              <a:t> воздействия на лиц с речевой патологией. 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Благодаря существенному вкладу Г.А. Волковой в 80-х годах XX века логопедическая ритмика выделилась как наука. Г.А. Волкова расширила область применения логопедической ритмики, предложив конкретные методические рекомендации для комплексной коррекции таких речевых нарушений.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Логоритмика</a:t>
            </a:r>
            <a:r>
              <a:rPr lang="ru-RU" dirty="0" smtClean="0"/>
              <a:t> как наука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Изучение литературы показало, что вопрос о воспитании правильного звукопроизношения у детей дошкольного возраста интересен многим ученым, рассматривается с разных сторон; изучаются средства устранения дефектов речи с помощью различных коррекционных методик, одной из которых является логопедическая ритмика. Отсюда можно сделать вывод, что проблема воспитания и формирования правильной устной речи детей дошкольного возраста остается актуальной и на сегодняшний день.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14353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 каждым годом, по наблюдению логопеда, в детском саду растет количество детей с различными нарушениями речи. Это результат недостаточного внимания со стороны родителей, замена живого общения с ребенком телевидением, увеличение частоты общих заболеваний детей, плохая экология и т.д. Педагогам необходимо искать новые, более эффективные и интересные детям формы коррекции речи. </a:t>
            </a:r>
            <a:r>
              <a:rPr lang="ru-RU" dirty="0" err="1"/>
              <a:t>Логоритмика</a:t>
            </a:r>
            <a:r>
              <a:rPr lang="ru-RU" dirty="0"/>
              <a:t> является наиболее эмоциональным звеном логопедической коррекции, сочетающая исправление нарушений речи с развитием сенсорных и двигательных способностей детей. </a:t>
            </a:r>
            <a:endParaRPr lang="ru-RU" dirty="0" smtClean="0"/>
          </a:p>
          <a:p>
            <a:r>
              <a:rPr lang="ru-RU" b="1" dirty="0" smtClean="0"/>
              <a:t>Инновационная направленность.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Логоритмические</a:t>
            </a:r>
            <a:r>
              <a:rPr lang="ru-RU" dirty="0" smtClean="0"/>
              <a:t> занятия  включают в себя 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 .( пальчиковая гимнастика, </a:t>
            </a:r>
            <a:r>
              <a:rPr lang="ru-RU" dirty="0" err="1" smtClean="0"/>
              <a:t>психогимнастика</a:t>
            </a:r>
            <a:r>
              <a:rPr lang="ru-RU" dirty="0" smtClean="0"/>
              <a:t>, дыхательная и артикуляционная гимнастика)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Коррекция </a:t>
            </a:r>
            <a:r>
              <a:rPr lang="ru-RU" dirty="0"/>
              <a:t>и профилактика имеющихся отклонений в речевом  развитии ребёнка посредством сочетания слова и движения.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5072098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-</a:t>
            </a:r>
            <a:r>
              <a:rPr lang="ru-RU" dirty="0"/>
              <a:t>Развивать общую и мелкую моторику;</a:t>
            </a:r>
          </a:p>
          <a:p>
            <a:r>
              <a:rPr lang="ru-RU" dirty="0"/>
              <a:t>-Совершенствовать навык точности выполнения движений в соответствии с текстом и чувством ритма;</a:t>
            </a:r>
          </a:p>
          <a:p>
            <a:r>
              <a:rPr lang="ru-RU" dirty="0"/>
              <a:t>-Развивать артикуляционный аппарат;</a:t>
            </a:r>
          </a:p>
          <a:p>
            <a:r>
              <a:rPr lang="ru-RU" dirty="0"/>
              <a:t>-Закреплять умение ориентироваться в </a:t>
            </a:r>
            <a:r>
              <a:rPr lang="ru-RU" dirty="0" smtClean="0"/>
              <a:t>пространстве</a:t>
            </a:r>
          </a:p>
          <a:p>
            <a:r>
              <a:rPr lang="ru-RU" dirty="0" smtClean="0"/>
              <a:t>Воспитание </a:t>
            </a:r>
            <a:r>
              <a:rPr lang="ru-RU" dirty="0"/>
              <a:t>музыкального слуха, развитие внимания, </a:t>
            </a:r>
            <a:r>
              <a:rPr lang="ru-RU" dirty="0" smtClean="0"/>
              <a:t>памяти, речи;</a:t>
            </a:r>
          </a:p>
          <a:p>
            <a:pPr lvl="0"/>
            <a:r>
              <a:rPr lang="ru-RU" dirty="0" smtClean="0"/>
              <a:t>Разработать перспективный план проведения </a:t>
            </a:r>
            <a:r>
              <a:rPr lang="ru-RU" dirty="0" err="1" smtClean="0"/>
              <a:t>логоритмических</a:t>
            </a:r>
            <a:r>
              <a:rPr lang="ru-RU" dirty="0" smtClean="0"/>
              <a:t> занятий, дидактических пособий</a:t>
            </a:r>
          </a:p>
          <a:p>
            <a:pPr lvl="0"/>
            <a:r>
              <a:rPr lang="ru-RU" dirty="0" smtClean="0"/>
              <a:t>Сроки реализации 2 года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 общей и мелкой моторики</a:t>
            </a:r>
          </a:p>
          <a:p>
            <a:r>
              <a:rPr lang="ru-RU" dirty="0" smtClean="0"/>
              <a:t>Развитие и корректирование двигательной сферы</a:t>
            </a:r>
          </a:p>
          <a:p>
            <a:r>
              <a:rPr lang="ru-RU" dirty="0" smtClean="0"/>
              <a:t>Развитие артикуляционного движения</a:t>
            </a:r>
          </a:p>
          <a:p>
            <a:r>
              <a:rPr lang="ru-RU" dirty="0" smtClean="0"/>
              <a:t>Устранение речевых нарушений</a:t>
            </a:r>
          </a:p>
          <a:p>
            <a:r>
              <a:rPr lang="ru-RU" dirty="0" smtClean="0"/>
              <a:t>Развитие внимания, речи ,памяти и фонематического слуха </a:t>
            </a:r>
          </a:p>
          <a:p>
            <a:r>
              <a:rPr lang="ru-RU" dirty="0" smtClean="0"/>
              <a:t>Улучшение ориентирования в пространстве</a:t>
            </a:r>
          </a:p>
          <a:p>
            <a:r>
              <a:rPr lang="ru-RU" dirty="0" smtClean="0"/>
              <a:t>Социальная реабилитация ребенка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Предполагаемый результат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Принцип целостности, комплексности педагогических процессов.</a:t>
            </a:r>
            <a:r>
              <a:rPr lang="ru-RU" b="1" dirty="0" smtClean="0"/>
              <a:t> </a:t>
            </a:r>
          </a:p>
          <a:p>
            <a:r>
              <a:rPr lang="ru-RU" b="1" i="1" dirty="0" smtClean="0"/>
              <a:t> Принцип последовательности.</a:t>
            </a:r>
            <a:r>
              <a:rPr lang="ru-RU" dirty="0" smtClean="0"/>
              <a:t> </a:t>
            </a:r>
          </a:p>
          <a:p>
            <a:r>
              <a:rPr lang="ru-RU" b="1" i="1" dirty="0" smtClean="0"/>
              <a:t>Принцип повторений умений и навыков.</a:t>
            </a:r>
            <a:r>
              <a:rPr lang="ru-RU" dirty="0" smtClean="0"/>
              <a:t> </a:t>
            </a:r>
          </a:p>
          <a:p>
            <a:r>
              <a:rPr lang="ru-RU" b="1" i="1" dirty="0" smtClean="0"/>
              <a:t>Принцип активного обучения. </a:t>
            </a:r>
          </a:p>
          <a:p>
            <a:r>
              <a:rPr lang="ru-RU" b="1" i="1" dirty="0" smtClean="0"/>
              <a:t>Принцип результативности. </a:t>
            </a:r>
            <a:endParaRPr lang="ru-RU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ПРИНЦИПЫ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pid-image006_51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571480"/>
            <a:ext cx="7929618" cy="564360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Вводная ходьба, ориентирование в пространстве</a:t>
            </a:r>
          </a:p>
          <a:p>
            <a:r>
              <a:rPr lang="ru-RU" dirty="0" smtClean="0"/>
              <a:t>Динамические упражнения на регуляцию мышечного тонуса</a:t>
            </a:r>
          </a:p>
          <a:p>
            <a:r>
              <a:rPr lang="ru-RU" dirty="0" smtClean="0"/>
              <a:t>Артикуляционные упражнения </a:t>
            </a:r>
          </a:p>
          <a:p>
            <a:r>
              <a:rPr lang="ru-RU" dirty="0" smtClean="0"/>
              <a:t>Ритмические игры</a:t>
            </a:r>
          </a:p>
          <a:p>
            <a:r>
              <a:rPr lang="ru-RU" dirty="0" smtClean="0"/>
              <a:t>Упражнения на развитие внимания и памяти</a:t>
            </a:r>
          </a:p>
          <a:p>
            <a:r>
              <a:rPr lang="ru-RU" dirty="0" smtClean="0"/>
              <a:t>Пение песен ,вокализов</a:t>
            </a:r>
          </a:p>
          <a:p>
            <a:r>
              <a:rPr lang="ru-RU" dirty="0" err="1" smtClean="0"/>
              <a:t>Чистоговорки</a:t>
            </a:r>
            <a:r>
              <a:rPr lang="ru-RU" dirty="0" smtClean="0"/>
              <a:t>, речевые игры</a:t>
            </a:r>
          </a:p>
          <a:p>
            <a:r>
              <a:rPr lang="ru-RU" dirty="0" smtClean="0"/>
              <a:t>Пальчиковые игры, сказки</a:t>
            </a:r>
          </a:p>
          <a:p>
            <a:r>
              <a:rPr lang="ru-RU" dirty="0" smtClean="0"/>
              <a:t>Игра на музыкальных инструментах</a:t>
            </a:r>
          </a:p>
          <a:p>
            <a:r>
              <a:rPr lang="ru-RU" dirty="0" smtClean="0"/>
              <a:t>Коммуникативные игры</a:t>
            </a:r>
          </a:p>
          <a:p>
            <a:r>
              <a:rPr lang="ru-RU" dirty="0" smtClean="0"/>
              <a:t>Подвижные игры, хороводы, </a:t>
            </a:r>
            <a:r>
              <a:rPr lang="ru-RU" dirty="0" err="1" smtClean="0"/>
              <a:t>физминутки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Комплекс упражнений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580</TotalTime>
  <Words>882</Words>
  <Application>Microsoft Office PowerPoint</Application>
  <PresentationFormat>Экран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Бумажная</vt:lpstr>
      <vt:lpstr>Логоритмика </vt:lpstr>
      <vt:lpstr>Слайд 2</vt:lpstr>
      <vt:lpstr>Актуальность </vt:lpstr>
      <vt:lpstr>цель</vt:lpstr>
      <vt:lpstr>задачи</vt:lpstr>
      <vt:lpstr>Предполагаемый результат</vt:lpstr>
      <vt:lpstr>ПРИНЦИПЫ </vt:lpstr>
      <vt:lpstr>Слайд 8</vt:lpstr>
      <vt:lpstr>Комплекс упражнений</vt:lpstr>
      <vt:lpstr>Слайд 10</vt:lpstr>
      <vt:lpstr>Сотрудничество специалистов </vt:lpstr>
      <vt:lpstr> Вывод </vt:lpstr>
      <vt:lpstr>Слайд 13</vt:lpstr>
      <vt:lpstr>Танец, музыка и поэзия были неразделимо связаны. Танец – поэзия движения, и его взаимосвязь с музыкой – поэзией звуков – замечалась людьми во все времена. Даже сейчас музыкальные периоды называются именами, первоначально данными танцам: так, есть эпоха вальса, эпоха гавота, эпоха менуэта</vt:lpstr>
      <vt:lpstr>«Пространство и время наполнены материей, подчиненной законам вечного ритма». </vt:lpstr>
      <vt:lpstr>Влади́мир Алексе́евич Гиляро́вский </vt:lpstr>
      <vt:lpstr>Кузьмина Н.И., Рождественская В.И. Воспитание речи у детей с моторной алалией </vt:lpstr>
      <vt:lpstr>Учебник «Логоритмика».</vt:lpstr>
      <vt:lpstr>“Schulwerk”-обозначает “обучение в действии”.  Главный принцип этой педагогики — “учимся, делая и творя”</vt:lpstr>
      <vt:lpstr>Учебник ГА. Волковой — первая книга в нашей стране, посвященная проблемам логоритмического воздействия на лиц с речевой патологией. </vt:lpstr>
      <vt:lpstr>Логоритмика как наука</vt:lpstr>
      <vt:lpstr>Слайд 22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логоритмика</dc:title>
  <dc:creator>User</dc:creator>
  <cp:lastModifiedBy>User</cp:lastModifiedBy>
  <cp:revision>62</cp:revision>
  <dcterms:created xsi:type="dcterms:W3CDTF">2012-04-01T10:38:49Z</dcterms:created>
  <dcterms:modified xsi:type="dcterms:W3CDTF">2012-04-05T04:05:23Z</dcterms:modified>
</cp:coreProperties>
</file>