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23"/>
  </p:handoutMasterIdLst>
  <p:sldIdLst>
    <p:sldId id="256" r:id="rId2"/>
    <p:sldId id="257" r:id="rId3"/>
    <p:sldId id="270" r:id="rId4"/>
    <p:sldId id="271" r:id="rId5"/>
    <p:sldId id="272" r:id="rId6"/>
    <p:sldId id="273" r:id="rId7"/>
    <p:sldId id="258" r:id="rId8"/>
    <p:sldId id="274" r:id="rId9"/>
    <p:sldId id="259" r:id="rId10"/>
    <p:sldId id="260" r:id="rId11"/>
    <p:sldId id="275" r:id="rId12"/>
    <p:sldId id="261" r:id="rId13"/>
    <p:sldId id="276" r:id="rId14"/>
    <p:sldId id="262" r:id="rId15"/>
    <p:sldId id="263" r:id="rId16"/>
    <p:sldId id="264" r:id="rId17"/>
    <p:sldId id="265" r:id="rId18"/>
    <p:sldId id="269" r:id="rId19"/>
    <p:sldId id="266" r:id="rId20"/>
    <p:sldId id="267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chemeClr val="hlink"/>
    </p:penClr>
  </p:showPr>
  <p:clrMru>
    <a:srgbClr val="333399"/>
    <a:srgbClr val="6600FF"/>
    <a:srgbClr val="3F6D11"/>
    <a:srgbClr val="542955"/>
    <a:srgbClr val="2E3D50"/>
    <a:srgbClr val="314D34"/>
    <a:srgbClr val="32512D"/>
    <a:srgbClr val="7DC559"/>
    <a:srgbClr val="40DE40"/>
    <a:srgbClr val="4CD2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475" autoAdjust="0"/>
  </p:normalViewPr>
  <p:slideViewPr>
    <p:cSldViewPr>
      <p:cViewPr varScale="1">
        <p:scale>
          <a:sx n="71" d="100"/>
          <a:sy n="71" d="100"/>
        </p:scale>
        <p:origin x="-16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344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5FAEF-3E75-4335-AEA1-A3CA0ACA0120}" type="datetimeFigureOut">
              <a:rPr lang="ru-RU" smtClean="0"/>
              <a:pPr/>
              <a:t>10.06.2013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35951-BCA5-49D7-8AB1-06A69A8DCE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6/10/2013</a:t>
            </a:fld>
            <a:endParaRPr lang="en-US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114800"/>
            <a:ext cx="8458200" cy="213359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</a:t>
            </a:r>
            <a:r>
              <a:rPr lang="ru-RU" sz="6700" dirty="0" smtClean="0"/>
              <a:t>правильно</a:t>
            </a:r>
            <a:r>
              <a:rPr lang="ru-RU" dirty="0" smtClean="0"/>
              <a:t> организовать родительское </a:t>
            </a:r>
            <a:r>
              <a:rPr lang="ru-RU" sz="4900" b="1" dirty="0" smtClean="0"/>
              <a:t>собрание</a:t>
            </a:r>
            <a:r>
              <a:rPr lang="ru-RU" dirty="0" smtClean="0"/>
              <a:t> в ДОУ?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http://www.o-detstve.ru/assets/images/forteachers/DOU/parents/kobylina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81000"/>
            <a:ext cx="5181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5367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3F6D11"/>
                </a:solidFill>
                <a:latin typeface="Bookman Old Style" pitchFamily="18" charset="0"/>
              </a:rPr>
              <a:t>Несмотря на различия этих форм,                             </a:t>
            </a:r>
            <a:r>
              <a:rPr lang="ru-RU" dirty="0" smtClean="0">
                <a:solidFill>
                  <a:srgbClr val="3F6D11"/>
                </a:solidFill>
              </a:rPr>
              <a:t>их объединяет одно значение</a:t>
            </a:r>
            <a:endParaRPr lang="ru-RU" dirty="0">
              <a:solidFill>
                <a:srgbClr val="3F6D11"/>
              </a:solidFill>
            </a:endParaRPr>
          </a:p>
        </p:txBody>
      </p:sp>
      <p:pic>
        <p:nvPicPr>
          <p:cNvPr id="4" name="Рисунок 3" descr="F:\100_30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971801"/>
            <a:ext cx="5029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3F6D11"/>
                </a:solidFill>
              </a:rPr>
              <a:t>– </a:t>
            </a:r>
            <a:r>
              <a:rPr lang="ru-RU" b="1" dirty="0" smtClean="0">
                <a:solidFill>
                  <a:srgbClr val="3F6D11"/>
                </a:solidFill>
                <a:cs typeface="Andalus" pitchFamily="18" charset="-78"/>
              </a:rPr>
              <a:t>дать родителям знания</a:t>
            </a:r>
            <a:r>
              <a:rPr lang="ru-RU" dirty="0" smtClean="0">
                <a:solidFill>
                  <a:srgbClr val="3F6D11"/>
                </a:solidFill>
                <a:cs typeface="Andalus" pitchFamily="18" charset="-78"/>
              </a:rPr>
              <a:t> </a:t>
            </a:r>
            <a:r>
              <a:rPr lang="ru-RU" dirty="0" smtClean="0">
                <a:solidFill>
                  <a:srgbClr val="3F6D11"/>
                </a:solidFill>
              </a:rPr>
              <a:t>о воспитании их собственного ребенка, </a:t>
            </a:r>
            <a:r>
              <a:rPr lang="ru-RU" b="1" dirty="0" smtClean="0">
                <a:solidFill>
                  <a:srgbClr val="3F6D11"/>
                </a:solidFill>
              </a:rPr>
              <a:t>заинтересовать</a:t>
            </a:r>
            <a:r>
              <a:rPr lang="ru-RU" dirty="0" smtClean="0">
                <a:solidFill>
                  <a:srgbClr val="3F6D11"/>
                </a:solidFill>
              </a:rPr>
              <a:t> проблемами воспитания,                                                    </a:t>
            </a:r>
            <a:r>
              <a:rPr lang="ru-RU" b="1" dirty="0" smtClean="0">
                <a:solidFill>
                  <a:srgbClr val="3F6D11"/>
                </a:solidFill>
              </a:rPr>
              <a:t>стимулировать</a:t>
            </a:r>
            <a:r>
              <a:rPr lang="ru-RU" dirty="0" smtClean="0">
                <a:solidFill>
                  <a:srgbClr val="3F6D11"/>
                </a:solidFill>
              </a:rPr>
              <a:t>                                                                   к пересмотру                                                                    своей                                                                               воспитательной                                                                    позиции.</a:t>
            </a:r>
          </a:p>
        </p:txBody>
      </p:sp>
    </p:spTree>
  </p:cSld>
  <p:clrMapOvr>
    <a:masterClrMapping/>
  </p:clrMapOvr>
  <p:transition advTm="10452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2E3D50"/>
                </a:solidFill>
              </a:rPr>
              <a:t>1 этап: подготовка родительского собрания</a:t>
            </a:r>
            <a:endParaRPr lang="ru-RU" dirty="0">
              <a:solidFill>
                <a:srgbClr val="2E3D5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457200" y="3505200"/>
            <a:ext cx="8305800" cy="6096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микроисследования в сообществе детей и родителей</a:t>
            </a:r>
            <a:endParaRPr lang="ru-RU" sz="2400" dirty="0"/>
          </a:p>
        </p:txBody>
      </p:sp>
      <p:sp>
        <p:nvSpPr>
          <p:cNvPr id="9" name="Шестиугольник 8"/>
          <p:cNvSpPr/>
          <p:nvPr/>
        </p:nvSpPr>
        <p:spPr>
          <a:xfrm>
            <a:off x="0" y="2667000"/>
            <a:ext cx="9144000" cy="685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 </a:t>
            </a:r>
            <a:r>
              <a:rPr lang="ru-RU" sz="2400" b="1" i="1" dirty="0" smtClean="0"/>
              <a:t>вид, форма и этапы, способы и приемы совместной работы </a:t>
            </a:r>
            <a:endParaRPr lang="ru-RU" sz="2400" dirty="0"/>
          </a:p>
        </p:txBody>
      </p:sp>
      <p:sp>
        <p:nvSpPr>
          <p:cNvPr id="10" name="Шестиугольник 9"/>
          <p:cNvSpPr/>
          <p:nvPr/>
        </p:nvSpPr>
        <p:spPr>
          <a:xfrm>
            <a:off x="762000" y="5029200"/>
            <a:ext cx="7620000" cy="457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приглашение</a:t>
            </a:r>
            <a:endParaRPr lang="ru-RU" sz="2800" dirty="0"/>
          </a:p>
        </p:txBody>
      </p:sp>
      <p:sp>
        <p:nvSpPr>
          <p:cNvPr id="11" name="Шестиугольник 10"/>
          <p:cNvSpPr/>
          <p:nvPr/>
        </p:nvSpPr>
        <p:spPr>
          <a:xfrm>
            <a:off x="1371600" y="6096000"/>
            <a:ext cx="6248400" cy="6096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разработка решения собрания</a:t>
            </a:r>
            <a:endParaRPr lang="ru-RU" sz="2400" dirty="0"/>
          </a:p>
        </p:txBody>
      </p:sp>
      <p:sp>
        <p:nvSpPr>
          <p:cNvPr id="12" name="Шестиугольник 11"/>
          <p:cNvSpPr/>
          <p:nvPr/>
        </p:nvSpPr>
        <p:spPr>
          <a:xfrm>
            <a:off x="1219200" y="5638800"/>
            <a:ext cx="6553200" cy="304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рекомендации, памятки </a:t>
            </a:r>
            <a:endParaRPr lang="ru-RU" sz="2400" dirty="0"/>
          </a:p>
        </p:txBody>
      </p:sp>
      <p:sp>
        <p:nvSpPr>
          <p:cNvPr id="13" name="Шестиугольник 12"/>
          <p:cNvSpPr/>
          <p:nvPr/>
        </p:nvSpPr>
        <p:spPr>
          <a:xfrm>
            <a:off x="609600" y="4267200"/>
            <a:ext cx="8001000" cy="6096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оборудование и оформление места проведения </a:t>
            </a:r>
            <a:endParaRPr lang="ru-RU" sz="2400" dirty="0"/>
          </a:p>
        </p:txBody>
      </p:sp>
      <p:sp>
        <p:nvSpPr>
          <p:cNvPr id="14" name="Блок-схема: объединение 13"/>
          <p:cNvSpPr/>
          <p:nvPr/>
        </p:nvSpPr>
        <p:spPr>
          <a:xfrm>
            <a:off x="3200400" y="1066800"/>
            <a:ext cx="3124200" cy="6096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/>
              <a:t>тема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819400" y="1524000"/>
            <a:ext cx="3657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Цель и план</a:t>
            </a:r>
            <a:endParaRPr lang="ru-RU" sz="2800" dirty="0"/>
          </a:p>
        </p:txBody>
      </p:sp>
      <p:sp>
        <p:nvSpPr>
          <p:cNvPr id="30" name="Шестиугольник 29"/>
          <p:cNvSpPr/>
          <p:nvPr/>
        </p:nvSpPr>
        <p:spPr>
          <a:xfrm>
            <a:off x="0" y="1981200"/>
            <a:ext cx="9144000" cy="533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научно-методическая литература</a:t>
            </a:r>
            <a:endParaRPr lang="ru-RU" sz="2400" dirty="0"/>
          </a:p>
        </p:txBody>
      </p:sp>
    </p:spTree>
  </p:cSld>
  <p:clrMapOvr>
    <a:masterClrMapping/>
  </p:clrMapOvr>
  <p:transition advTm="44149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 animBg="1"/>
      <p:bldP spid="9" grpId="0" build="p" animBg="1"/>
      <p:bldP spid="10" grpId="0" build="p" animBg="1"/>
      <p:bldP spid="11" grpId="0" build="p" animBg="1"/>
      <p:bldP spid="12" grpId="0" build="p" animBg="1"/>
      <p:bldP spid="13" grpId="0" build="p" animBg="1"/>
      <p:bldP spid="14" grpId="0" build="allAtOnce" animBg="1"/>
      <p:bldP spid="28" grpId="0" build="p" animBg="1"/>
      <p:bldP spid="30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542955"/>
                </a:solidFill>
              </a:rPr>
              <a:t>1 этап: подготовка родительского собрания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>
                <a:solidFill>
                  <a:srgbClr val="542955"/>
                </a:solidFill>
              </a:rPr>
              <a:t> </a:t>
            </a:r>
            <a:r>
              <a:rPr lang="ru-RU" sz="2800" b="1" dirty="0" smtClean="0">
                <a:solidFill>
                  <a:srgbClr val="542955"/>
                </a:solidFill>
              </a:rPr>
              <a:t>Анкетирование     					</a:t>
            </a:r>
            <a:endParaRPr lang="ru-RU" sz="2800" dirty="0" smtClean="0">
              <a:solidFill>
                <a:srgbClr val="542955"/>
              </a:solidFill>
            </a:endParaRPr>
          </a:p>
          <a:p>
            <a:pPr lvl="0"/>
            <a:r>
              <a:rPr lang="ru-RU" sz="2800" b="1" dirty="0" smtClean="0">
                <a:solidFill>
                  <a:srgbClr val="542955"/>
                </a:solidFill>
              </a:rPr>
              <a:t> Подготовка конкурсов, выставок, поделок</a:t>
            </a:r>
            <a:r>
              <a:rPr lang="ru-RU" sz="2800" dirty="0" smtClean="0">
                <a:solidFill>
                  <a:srgbClr val="542955"/>
                </a:solidFill>
              </a:rPr>
              <a:t>     по теме собрания  </a:t>
            </a:r>
            <a:r>
              <a:rPr lang="ru-RU" sz="2800" b="1" dirty="0" smtClean="0">
                <a:solidFill>
                  <a:srgbClr val="542955"/>
                </a:solidFill>
              </a:rPr>
              <a:t>              	</a:t>
            </a:r>
            <a:endParaRPr lang="ru-RU" sz="2800" dirty="0" smtClean="0">
              <a:solidFill>
                <a:srgbClr val="542955"/>
              </a:solidFill>
            </a:endParaRPr>
          </a:p>
          <a:p>
            <a:pPr lvl="0"/>
            <a:r>
              <a:rPr lang="ru-RU" sz="2800" b="1" dirty="0" smtClean="0">
                <a:solidFill>
                  <a:srgbClr val="542955"/>
                </a:solidFill>
              </a:rPr>
              <a:t>Изготовление памятки, брошюры </a:t>
            </a:r>
            <a:r>
              <a:rPr lang="ru-RU" sz="2800" dirty="0" smtClean="0">
                <a:solidFill>
                  <a:srgbClr val="542955"/>
                </a:solidFill>
              </a:rPr>
              <a:t>	</a:t>
            </a:r>
          </a:p>
          <a:p>
            <a:pPr lvl="0"/>
            <a:r>
              <a:rPr lang="ru-RU" sz="2800" b="1" dirty="0" smtClean="0">
                <a:solidFill>
                  <a:srgbClr val="542955"/>
                </a:solidFill>
              </a:rPr>
              <a:t>Аудио-, видео</a:t>
            </a:r>
            <a:r>
              <a:rPr lang="ru-RU" sz="2800" dirty="0" smtClean="0">
                <a:solidFill>
                  <a:srgbClr val="542955"/>
                </a:solidFill>
              </a:rPr>
              <a:t>з</a:t>
            </a:r>
            <a:r>
              <a:rPr lang="ru-RU" sz="2800" b="1" dirty="0" smtClean="0">
                <a:solidFill>
                  <a:srgbClr val="542955"/>
                </a:solidFill>
              </a:rPr>
              <a:t>апись </a:t>
            </a:r>
            <a:endParaRPr lang="ru-RU" sz="2800" dirty="0" smtClean="0">
              <a:solidFill>
                <a:srgbClr val="542955"/>
              </a:solidFill>
            </a:endParaRPr>
          </a:p>
          <a:p>
            <a:pPr lvl="0"/>
            <a:r>
              <a:rPr lang="ru-RU" sz="2800" b="1" dirty="0" smtClean="0">
                <a:solidFill>
                  <a:srgbClr val="542955"/>
                </a:solidFill>
              </a:rPr>
              <a:t>Создание</a:t>
            </a:r>
            <a:r>
              <a:rPr lang="ru-RU" sz="2800" dirty="0" smtClean="0">
                <a:solidFill>
                  <a:srgbClr val="542955"/>
                </a:solidFill>
              </a:rPr>
              <a:t> </a:t>
            </a:r>
            <a:r>
              <a:rPr lang="ru-RU" sz="2800" b="1" dirty="0" smtClean="0">
                <a:solidFill>
                  <a:srgbClr val="542955"/>
                </a:solidFill>
              </a:rPr>
              <a:t>самодельных плакатов</a:t>
            </a:r>
            <a:r>
              <a:rPr lang="ru-RU" sz="2800" dirty="0" smtClean="0">
                <a:solidFill>
                  <a:srgbClr val="542955"/>
                </a:solidFill>
              </a:rPr>
              <a:t> по теме собрания                                                                                </a:t>
            </a:r>
          </a:p>
          <a:p>
            <a:pPr lvl="0"/>
            <a:r>
              <a:rPr lang="ru-RU" sz="2800" b="1" dirty="0" smtClean="0">
                <a:solidFill>
                  <a:srgbClr val="542955"/>
                </a:solidFill>
              </a:rPr>
              <a:t>Заседание родительского </a:t>
            </a:r>
            <a:r>
              <a:rPr lang="ru-RU" sz="2800" dirty="0" smtClean="0">
                <a:solidFill>
                  <a:srgbClr val="542955"/>
                </a:solidFill>
              </a:rPr>
              <a:t>комитента за месяц до собрания</a:t>
            </a:r>
          </a:p>
        </p:txBody>
      </p:sp>
    </p:spTree>
  </p:cSld>
  <p:clrMapOvr>
    <a:masterClrMapping/>
  </p:clrMapOvr>
  <p:transition advTm="19782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2E3D50"/>
                </a:solidFill>
              </a:rPr>
              <a:t>1 этап: подготовка родительского собрания</a:t>
            </a:r>
            <a:endParaRPr lang="ru-RU" dirty="0">
              <a:solidFill>
                <a:srgbClr val="2E3D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2E3D50"/>
                </a:solidFill>
              </a:rPr>
              <a:t>Интерактивные технологии:</a:t>
            </a:r>
          </a:p>
          <a:p>
            <a:pPr lvl="0"/>
            <a:r>
              <a:rPr lang="ru-RU" sz="4000" dirty="0" smtClean="0">
                <a:solidFill>
                  <a:srgbClr val="2E3D50"/>
                </a:solidFill>
              </a:rPr>
              <a:t> Видеофильмы.  </a:t>
            </a:r>
          </a:p>
          <a:p>
            <a:pPr lvl="0"/>
            <a:r>
              <a:rPr lang="ru-RU" sz="4000" dirty="0" smtClean="0">
                <a:solidFill>
                  <a:srgbClr val="2E3D50"/>
                </a:solidFill>
              </a:rPr>
              <a:t> Фотоальбомы.</a:t>
            </a:r>
          </a:p>
          <a:p>
            <a:pPr lvl="0"/>
            <a:r>
              <a:rPr lang="ru-RU" sz="4000" dirty="0" smtClean="0">
                <a:solidFill>
                  <a:srgbClr val="2E3D50"/>
                </a:solidFill>
              </a:rPr>
              <a:t> Слайд-шоу.</a:t>
            </a:r>
          </a:p>
          <a:p>
            <a:pPr lvl="0"/>
            <a:r>
              <a:rPr lang="ru-RU" sz="4000" dirty="0" smtClean="0">
                <a:solidFill>
                  <a:srgbClr val="2E3D50"/>
                </a:solidFill>
              </a:rPr>
              <a:t> Презентации.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:\100_240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1" y="3352800"/>
            <a:ext cx="5334000" cy="350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314D34"/>
                </a:solidFill>
              </a:rPr>
              <a:t>2 этап: Организация родительского собрания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подготовить мебель ,освещение, карточки с именами, отчествами родителей,</a:t>
            </a:r>
          </a:p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подготовить ручки и листы бумаги,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карандаши для записи информации;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работы детей по лепке,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    рисованию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                                                                        аппликации</a:t>
            </a:r>
          </a:p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продумать, кто и                                                                                как обеспечит                                                                     присмотр за                                                                детьми во время                                                              собрания.</a:t>
            </a:r>
          </a:p>
          <a:p>
            <a:endParaRPr lang="ru-RU" dirty="0"/>
          </a:p>
        </p:txBody>
      </p:sp>
    </p:spTree>
  </p:cSld>
  <p:clrMapOvr>
    <a:masterClrMapping/>
  </p:clrMapOvr>
  <p:transition advTm="18735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 этап: проведение родительского собрания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 Вводная часть</a:t>
            </a:r>
            <a:r>
              <a:rPr lang="ru-RU" dirty="0" smtClean="0"/>
              <a:t> сообщение темы, </a:t>
            </a:r>
            <a:r>
              <a:rPr lang="ru-RU" b="1" i="1" dirty="0" smtClean="0"/>
              <a:t>её актуальность</a:t>
            </a:r>
            <a:r>
              <a:rPr lang="ru-RU" dirty="0" smtClean="0"/>
              <a:t>, форма собрания или с помощью короткие игры и занятия. Можно создать определенный музыкальный фон: звуки гитары, фортепиано, магнитофонной записи, которые будут сопровождать слова ведущего. (5-7 мин).</a:t>
            </a:r>
          </a:p>
          <a:p>
            <a:endParaRPr lang="ru-RU" dirty="0"/>
          </a:p>
        </p:txBody>
      </p:sp>
    </p:spTree>
  </p:cSld>
  <p:clrMapOvr>
    <a:masterClrMapping/>
  </p:clrMapOvr>
  <p:transition advTm="17145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3 этап: проведение родительского собрания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2.</a:t>
            </a:r>
            <a:r>
              <a:rPr lang="ru-RU" dirty="0" smtClean="0"/>
              <a:t> </a:t>
            </a:r>
            <a:r>
              <a:rPr lang="ru-RU" b="1" dirty="0" smtClean="0"/>
              <a:t>Основная часть</a:t>
            </a:r>
            <a:r>
              <a:rPr lang="ru-RU" dirty="0" smtClean="0"/>
              <a:t> собрания :                                           -  </a:t>
            </a:r>
            <a:r>
              <a:rPr lang="ru-RU" b="1" dirty="0" smtClean="0"/>
              <a:t>выступления </a:t>
            </a:r>
            <a:r>
              <a:rPr lang="ru-RU" dirty="0" smtClean="0"/>
              <a:t>воспитателя группы, старшего воспитателя или других специалистов ДОУ, освещающих теоретические аспекты рассматриваемой проблемы. 				                                             - мастер-класс, выставка дидактических игр   - </a:t>
            </a:r>
            <a:r>
              <a:rPr lang="ru-RU" b="1" i="1" dirty="0" smtClean="0"/>
              <a:t>вопросы</a:t>
            </a:r>
            <a:r>
              <a:rPr lang="ru-RU" dirty="0" smtClean="0"/>
              <a:t> слушателям, приводить         		       - </a:t>
            </a:r>
            <a:r>
              <a:rPr lang="ru-RU" b="1" i="1" dirty="0" smtClean="0"/>
              <a:t>примеры </a:t>
            </a:r>
            <a:r>
              <a:rPr lang="ru-RU" dirty="0" smtClean="0"/>
              <a:t>из практики воспитания детей в семье и детском саду,				                                  - </a:t>
            </a:r>
            <a:r>
              <a:rPr lang="ru-RU" b="1" dirty="0" smtClean="0"/>
              <a:t>анализировать</a:t>
            </a:r>
            <a:r>
              <a:rPr lang="ru-RU" dirty="0" smtClean="0"/>
              <a:t> педагогические ситуации,            - </a:t>
            </a:r>
            <a:r>
              <a:rPr lang="ru-RU" b="1" i="1" dirty="0" smtClean="0"/>
              <a:t>просмотр видеофрагментов </a:t>
            </a:r>
            <a:r>
              <a:rPr lang="ru-RU" dirty="0" smtClean="0"/>
              <a:t>занятий с детьми, игр, прогулок и т.д. (до 30 мин).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25959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 этап: проведение родительского собрания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i="1" dirty="0" smtClean="0"/>
              <a:t> </a:t>
            </a:r>
            <a:r>
              <a:rPr lang="ru-RU" sz="3600" b="1" dirty="0" smtClean="0"/>
              <a:t>3.  «Разное» </a:t>
            </a:r>
            <a:r>
              <a:rPr lang="ru-RU" sz="3600" i="1" dirty="0" smtClean="0"/>
              <a:t>–</a:t>
            </a:r>
            <a:r>
              <a:rPr lang="ru-RU" sz="3600" dirty="0" smtClean="0"/>
              <a:t> обсуждаются вопросы содержания ребенка в детском саду, проведения досуга, организации совместных мероприятий семьи и ДОУ.                                                     Обзор педагогической литературы по теме собрания. (7-10 мин).</a:t>
            </a:r>
          </a:p>
          <a:p>
            <a:endParaRPr lang="ru-RU" dirty="0"/>
          </a:p>
        </p:txBody>
      </p:sp>
    </p:spTree>
  </p:cSld>
  <p:clrMapOvr>
    <a:masterClrMapping/>
  </p:clrMapOvr>
  <p:transition advTm="12636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3 этап: проведение родительского собрания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458200" cy="499903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b="1" dirty="0" smtClean="0"/>
              <a:t>4. </a:t>
            </a: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</a:rPr>
              <a:t>Заключительная часть:                                                                  </a:t>
            </a:r>
            <a:r>
              <a:rPr lang="ru-RU" sz="3600" dirty="0" smtClean="0"/>
              <a:t>подведение итогов (3-5 мин).                                                                                              1. Количественная оценка родителями пользы родительского собрания. Итогом любой работы является результат. Одним из этапов родительского собрания целесообразно проводить </a:t>
            </a:r>
            <a:r>
              <a:rPr lang="ru-RU" sz="3600" b="1" dirty="0" smtClean="0"/>
              <a:t>рефлексию</a:t>
            </a:r>
            <a:r>
              <a:rPr lang="ru-RU" sz="3600" i="1" dirty="0" smtClean="0"/>
              <a:t> – (возврат назад)</a:t>
            </a:r>
            <a:r>
              <a:rPr lang="ru-RU" sz="3600" b="1" dirty="0" smtClean="0"/>
              <a:t>. 						</a:t>
            </a:r>
            <a:r>
              <a:rPr lang="ru-RU" sz="3600" b="1" i="1" dirty="0" smtClean="0"/>
              <a:t>Цель: </a:t>
            </a:r>
            <a:r>
              <a:rPr lang="ru-RU" sz="3600" i="1" dirty="0" smtClean="0"/>
              <a:t>проверить усвоение материала, провести анализ с выявлением причин, приведших к данной ситуации, результату.</a:t>
            </a:r>
          </a:p>
          <a:p>
            <a:r>
              <a:rPr lang="ru-RU" sz="3600" dirty="0" smtClean="0"/>
              <a:t>Рефлексия – ретроспективная оценка занятия в двух аспектах: эмоциональном (понравилось – нет, хорошо-плохо) и смысловом (почему это важно). </a:t>
            </a:r>
          </a:p>
          <a:p>
            <a:pPr lvl="0">
              <a:buNone/>
            </a:pPr>
            <a:endParaRPr lang="ru-RU" sz="3600" dirty="0" smtClean="0"/>
          </a:p>
          <a:p>
            <a:pPr lvl="0">
              <a:buNone/>
            </a:pPr>
            <a:r>
              <a:rPr lang="ru-RU" sz="3600" dirty="0" smtClean="0"/>
              <a:t>    2.Выдача родителям буклетов по теме собрания.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10997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рекомендации по подготовке и проведению родительского собрания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«Оставить за дверью» плохое настроение.</a:t>
            </a:r>
          </a:p>
          <a:p>
            <a:pPr lvl="0"/>
            <a:r>
              <a:rPr lang="ru-RU" dirty="0" smtClean="0"/>
              <a:t> Проводить  собрание не более 1,5 часов.</a:t>
            </a:r>
          </a:p>
          <a:p>
            <a:pPr lvl="0"/>
            <a:r>
              <a:rPr lang="ru-RU" dirty="0" smtClean="0"/>
              <a:t>Самый приятный звук для человека - его имя. </a:t>
            </a:r>
          </a:p>
          <a:p>
            <a:pPr lvl="0"/>
            <a:r>
              <a:rPr lang="ru-RU" dirty="0" smtClean="0"/>
              <a:t>Перед началом родительского собрания объявите вопросы, которые планируете обсудить.</a:t>
            </a:r>
          </a:p>
          <a:p>
            <a:pPr lvl="0"/>
            <a:r>
              <a:rPr lang="ru-RU" dirty="0" smtClean="0"/>
              <a:t>Начинать с позитивного, затем говорить о негативном, завершать разговор предложениями на будущее.</a:t>
            </a:r>
          </a:p>
          <a:p>
            <a:pPr lvl="0"/>
            <a:r>
              <a:rPr lang="ru-RU" dirty="0" smtClean="0"/>
              <a:t>Предупредите родителей, что не вся информация может стать достоянием детей.</a:t>
            </a:r>
          </a:p>
          <a:p>
            <a:pPr lvl="0"/>
            <a:r>
              <a:rPr lang="ru-RU" dirty="0" smtClean="0"/>
              <a:t>Поблагодарите всех, кто нашел время прийти (особенно отцов).</a:t>
            </a:r>
          </a:p>
          <a:p>
            <a:pPr lvl="0"/>
            <a:r>
              <a:rPr lang="ru-RU" dirty="0" smtClean="0"/>
              <a:t>Дайте понять родителям, что вы хорошо понимаете, как трудно ребенку учиться.</a:t>
            </a:r>
          </a:p>
          <a:p>
            <a:pPr lvl="0"/>
            <a:r>
              <a:rPr lang="ru-RU" dirty="0" smtClean="0"/>
              <a:t>В личной беседе оценивайте успехи детей относительно их потенциальных возможностей.</a:t>
            </a:r>
          </a:p>
        </p:txBody>
      </p:sp>
    </p:spTree>
  </p:cSld>
  <p:clrMapOvr>
    <a:masterClrMapping/>
  </p:clrMapOvr>
  <p:transition advTm="44678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 </a:t>
            </a:r>
            <a:r>
              <a:rPr lang="ru-RU" b="1" i="1" dirty="0" smtClean="0">
                <a:solidFill>
                  <a:srgbClr val="002060"/>
                </a:solidFill>
              </a:rPr>
              <a:t>содержанию </a:t>
            </a:r>
            <a:r>
              <a:rPr lang="ru-RU" i="1" dirty="0" smtClean="0">
                <a:solidFill>
                  <a:srgbClr val="002060"/>
                </a:solidFill>
              </a:rPr>
              <a:t>р</a:t>
            </a:r>
            <a:r>
              <a:rPr lang="ru-RU" dirty="0" smtClean="0">
                <a:solidFill>
                  <a:srgbClr val="002060"/>
                </a:solidFill>
              </a:rPr>
              <a:t>одительские собрания могут быть: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i="1" dirty="0" smtClean="0">
                <a:solidFill>
                  <a:srgbClr val="333399"/>
                </a:solidFill>
              </a:rPr>
              <a:t>организационные </a:t>
            </a:r>
            <a:r>
              <a:rPr lang="ru-RU" dirty="0" smtClean="0">
                <a:solidFill>
                  <a:srgbClr val="333399"/>
                </a:solidFill>
              </a:rPr>
              <a:t>- это собрания с традиционной повесткой дня, на которых составляются и утверждаются планы работы, избирается родительский комитет.</a:t>
            </a:r>
          </a:p>
          <a:p>
            <a:pPr lvl="0"/>
            <a:r>
              <a:rPr lang="ru-RU" b="1" i="1" dirty="0" smtClean="0">
                <a:solidFill>
                  <a:srgbClr val="333399"/>
                </a:solidFill>
              </a:rPr>
              <a:t>тематические</a:t>
            </a:r>
            <a:r>
              <a:rPr lang="ru-RU" i="1" dirty="0" smtClean="0">
                <a:solidFill>
                  <a:srgbClr val="333399"/>
                </a:solidFill>
              </a:rPr>
              <a:t> - </a:t>
            </a:r>
            <a:r>
              <a:rPr lang="ru-RU" dirty="0" smtClean="0">
                <a:solidFill>
                  <a:srgbClr val="333399"/>
                </a:solidFill>
              </a:rPr>
              <a:t>это, собрания, посвященные обсуждению наиболее актуальных и сложных вопросов воспитания и развития детей.</a:t>
            </a:r>
          </a:p>
          <a:p>
            <a:pPr lvl="0"/>
            <a:r>
              <a:rPr lang="ru-RU" b="1" i="1" dirty="0" smtClean="0">
                <a:solidFill>
                  <a:srgbClr val="333399"/>
                </a:solidFill>
              </a:rPr>
              <a:t>итоговые </a:t>
            </a:r>
            <a:r>
              <a:rPr lang="ru-RU" dirty="0" smtClean="0">
                <a:solidFill>
                  <a:srgbClr val="333399"/>
                </a:solidFill>
              </a:rPr>
              <a:t>- это собрания, в задачу которых входит подведение результатов развития детского коллектива за определенное время.</a:t>
            </a:r>
          </a:p>
          <a:p>
            <a:endParaRPr lang="ru-RU" dirty="0"/>
          </a:p>
        </p:txBody>
      </p:sp>
    </p:spTree>
  </p:cSld>
  <p:clrMapOvr>
    <a:masterClrMapping/>
  </p:clrMapOvr>
  <p:transition advTm="26113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:\100_24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447800"/>
            <a:ext cx="6019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для обострения восприятия информации родителями: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704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 различные                                                                      -памятки,                                                                                     -крылатые                                                                выражения                                                                  и др.                                                                                                                          </a:t>
            </a:r>
            <a:r>
              <a:rPr lang="ru-RU" dirty="0" err="1" smtClean="0"/>
              <a:t>дидактиче</a:t>
            </a:r>
            <a:r>
              <a:rPr lang="ru-RU" dirty="0" smtClean="0"/>
              <a:t>-                                                                                          </a:t>
            </a:r>
            <a:r>
              <a:rPr lang="ru-RU" dirty="0" err="1" smtClean="0"/>
              <a:t>ские</a:t>
            </a:r>
            <a:r>
              <a:rPr lang="ru-RU" dirty="0" smtClean="0"/>
              <a:t>                                                                                 приёмы.</a:t>
            </a:r>
            <a:endParaRPr lang="ru-RU" dirty="0"/>
          </a:p>
        </p:txBody>
      </p:sp>
    </p:spTree>
  </p:cSld>
  <p:clrMapOvr>
    <a:masterClrMapping/>
  </p:clrMapOvr>
  <p:transition advTm="13432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chemeClr val="accent3">
                    <a:lumMod val="50000"/>
                  </a:schemeClr>
                </a:solidFill>
              </a:rPr>
              <a:t>Успехов                                      в педагогической деятельности!</a:t>
            </a:r>
            <a:endParaRPr lang="ru-RU" sz="8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 </a:t>
            </a:r>
            <a:r>
              <a:rPr lang="ru-RU" b="1" i="1" dirty="0" smtClean="0"/>
              <a:t>по форме</a:t>
            </a:r>
            <a:r>
              <a:rPr lang="ru-RU" b="1" dirty="0" smtClean="0"/>
              <a:t> </a:t>
            </a:r>
            <a:r>
              <a:rPr lang="ru-RU" dirty="0" smtClean="0"/>
              <a:t>самые разнообразные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81000" y="2286000"/>
            <a:ext cx="3962400" cy="396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Тради цион ные </a:t>
            </a:r>
            <a:endParaRPr lang="ru-RU" sz="5400" dirty="0"/>
          </a:p>
        </p:txBody>
      </p:sp>
      <p:sp>
        <p:nvSpPr>
          <p:cNvPr id="5" name="Овал 4"/>
          <p:cNvSpPr/>
          <p:nvPr/>
        </p:nvSpPr>
        <p:spPr>
          <a:xfrm>
            <a:off x="4648200" y="2209800"/>
            <a:ext cx="4038600" cy="419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Нетра диционные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438400" y="1295400"/>
            <a:ext cx="685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334000" y="1066800"/>
            <a:ext cx="762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535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Традиционные формы</a:t>
            </a:r>
            <a:endParaRPr lang="ru-RU" dirty="0"/>
          </a:p>
        </p:txBody>
      </p:sp>
      <p:sp>
        <p:nvSpPr>
          <p:cNvPr id="5" name="Капля 4"/>
          <p:cNvSpPr/>
          <p:nvPr/>
        </p:nvSpPr>
        <p:spPr>
          <a:xfrm>
            <a:off x="304800" y="1600200"/>
            <a:ext cx="4419600" cy="22860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Коллект</a:t>
            </a:r>
            <a:r>
              <a:rPr lang="ru-RU" sz="4400" dirty="0" smtClean="0"/>
              <a:t>и</a:t>
            </a:r>
            <a:r>
              <a:rPr lang="ru-RU" sz="4400" dirty="0" smtClean="0"/>
              <a:t>в</a:t>
            </a:r>
            <a:r>
              <a:rPr lang="en-US" sz="4400" dirty="0" smtClean="0"/>
              <a:t>             </a:t>
            </a:r>
            <a:r>
              <a:rPr lang="ru-RU" sz="4400" dirty="0" err="1" smtClean="0"/>
              <a:t>ные</a:t>
            </a:r>
            <a:endParaRPr lang="ru-RU" sz="4400" dirty="0"/>
          </a:p>
        </p:txBody>
      </p:sp>
      <p:sp>
        <p:nvSpPr>
          <p:cNvPr id="6" name="Капля 5"/>
          <p:cNvSpPr/>
          <p:nvPr/>
        </p:nvSpPr>
        <p:spPr>
          <a:xfrm>
            <a:off x="5181600" y="1676400"/>
            <a:ext cx="3810000" cy="21336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/>
              <a:t>Индиви</a:t>
            </a:r>
            <a:r>
              <a:rPr lang="ru-RU" sz="4400" dirty="0" smtClean="0"/>
              <a:t> дуальные </a:t>
            </a:r>
            <a:endParaRPr lang="ru-RU" sz="4400" dirty="0"/>
          </a:p>
        </p:txBody>
      </p:sp>
      <p:sp>
        <p:nvSpPr>
          <p:cNvPr id="7" name="Капля 6"/>
          <p:cNvSpPr/>
          <p:nvPr/>
        </p:nvSpPr>
        <p:spPr>
          <a:xfrm>
            <a:off x="1371600" y="4267200"/>
            <a:ext cx="4724400" cy="22098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наглядно – информационные</a:t>
            </a:r>
            <a:endParaRPr lang="ru-RU" sz="4400" dirty="0"/>
          </a:p>
        </p:txBody>
      </p:sp>
    </p:spTree>
  </p:cSld>
  <p:clrMapOvr>
    <a:masterClrMapping/>
  </p:clrMapOvr>
  <p:transition spd="slow" advTm="9969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76400" y="304800"/>
            <a:ext cx="51054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К коллективным формам относятся </a:t>
            </a:r>
            <a:endParaRPr lang="ru-RU" sz="4400" dirty="0"/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381000" y="2362200"/>
            <a:ext cx="2743200" cy="990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встречи</a:t>
            </a:r>
            <a:endParaRPr lang="ru-RU" sz="4400" dirty="0"/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304800" y="3276600"/>
            <a:ext cx="3581400" cy="1143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тренинги</a:t>
            </a:r>
            <a:endParaRPr lang="ru-RU" sz="4000" dirty="0"/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4953000" y="3429000"/>
            <a:ext cx="3276600" cy="1066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конференции</a:t>
            </a:r>
            <a:endParaRPr lang="ru-RU" sz="3200" b="1" dirty="0"/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304800" y="4419600"/>
            <a:ext cx="3733800" cy="1524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3600" b="1" dirty="0" smtClean="0"/>
              <a:t>родительские чтения</a:t>
            </a:r>
            <a:endParaRPr lang="ru-RU" sz="3600" dirty="0" smtClean="0"/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4800600" y="2057400"/>
            <a:ext cx="3581400" cy="1447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«</a:t>
            </a:r>
            <a:r>
              <a:rPr lang="ru-RU" sz="3200" b="1" dirty="0" smtClean="0"/>
              <a:t>Круглый стол» </a:t>
            </a:r>
            <a:endParaRPr lang="ru-RU" sz="3200" b="1" dirty="0"/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4800600" y="4343400"/>
            <a:ext cx="3352800" cy="14904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обучающие семинары</a:t>
            </a:r>
            <a:endParaRPr lang="ru-RU" sz="3600" b="1" dirty="0"/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609600" y="5715000"/>
            <a:ext cx="7772400" cy="1143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Совместное занятие детей с родителями</a:t>
            </a:r>
            <a:endParaRPr lang="ru-RU" sz="2800" b="1" dirty="0"/>
          </a:p>
        </p:txBody>
      </p:sp>
    </p:spTree>
  </p:cSld>
  <p:clrMapOvr>
    <a:masterClrMapping/>
  </p:clrMapOvr>
  <p:transition spd="slow" advTm="18094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8" grpId="0" build="p" animBg="1"/>
      <p:bldP spid="9" grpId="0" build="p" animBg="1"/>
      <p:bldP spid="10" grpId="0" build="p" animBg="1"/>
      <p:bldP spid="11" grpId="0" build="p" animBg="1"/>
      <p:bldP spid="12" grpId="0" build="p" animBg="1"/>
      <p:bldP spid="1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нетрадиционные формы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 flipH="1">
            <a:off x="381000" y="1524000"/>
            <a:ext cx="3429000" cy="22860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наглядно </a:t>
            </a:r>
            <a:r>
              <a:rPr lang="ru-RU" sz="2800" dirty="0" smtClean="0"/>
              <a:t>– </a:t>
            </a:r>
            <a:r>
              <a:rPr lang="ru-RU" sz="2800" b="1" dirty="0" err="1" smtClean="0"/>
              <a:t>информа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ционные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219200" y="3962400"/>
            <a:ext cx="3657600" cy="25146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Познава тельные</a:t>
            </a:r>
            <a:endParaRPr lang="ru-RU" sz="3600" b="1" dirty="0"/>
          </a:p>
        </p:txBody>
      </p:sp>
      <p:sp>
        <p:nvSpPr>
          <p:cNvPr id="6" name="Овал 5"/>
          <p:cNvSpPr/>
          <p:nvPr/>
        </p:nvSpPr>
        <p:spPr>
          <a:xfrm>
            <a:off x="4495800" y="1600200"/>
            <a:ext cx="3276600" cy="22098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3600" b="1" dirty="0" smtClean="0"/>
              <a:t>досуго вые</a:t>
            </a:r>
            <a:endParaRPr lang="ru-RU" sz="3600" b="1" dirty="0"/>
          </a:p>
        </p:txBody>
      </p:sp>
      <p:sp>
        <p:nvSpPr>
          <p:cNvPr id="7" name="Овал 6"/>
          <p:cNvSpPr/>
          <p:nvPr/>
        </p:nvSpPr>
        <p:spPr>
          <a:xfrm>
            <a:off x="5181600" y="3886200"/>
            <a:ext cx="3581400" cy="25908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информационно – аналитиче ские </a:t>
            </a:r>
            <a:endParaRPr lang="ru-RU" sz="2800" b="1" dirty="0"/>
          </a:p>
        </p:txBody>
      </p:sp>
    </p:spTree>
  </p:cSld>
  <p:clrMapOvr>
    <a:masterClrMapping/>
  </p:clrMapOvr>
  <p:transition spd="slow" advTm="17012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5" grpId="0" build="p" animBg="1"/>
      <p:bldP spid="6" grpId="0" build="p" animBg="1"/>
      <p:bldP spid="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466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«Семьи бывают хорошие и семьи бывают плохие. Поручиться за то, что семья воспитывает как следует нам нельзя, говорить, что семья может воспитывать как хочет, мы не можем. Мы должны организовать семейное воспитание».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                                /А.С. Макаренко/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цитата</a:t>
            </a:r>
            <a:endParaRPr lang="ru-RU" dirty="0"/>
          </a:p>
        </p:txBody>
      </p:sp>
    </p:spTree>
  </p:cSld>
  <p:clrMapOvr>
    <a:masterClrMapping/>
  </p:clrMapOvr>
  <p:transition spd="slow" advTm="1623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ильный пятиугольник 3"/>
          <p:cNvSpPr/>
          <p:nvPr/>
        </p:nvSpPr>
        <p:spPr>
          <a:xfrm>
            <a:off x="2971800" y="2209800"/>
            <a:ext cx="2971800" cy="2819400"/>
          </a:xfrm>
          <a:prstGeom prst="pentagon">
            <a:avLst/>
          </a:prstGeom>
          <a:solidFill>
            <a:srgbClr val="40D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Нетра диционные формы </a:t>
            </a:r>
            <a:endParaRPr lang="ru-RU" sz="3600" dirty="0"/>
          </a:p>
        </p:txBody>
      </p:sp>
      <p:sp>
        <p:nvSpPr>
          <p:cNvPr id="5" name="Овал 4"/>
          <p:cNvSpPr/>
          <p:nvPr/>
        </p:nvSpPr>
        <p:spPr>
          <a:xfrm>
            <a:off x="2971800" y="304800"/>
            <a:ext cx="2971800" cy="1828800"/>
          </a:xfrm>
          <a:prstGeom prst="ellipse">
            <a:avLst/>
          </a:prstGeom>
          <a:solidFill>
            <a:srgbClr val="7DC5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«Устный журнал»</a:t>
            </a:r>
            <a:endParaRPr lang="ru-RU" sz="3200" dirty="0"/>
          </a:p>
        </p:txBody>
      </p:sp>
      <p:sp>
        <p:nvSpPr>
          <p:cNvPr id="6" name="Овал 5"/>
          <p:cNvSpPr/>
          <p:nvPr/>
        </p:nvSpPr>
        <p:spPr>
          <a:xfrm>
            <a:off x="5867400" y="990600"/>
            <a:ext cx="2667000" cy="2438400"/>
          </a:xfrm>
          <a:prstGeom prst="ellipse">
            <a:avLst/>
          </a:prstGeom>
          <a:solidFill>
            <a:srgbClr val="7DC5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КВН</a:t>
            </a:r>
            <a:endParaRPr lang="ru-RU" sz="4000" dirty="0"/>
          </a:p>
        </p:txBody>
      </p:sp>
      <p:sp>
        <p:nvSpPr>
          <p:cNvPr id="7" name="Овал 6"/>
          <p:cNvSpPr/>
          <p:nvPr/>
        </p:nvSpPr>
        <p:spPr>
          <a:xfrm>
            <a:off x="5943600" y="3505200"/>
            <a:ext cx="2590800" cy="2286000"/>
          </a:xfrm>
          <a:prstGeom prst="ellipse">
            <a:avLst/>
          </a:prstGeom>
          <a:solidFill>
            <a:srgbClr val="7DC5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«Ток </a:t>
            </a:r>
            <a:r>
              <a:rPr lang="ru-RU" sz="3200" dirty="0" smtClean="0"/>
              <a:t>– </a:t>
            </a:r>
            <a:r>
              <a:rPr lang="ru-RU" sz="4000" dirty="0" smtClean="0"/>
              <a:t>шоу</a:t>
            </a:r>
            <a:r>
              <a:rPr lang="ru-RU" sz="3200" dirty="0" smtClean="0"/>
              <a:t>» </a:t>
            </a:r>
            <a:endParaRPr lang="ru-RU" sz="3200" dirty="0"/>
          </a:p>
        </p:txBody>
      </p:sp>
      <p:sp>
        <p:nvSpPr>
          <p:cNvPr id="8" name="Овал 7"/>
          <p:cNvSpPr/>
          <p:nvPr/>
        </p:nvSpPr>
        <p:spPr>
          <a:xfrm>
            <a:off x="533400" y="4114800"/>
            <a:ext cx="2590800" cy="2209800"/>
          </a:xfrm>
          <a:prstGeom prst="ellipse">
            <a:avLst/>
          </a:prstGeom>
          <a:solidFill>
            <a:srgbClr val="7DC5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</a:t>
            </a:r>
            <a:r>
              <a:rPr lang="ru-RU" sz="2800" dirty="0" err="1" smtClean="0"/>
              <a:t>Педаго</a:t>
            </a:r>
            <a:r>
              <a:rPr lang="ru-RU" sz="2800" dirty="0" smtClean="0"/>
              <a:t> </a:t>
            </a:r>
            <a:r>
              <a:rPr lang="ru-RU" sz="2800" dirty="0" err="1" smtClean="0"/>
              <a:t>гическое</a:t>
            </a:r>
            <a:r>
              <a:rPr lang="ru-RU" sz="2800" dirty="0" smtClean="0"/>
              <a:t> поле чудес»</a:t>
            </a:r>
            <a:endParaRPr lang="ru-RU" sz="2800" dirty="0"/>
          </a:p>
        </p:txBody>
      </p:sp>
      <p:sp>
        <p:nvSpPr>
          <p:cNvPr id="9" name="Овал 8"/>
          <p:cNvSpPr/>
          <p:nvPr/>
        </p:nvSpPr>
        <p:spPr>
          <a:xfrm>
            <a:off x="304800" y="1600200"/>
            <a:ext cx="2514600" cy="2362200"/>
          </a:xfrm>
          <a:prstGeom prst="ellipse">
            <a:avLst/>
          </a:prstGeom>
          <a:solidFill>
            <a:srgbClr val="7DC5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Педаго гическая гостиная</a:t>
            </a:r>
            <a:endParaRPr lang="ru-RU" sz="2800" dirty="0"/>
          </a:p>
        </p:txBody>
      </p:sp>
      <p:sp>
        <p:nvSpPr>
          <p:cNvPr id="12" name="Овал 11"/>
          <p:cNvSpPr/>
          <p:nvPr/>
        </p:nvSpPr>
        <p:spPr>
          <a:xfrm>
            <a:off x="3124200" y="5181600"/>
            <a:ext cx="3429000" cy="1524000"/>
          </a:xfrm>
          <a:prstGeom prst="ellipse">
            <a:avLst/>
          </a:prstGeom>
          <a:solidFill>
            <a:srgbClr val="7DC5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 smtClean="0"/>
              <a:t>Показ театральных постановок</a:t>
            </a:r>
          </a:p>
        </p:txBody>
      </p:sp>
    </p:spTree>
  </p:cSld>
  <p:clrMapOvr>
    <a:masterClrMapping/>
  </p:clrMapOvr>
  <p:transition spd="slow" advTm="32026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7" grpId="0" build="p" animBg="1"/>
      <p:bldP spid="8" grpId="0" build="p" animBg="1"/>
      <p:bldP spid="9" grpId="0" build="p" animBg="1"/>
      <p:bldP spid="1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rgbClr val="C00000"/>
                </a:solidFill>
              </a:rPr>
              <a:t>собрание - диспут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деловая игра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конференция отцов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собрание-чаепитие "за круглым столом"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презентация семейного воспитания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пикник и т д.</a:t>
            </a:r>
            <a:r>
              <a:rPr lang="ru-RU" dirty="0" smtClean="0"/>
              <a:t>					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Еще формы собраний</a:t>
            </a:r>
            <a:endParaRPr lang="ru-RU" dirty="0"/>
          </a:p>
        </p:txBody>
      </p:sp>
    </p:spTree>
  </p:cSld>
  <p:clrMapOvr>
    <a:masterClrMapping/>
  </p:clrMapOvr>
  <p:transition spd="slow" advTm="14695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611</TotalTime>
  <Words>496</Words>
  <Application>Microsoft Office PowerPoint</Application>
  <PresentationFormat>Экран (4:3)</PresentationFormat>
  <Paragraphs>95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Как правильно организовать родительское собрание в ДОУ? </vt:lpstr>
      <vt:lpstr>По содержанию родительские собрания могут быть: </vt:lpstr>
      <vt:lpstr>А по форме самые разнообразные</vt:lpstr>
      <vt:lpstr>Традиционные формы</vt:lpstr>
      <vt:lpstr>Слайд 5</vt:lpstr>
      <vt:lpstr>нетрадиционные формы</vt:lpstr>
      <vt:lpstr>цитата</vt:lpstr>
      <vt:lpstr>Слайд 8</vt:lpstr>
      <vt:lpstr>Еще формы собраний</vt:lpstr>
      <vt:lpstr>Несмотря на различия этих форм,                             их объединяет одно значение</vt:lpstr>
      <vt:lpstr>1 этап: подготовка родительского собрания</vt:lpstr>
      <vt:lpstr>1 этап: подготовка родительского собрания </vt:lpstr>
      <vt:lpstr>1 этап: подготовка родительского собрания</vt:lpstr>
      <vt:lpstr>2 этап: Организация родительского собрания </vt:lpstr>
      <vt:lpstr>3 этап: проведение родительского собрания </vt:lpstr>
      <vt:lpstr>3 этап: проведение родительского собрания</vt:lpstr>
      <vt:lpstr>3 этап: проведение родительского собрания</vt:lpstr>
      <vt:lpstr>3 этап: проведение родительского собрания</vt:lpstr>
      <vt:lpstr>рекомендации по подготовке и проведению родительского собрания: </vt:lpstr>
      <vt:lpstr>для обострения восприятия информации родителями: 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правильно организовать родительское собрание в ДОУ? </dc:title>
  <dc:creator>ОЛЯ</dc:creator>
  <cp:lastModifiedBy>ОЛЯ</cp:lastModifiedBy>
  <cp:revision>59</cp:revision>
  <dcterms:created xsi:type="dcterms:W3CDTF">2013-05-18T10:49:19Z</dcterms:created>
  <dcterms:modified xsi:type="dcterms:W3CDTF">2013-06-10T17:53:46Z</dcterms:modified>
</cp:coreProperties>
</file>