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FEA85E-E038-4EAE-94B5-1FFF3AD978FB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406C2E-8616-4210-A24D-C7DB21E876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Детский сад и семья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>
                <a:solidFill>
                  <a:srgbClr val="FFC000"/>
                </a:solidFill>
              </a:rPr>
              <a:t>Программа «Детство»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Взаимодействие педагогов и родителей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416824" cy="570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a typeface="Calibri"/>
              </a:rPr>
              <a:t>А также воспитатель организует </a:t>
            </a:r>
            <a:r>
              <a:rPr lang="ru-RU" sz="2400" b="1" i="1" dirty="0">
                <a:solidFill>
                  <a:srgbClr val="C00000"/>
                </a:solidFill>
                <a:ea typeface="Calibri"/>
              </a:rPr>
              <a:t>семинары - практикумы  </a:t>
            </a:r>
            <a:r>
              <a:rPr lang="ru-RU" sz="2400" dirty="0">
                <a:solidFill>
                  <a:srgbClr val="000000"/>
                </a:solidFill>
                <a:ea typeface="Calibri"/>
              </a:rPr>
              <a:t> которые позволяют  родителям </a:t>
            </a:r>
            <a:r>
              <a:rPr lang="ru-RU" sz="2400" dirty="0" smtClean="0">
                <a:solidFill>
                  <a:srgbClr val="000000"/>
                </a:solidFill>
                <a:ea typeface="Calibri"/>
              </a:rPr>
              <a:t>познакомиться </a:t>
            </a:r>
            <a:r>
              <a:rPr lang="ru-RU" sz="2400" dirty="0">
                <a:solidFill>
                  <a:srgbClr val="000000"/>
                </a:solidFill>
                <a:ea typeface="Calibri"/>
              </a:rPr>
              <a:t>с игровыми упражнениями и играми, направленными на развитие познавательной сферы  ребёнка такие как:</a:t>
            </a:r>
            <a:endParaRPr lang="ru-RU" sz="2400" dirty="0"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</a:rPr>
              <a:t>«Сложи слоги из макарон»</a:t>
            </a:r>
            <a:endParaRPr lang="ru-RU" sz="2400" b="1" dirty="0">
              <a:solidFill>
                <a:srgbClr val="002060"/>
              </a:solidFill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</a:rPr>
              <a:t>«Кто больше назовёт предметов на звук [а]»</a:t>
            </a:r>
            <a:endParaRPr lang="ru-RU" sz="2400" b="1" dirty="0">
              <a:solidFill>
                <a:srgbClr val="002060"/>
              </a:solidFill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</a:rPr>
              <a:t>«Придумай задачи про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</a:rPr>
              <a:t>конфеты (игрушки , животные)»</a:t>
            </a:r>
            <a:r>
              <a:rPr lang="ru-RU" sz="2400" dirty="0" smtClean="0">
                <a:solidFill>
                  <a:srgbClr val="002060"/>
                </a:solidFill>
                <a:ea typeface="Calibri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</a:rPr>
              <a:t>В результате родители убеждаются в том , что подготовка к школе не должна быть скучной для ребёнка.</a:t>
            </a:r>
            <a:endParaRPr lang="ru-RU" sz="2400" b="1" i="1" dirty="0">
              <a:solidFill>
                <a:srgbClr val="C000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92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5608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+mj-lt"/>
                <a:ea typeface="Calibri"/>
                <a:cs typeface="Times New Roman"/>
              </a:rPr>
              <a:t>Дополняют представления родителей о возможностях познавательного развития будущего школьника  </a:t>
            </a:r>
            <a:r>
              <a:rPr lang="ru-RU" sz="2400" dirty="0" smtClean="0">
                <a:latin typeface="+mj-lt"/>
                <a:ea typeface="Calibri"/>
                <a:cs typeface="Times New Roman"/>
              </a:rPr>
              <a:t>информационные </a:t>
            </a:r>
            <a:r>
              <a:rPr lang="ru-RU" sz="2400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бюллетени , буклеты, газеты</a:t>
            </a:r>
            <a:r>
              <a:rPr lang="ru-RU" sz="2400" dirty="0">
                <a:latin typeface="+mj-lt"/>
                <a:ea typeface="Calibri"/>
                <a:cs typeface="Times New Roman"/>
              </a:rPr>
              <a:t> для родителей: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«Учимся играя»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«Как научить ребёнка запоминать»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«Развиваем внимание дошкольника»</a:t>
            </a:r>
            <a:endParaRPr lang="ru-RU" sz="2800" b="1" i="1" dirty="0">
              <a:solidFill>
                <a:srgbClr val="002060"/>
              </a:solidFill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35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5277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+mj-lt"/>
                <a:ea typeface="Calibri"/>
                <a:cs typeface="Times New Roman"/>
              </a:rPr>
              <a:t>Педагогу очень важно в этот период продолжать организацию совместных с </a:t>
            </a:r>
            <a:r>
              <a:rPr lang="ru-RU" sz="2400" dirty="0" smtClean="0">
                <a:latin typeface="+mj-lt"/>
                <a:ea typeface="Calibri"/>
                <a:cs typeface="Times New Roman"/>
              </a:rPr>
              <a:t>родителями </a:t>
            </a:r>
            <a:r>
              <a:rPr lang="ru-RU" sz="2400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творческих проектов и исследовательских проектов: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«Город чудес»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«Все мы такие разные»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«Птица нашего края»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latin typeface="+mj-lt"/>
                <a:ea typeface="Calibri"/>
                <a:cs typeface="Times New Roman"/>
              </a:rPr>
              <a:t>Такие проекты помогут показать детям возможности совместного поиска информации по темам в литературе, в интернет источниках, возможность  воплотить  совместные идеи, проявить инициативу и творчество.</a:t>
            </a:r>
            <a:endParaRPr lang="ru-RU" sz="2400" b="1" i="1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41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Познакомить родителей с содержанием и основными показателями готовности ребёнка к школе, способствовать развитию родительской ответственности в процессе подготовки детей к школе,  обучению методам и приёмам подготовки детей к школьному  обучению поможет организация образовательной программы для </a:t>
            </a:r>
            <a:r>
              <a:rPr lang="ru-RU" dirty="0" smtClean="0"/>
              <a:t>родителей: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«Готовимся к школе»</a:t>
            </a:r>
          </a:p>
          <a:p>
            <a:pPr marL="0" lvl="0" indent="0">
              <a:buClr>
                <a:srgbClr val="873624"/>
              </a:buClr>
              <a:buNone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В ходе этой программы педагог организует  </a:t>
            </a:r>
            <a:r>
              <a:rPr lang="ru-RU" b="1" dirty="0">
                <a:solidFill>
                  <a:srgbClr val="C00000"/>
                </a:solidFill>
              </a:rPr>
              <a:t>тематические встречи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для 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родителей такие как 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: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Педагогическое образование родителей.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Что такое готовность к школе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«Как повысить работоспособность и выносливость ребёнка»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«Учимся рассказывать»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«Как не остаться одному в школьном коллективе»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Более подробно обсудить вопросы будущей школьной жизни их ребёнка родители могут в </a:t>
            </a:r>
            <a:r>
              <a:rPr lang="ru-RU" sz="2400" b="1" dirty="0" smtClean="0">
                <a:solidFill>
                  <a:srgbClr val="C00000"/>
                </a:solidFill>
              </a:rPr>
              <a:t>клубе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«Родители будущих первоклассников»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dirty="0" smtClean="0"/>
              <a:t>Исходя из интересов и пожеланий родителей  воспитатель способствует созданию </a:t>
            </a:r>
            <a:r>
              <a:rPr lang="ru-RU" sz="2400" b="1" dirty="0" smtClean="0">
                <a:solidFill>
                  <a:srgbClr val="C00000"/>
                </a:solidFill>
              </a:rPr>
              <a:t>детско- родительских клубов </a:t>
            </a:r>
            <a:r>
              <a:rPr lang="ru-RU" sz="2400" dirty="0" smtClean="0"/>
              <a:t>: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«Коллекционеры»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«Клуб туристов»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«Клуб любителей чтения»</a:t>
            </a:r>
          </a:p>
          <a:p>
            <a:pPr lvl="0">
              <a:spcBef>
                <a:spcPct val="20000"/>
              </a:spcBef>
              <a:buClr>
                <a:srgbClr val="873624"/>
              </a:buClr>
            </a:pP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Педагог опирается на проявление заинтересованности, инициативности самих родителей , делая их активными участниками конкурсов: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«Самое, самое , самое о нашем городе»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«Мы родом из детства</a:t>
            </a:r>
            <a:r>
              <a:rPr lang="ru-RU" b="1" i="1" dirty="0" smtClean="0">
                <a:solidFill>
                  <a:srgbClr val="002060"/>
                </a:solidFill>
              </a:rPr>
              <a:t>»</a:t>
            </a:r>
            <a:r>
              <a:rPr lang="ru-RU" i="1" dirty="0" smtClean="0"/>
              <a:t>(конкурс семейных газет о детстве)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«Крепкие и здоровые»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«Зимние забавы»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«Мы играем всей семьёй»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Совместная деятельность педагогов и родителей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a typeface="Calibri"/>
                <a:cs typeface="Times New Roman"/>
              </a:rPr>
              <a:t> 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00808"/>
            <a:ext cx="7128792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Включает в их совместные с дошкольниками  дела, направленные на заботу об окружающих: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«Сажаем цветы на участке»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«Украшаем детский сад к празднику»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«Починим игрушки малышам»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«Поздравляем ветеранов»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  <a:endParaRPr lang="ru-RU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46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08912" cy="429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Поддержанию интереса к совместной </a:t>
            </a:r>
            <a:r>
              <a:rPr lang="ru-RU" sz="2400" dirty="0" smtClean="0">
                <a:ea typeface="Calibri"/>
                <a:cs typeface="Times New Roman"/>
              </a:rPr>
              <a:t>деятельности, развитию </a:t>
            </a:r>
            <a:r>
              <a:rPr lang="ru-RU" sz="2400" dirty="0">
                <a:ea typeface="Calibri"/>
                <a:cs typeface="Times New Roman"/>
              </a:rPr>
              <a:t>инициативности, творчества взрослых и детей  способствует организация педагогом совместных 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детско-родительских проектов </a:t>
            </a:r>
            <a:r>
              <a:rPr lang="ru-RU" sz="2400" dirty="0">
                <a:ea typeface="Calibri"/>
                <a:cs typeface="Times New Roman"/>
              </a:rPr>
              <a:t>на темы: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552700" algn="l"/>
              </a:tabLs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«Выставка лучших товаров России»</a:t>
            </a:r>
            <a:r>
              <a:rPr lang="ru-RU" sz="2400" dirty="0">
                <a:ea typeface="Calibri"/>
                <a:cs typeface="Times New Roman"/>
              </a:rPr>
              <a:t>	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«Много профессий хороших и разных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»,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sz="2400" dirty="0">
                <a:ea typeface="Calibri"/>
                <a:cs typeface="Times New Roman"/>
              </a:rPr>
              <a:t>В</a:t>
            </a:r>
            <a:r>
              <a:rPr lang="ru-RU" sz="2400" dirty="0" smtClean="0">
                <a:ea typeface="Calibri"/>
                <a:cs typeface="Times New Roman"/>
              </a:rPr>
              <a:t>оспитатель предлагает родителям и детям вспомнить, в каких городах и странах они бывали, что им больше всего запомнилось, какие сувениры они привезли»</a:t>
            </a:r>
            <a:endParaRPr lang="ru-RU" sz="2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24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848872" cy="5064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+mj-lt"/>
                <a:ea typeface="Calibri"/>
                <a:cs typeface="Times New Roman"/>
              </a:rPr>
              <a:t>Итоговой формой взаимодействия с родителями может стать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фестиваль </a:t>
            </a:r>
            <a:r>
              <a:rPr lang="ru-RU" sz="2800" b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семейного творчества</a:t>
            </a:r>
            <a:r>
              <a:rPr lang="ru-RU" sz="2800" dirty="0">
                <a:latin typeface="+mj-lt"/>
                <a:ea typeface="Calibri"/>
                <a:cs typeface="Times New Roman"/>
              </a:rPr>
              <a:t>, который позволит раскрыть достижения всех семей в различных видах совместной  </a:t>
            </a:r>
            <a:r>
              <a:rPr lang="ru-RU" sz="2800" dirty="0" err="1">
                <a:latin typeface="+mj-lt"/>
                <a:ea typeface="Calibri"/>
                <a:cs typeface="Times New Roman"/>
              </a:rPr>
              <a:t>детско</a:t>
            </a:r>
            <a:r>
              <a:rPr lang="ru-RU" sz="2800" dirty="0">
                <a:latin typeface="+mj-lt"/>
                <a:ea typeface="Calibri"/>
                <a:cs typeface="Times New Roman"/>
              </a:rPr>
              <a:t>  – </a:t>
            </a:r>
            <a:r>
              <a:rPr lang="ru-RU" sz="2800" dirty="0" smtClean="0">
                <a:latin typeface="+mj-lt"/>
                <a:ea typeface="Calibri"/>
                <a:cs typeface="Times New Roman"/>
              </a:rPr>
              <a:t>родительской деятельности: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художественной,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литературной,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познавательной,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музыкальной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.</a:t>
            </a:r>
            <a:endParaRPr lang="ru-RU" sz="2800" b="1" dirty="0">
              <a:solidFill>
                <a:srgbClr val="002060"/>
              </a:solidFill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90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420889"/>
            <a:ext cx="61926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dirty="0">
                <a:solidFill>
                  <a:srgbClr val="C00000"/>
                </a:solidFill>
                <a:latin typeface="+mj-lt"/>
                <a:ea typeface="Calibri"/>
                <a:cs typeface="Times New Roman"/>
              </a:rPr>
              <a:t>Спасибо за внимание!</a:t>
            </a:r>
            <a:endParaRPr lang="ru-RU" sz="4000" b="1" i="1" dirty="0">
              <a:solidFill>
                <a:srgbClr val="C00000"/>
              </a:solidFill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82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8339" y="598418"/>
            <a:ext cx="6840760" cy="4730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sz="2400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Одним из важнейших принципов технологии реализации программы </a:t>
            </a:r>
            <a:r>
              <a:rPr lang="ru-RU" sz="2400" i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«Детство» </a:t>
            </a:r>
            <a:r>
              <a:rPr lang="ru-RU" sz="2400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является совместное с родителями воспитание и развитие дошкольников, вовлечение родителей в  образовательный процесс дошкольного учреждения. При этом воспитатель сам определяет, какие задачи он сможет более эффективно решить при взаимодействии с семьёй, как поддерживать с родителями деловые и личные контакты, вовлекать  их в процесс совместного воспитания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93841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None/>
            </a:pPr>
            <a:r>
              <a:rPr lang="ru-RU" dirty="0">
                <a:solidFill>
                  <a:prstClr val="black"/>
                </a:solidFill>
                <a:latin typeface="Cambria"/>
              </a:rPr>
              <a:t>В подготовительной к школе группе воспитатель активно вовлекает родителей в совместные с детьми виды деятельности, помогает устанавливать партнёрские отношения, поощряет активность и самостоятельность </a:t>
            </a:r>
            <a:r>
              <a:rPr lang="ru-RU" dirty="0" smtClean="0">
                <a:solidFill>
                  <a:prstClr val="black"/>
                </a:solidFill>
                <a:latin typeface="Cambria"/>
              </a:rPr>
              <a:t>детей. В процессе организации разных форм детско-родительского взаимодействия воспитатель способствует развитию родительской уверенности , радости и удовлетворения от общения со своими детьми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Взаимодействие педагогов с родителями детей в подготовительной к школе группе.</a:t>
            </a:r>
          </a:p>
        </p:txBody>
      </p:sp>
    </p:spTree>
    <p:extLst>
      <p:ext uri="{BB962C8B-B14F-4D97-AF65-F5344CB8AC3E}">
        <p14:creationId xmlns:p14="http://schemas.microsoft.com/office/powerpoint/2010/main" val="386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Познакомить родителей с особенностями физического и психического развития ребёнка.</a:t>
            </a:r>
          </a:p>
          <a:p>
            <a:r>
              <a:rPr lang="ru-RU" dirty="0" smtClean="0"/>
              <a:t>Познакомить родителей с особенностями подготовки ребёнка к школе.</a:t>
            </a:r>
          </a:p>
          <a:p>
            <a:r>
              <a:rPr lang="ru-RU" dirty="0"/>
              <a:t> </a:t>
            </a:r>
            <a:r>
              <a:rPr lang="ru-RU" dirty="0" smtClean="0"/>
              <a:t>Ориентировать родителей на развитие познавательной деятельности ребёнка.</a:t>
            </a:r>
          </a:p>
          <a:p>
            <a:r>
              <a:rPr lang="ru-RU" dirty="0" smtClean="0"/>
              <a:t>Помочь родителям создать условия для развития организованности ,ответственности дошкольника умения взаимодействовать  со взрослыми и детьми.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Задачи взаимодействия педагога с семьями дошкольников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подготовительной к школе группе многие родители ориентированы на самостоятельную  диагностику результатов развития ребёнка и самоанализ  воспитательной деятельности.</a:t>
            </a:r>
          </a:p>
          <a:p>
            <a:endParaRPr lang="ru-RU" dirty="0" smtClean="0"/>
          </a:p>
          <a:p>
            <a:r>
              <a:rPr lang="ru-RU" b="1" i="1" u="sng" dirty="0" smtClean="0">
                <a:solidFill>
                  <a:srgbClr val="C00000"/>
                </a:solidFill>
              </a:rPr>
              <a:t>Задача педагога </a:t>
            </a:r>
            <a:r>
              <a:rPr lang="ru-RU" dirty="0" smtClean="0"/>
              <a:t>– предоставить родителям выбор материалов для самодиагностики.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Направление взаимодействия педагога с родителями.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(педагогический мониторинг)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002060"/>
                </a:solidFill>
              </a:rPr>
              <a:t>Это могут быть: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Анкеты</a:t>
            </a:r>
          </a:p>
          <a:p>
            <a:r>
              <a:rPr lang="ru-RU" sz="2400" dirty="0"/>
              <a:t>«Какой вы воспитатель»</a:t>
            </a:r>
          </a:p>
          <a:p>
            <a:r>
              <a:rPr lang="ru-RU" sz="2400" dirty="0"/>
              <a:t>«Как я представляю ребёнка в школе»</a:t>
            </a:r>
          </a:p>
          <a:p>
            <a:r>
              <a:rPr lang="ru-RU" sz="2400" dirty="0"/>
              <a:t>«Насколько вы готовы быть родителем школьника»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Тесты</a:t>
            </a:r>
          </a:p>
          <a:p>
            <a:r>
              <a:rPr lang="ru-RU" sz="2400" dirty="0"/>
              <a:t>«Какие мы родители»</a:t>
            </a:r>
          </a:p>
          <a:p>
            <a:r>
              <a:rPr lang="ru-RU" sz="2400" dirty="0"/>
              <a:t>«Понимаем ли мы своих детей»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Родительские сочинения</a:t>
            </a:r>
          </a:p>
          <a:p>
            <a:r>
              <a:rPr lang="ru-RU" sz="2400" dirty="0"/>
              <a:t> «Портрет моего ребёнка»</a:t>
            </a:r>
          </a:p>
          <a:p>
            <a:r>
              <a:rPr lang="ru-RU" sz="2400" b="1" i="1" dirty="0"/>
              <a:t>Такие беседы позволяют : родителям увидеть, какие проблемы сохранились ,какие качества им следует развивать в себе.</a:t>
            </a:r>
          </a:p>
        </p:txBody>
      </p:sp>
    </p:spTree>
    <p:extLst>
      <p:ext uri="{BB962C8B-B14F-4D97-AF65-F5344CB8AC3E}">
        <p14:creationId xmlns:p14="http://schemas.microsoft.com/office/powerpoint/2010/main" val="29421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завершающий период дошкольного образования воспитатель убеждает родителей в том , что подготовка ребёнка к школе тесно связана с его социально- личностным  </a:t>
            </a:r>
            <a:r>
              <a:rPr lang="ru-RU" dirty="0" smtClean="0"/>
              <a:t>отношением </a:t>
            </a:r>
            <a:r>
              <a:rPr lang="ru-RU" dirty="0" smtClean="0"/>
              <a:t>к себе , развитием умений общения и взаимодействия со сверстниками. </a:t>
            </a:r>
            <a:r>
              <a:rPr lang="ru-RU" dirty="0"/>
              <a:t>Д</a:t>
            </a:r>
            <a:r>
              <a:rPr lang="ru-RU" dirty="0" smtClean="0"/>
              <a:t>ля этого воспитатель проводит </a:t>
            </a:r>
            <a:r>
              <a:rPr lang="ru-RU" b="1" i="1" dirty="0" smtClean="0">
                <a:solidFill>
                  <a:srgbClr val="C00000"/>
                </a:solidFill>
              </a:rPr>
              <a:t>беседу</a:t>
            </a:r>
            <a:r>
              <a:rPr lang="ru-RU" dirty="0" smtClean="0"/>
              <a:t> с родителями </a:t>
            </a:r>
            <a:r>
              <a:rPr lang="ru-RU" b="1" i="1" dirty="0" smtClean="0">
                <a:solidFill>
                  <a:srgbClr val="002060"/>
                </a:solidFill>
              </a:rPr>
              <a:t>«Наши достижения »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которой обсуждает с ними успехи детей , учит видеть достижения каждого ребёнка.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Педагогическая поддержка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Воспитатель знакомит родителей со способами развития уверенности ребёнка в своих </a:t>
            </a:r>
            <a:r>
              <a:rPr lang="ru-RU" sz="2400" dirty="0" err="1" smtClean="0"/>
              <a:t>силах,чувства</a:t>
            </a:r>
            <a:r>
              <a:rPr lang="ru-RU" sz="2400" dirty="0" smtClean="0"/>
              <a:t> самоуважения. Для развития этих умений педагог организует </a:t>
            </a:r>
            <a:r>
              <a:rPr lang="ru-RU" sz="2400" b="1" i="1" dirty="0" smtClean="0">
                <a:solidFill>
                  <a:srgbClr val="C00000"/>
                </a:solidFill>
              </a:rPr>
              <a:t>детско- родительский тренинг 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«Дай мне сделать самому»</a:t>
            </a:r>
          </a:p>
          <a:p>
            <a:r>
              <a:rPr lang="ru-RU" sz="2400" dirty="0" smtClean="0"/>
              <a:t>Обогащению родительского опыта способствует наблюдение за детьми в ходе </a:t>
            </a:r>
            <a:r>
              <a:rPr lang="ru-RU" sz="2400" b="1" i="1" dirty="0" smtClean="0">
                <a:solidFill>
                  <a:srgbClr val="C00000"/>
                </a:solidFill>
              </a:rPr>
              <a:t>открытых занятий , дискуссий </a:t>
            </a:r>
            <a:r>
              <a:rPr lang="ru-RU" sz="2400" b="1" dirty="0" smtClean="0"/>
              <a:t>на тему: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«Если у ребёнка нет друзей»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«Каким я вижу своего ребёнка в будущем»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«Проблемы застенчивого ребёнка»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«Как организовать детский праздник»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«Что такое «</a:t>
            </a:r>
            <a:r>
              <a:rPr lang="ru-RU" sz="2400" b="1" u="sng" dirty="0" smtClean="0">
                <a:solidFill>
                  <a:srgbClr val="002060"/>
                </a:solidFill>
              </a:rPr>
              <a:t>Школьный стресс</a:t>
            </a:r>
            <a:r>
              <a:rPr lang="ru-RU" sz="2400" b="1" dirty="0" smtClean="0">
                <a:solidFill>
                  <a:srgbClr val="002060"/>
                </a:solidFill>
              </a:rPr>
              <a:t>» и как его преодолеть»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96944" cy="455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В </a:t>
            </a:r>
            <a:r>
              <a:rPr lang="ru-RU" sz="2400" b="1" dirty="0">
                <a:ea typeface="Calibri"/>
                <a:cs typeface="Times New Roman"/>
              </a:rPr>
              <a:t>ходе взаимодействия с родителями воспитатель раскрывает особые возможности игры для интеллектуального  развития дошкольника</a:t>
            </a:r>
            <a:r>
              <a:rPr lang="ru-RU" sz="2400" b="1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a typeface="Calibri"/>
                <a:cs typeface="Times New Roman"/>
              </a:rPr>
              <a:t>Для </a:t>
            </a:r>
            <a:r>
              <a:rPr lang="ru-RU" sz="2400" dirty="0">
                <a:ea typeface="Calibri"/>
                <a:cs typeface="Times New Roman"/>
              </a:rPr>
              <a:t>этого воспитатель </a:t>
            </a:r>
            <a:r>
              <a:rPr lang="ru-RU" sz="2400" dirty="0" smtClean="0">
                <a:ea typeface="Calibri"/>
                <a:cs typeface="Times New Roman"/>
              </a:rPr>
              <a:t>включает родителей </a:t>
            </a:r>
            <a:r>
              <a:rPr lang="ru-RU" sz="2400" dirty="0">
                <a:ea typeface="Calibri"/>
                <a:cs typeface="Times New Roman"/>
              </a:rPr>
              <a:t>в </a:t>
            </a:r>
            <a:r>
              <a:rPr lang="ru-RU" sz="2400" b="1" i="1" dirty="0">
                <a:solidFill>
                  <a:srgbClr val="C00000"/>
                </a:solidFill>
                <a:ea typeface="Calibri"/>
                <a:cs typeface="Times New Roman"/>
              </a:rPr>
              <a:t>совместные игры с </a:t>
            </a: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детьми</a:t>
            </a:r>
            <a:r>
              <a:rPr lang="ru-RU" sz="2400" b="1" i="1" dirty="0" smtClean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такие как: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«Умники и умницы»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«Играем пальчиками»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«Самый смышлёный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  <a:cs typeface="Times New Roman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420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926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Твердый переплет</vt:lpstr>
      <vt:lpstr>Детский сад и семья Программа «Детство»</vt:lpstr>
      <vt:lpstr>Презентация PowerPoint</vt:lpstr>
      <vt:lpstr>Взаимодействие педагогов с родителями детей в подготовительной к школе группе.</vt:lpstr>
      <vt:lpstr>Задачи взаимодействия педагога с семьями дошкольников</vt:lpstr>
      <vt:lpstr>Направление взаимодействия педагога с родителями. (педагогический мониторинг)</vt:lpstr>
      <vt:lpstr>Презентация PowerPoint</vt:lpstr>
      <vt:lpstr>Педагогическая поддержка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Педагогическое образование родителей.</vt:lpstr>
      <vt:lpstr>Презентация PowerPoint</vt:lpstr>
      <vt:lpstr>Совместная деятельность педагогов и родителей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сад и семья</dc:title>
  <dc:creator>Елена</dc:creator>
  <cp:lastModifiedBy>Елена</cp:lastModifiedBy>
  <cp:revision>23</cp:revision>
  <dcterms:created xsi:type="dcterms:W3CDTF">2013-03-27T16:29:03Z</dcterms:created>
  <dcterms:modified xsi:type="dcterms:W3CDTF">2013-03-27T16:40:43Z</dcterms:modified>
</cp:coreProperties>
</file>