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9" r:id="rId3"/>
    <p:sldId id="265" r:id="rId4"/>
    <p:sldId id="257" r:id="rId5"/>
    <p:sldId id="258" r:id="rId6"/>
    <p:sldId id="266" r:id="rId7"/>
    <p:sldId id="259" r:id="rId8"/>
    <p:sldId id="260" r:id="rId9"/>
    <p:sldId id="261" r:id="rId10"/>
    <p:sldId id="262" r:id="rId11"/>
    <p:sldId id="263" r:id="rId12"/>
    <p:sldId id="264" r:id="rId13"/>
    <p:sldId id="267" r:id="rId14"/>
    <p:sldId id="268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D7F3FFE-5597-4AFF-8244-FA5445C2B3A8}" type="datetimeFigureOut">
              <a:rPr lang="ru-RU" smtClean="0"/>
              <a:t>27.10.2011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B0E302E-4ADF-4985-BAE1-36775AE75600}" type="slidenum">
              <a:rPr lang="ru-RU" smtClean="0"/>
              <a:t>‹#›</a:t>
            </a:fld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F3FFE-5597-4AFF-8244-FA5445C2B3A8}" type="datetimeFigureOut">
              <a:rPr lang="ru-RU" smtClean="0"/>
              <a:t>27.10.2011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E302E-4ADF-4985-BAE1-36775AE75600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F3FFE-5597-4AFF-8244-FA5445C2B3A8}" type="datetimeFigureOut">
              <a:rPr lang="ru-RU" smtClean="0"/>
              <a:t>27.10.2011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E302E-4ADF-4985-BAE1-36775AE75600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F3FFE-5597-4AFF-8244-FA5445C2B3A8}" type="datetimeFigureOut">
              <a:rPr lang="ru-RU" smtClean="0"/>
              <a:t>27.10.2011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E302E-4ADF-4985-BAE1-36775AE7560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F3FFE-5597-4AFF-8244-FA5445C2B3A8}" type="datetimeFigureOut">
              <a:rPr lang="ru-RU" smtClean="0"/>
              <a:t>27.10.2011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E302E-4ADF-4985-BAE1-36775AE7560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F3FFE-5597-4AFF-8244-FA5445C2B3A8}" type="datetimeFigureOut">
              <a:rPr lang="ru-RU" smtClean="0"/>
              <a:t>27.10.2011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E302E-4ADF-4985-BAE1-36775AE75600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F3FFE-5597-4AFF-8244-FA5445C2B3A8}" type="datetimeFigureOut">
              <a:rPr lang="ru-RU" smtClean="0"/>
              <a:t>27.10.2011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E302E-4ADF-4985-BAE1-36775AE75600}" type="slidenum">
              <a:rPr lang="ru-RU" smtClean="0"/>
              <a:t>‹#›</a:t>
            </a:fld>
            <a:endParaRPr lang="ru-RU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F3FFE-5597-4AFF-8244-FA5445C2B3A8}" type="datetimeFigureOut">
              <a:rPr lang="ru-RU" smtClean="0"/>
              <a:t>27.10.2011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E302E-4ADF-4985-BAE1-36775AE75600}" type="slidenum">
              <a:rPr lang="ru-RU" smtClean="0"/>
              <a:t>‹#›</a:t>
            </a:fld>
            <a:endParaRPr lang="ru-RU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F3FFE-5597-4AFF-8244-FA5445C2B3A8}" type="datetimeFigureOut">
              <a:rPr lang="ru-RU" smtClean="0"/>
              <a:t>27.10.2011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E302E-4ADF-4985-BAE1-36775AE7560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F3FFE-5597-4AFF-8244-FA5445C2B3A8}" type="datetimeFigureOut">
              <a:rPr lang="ru-RU" smtClean="0"/>
              <a:t>27.10.2011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E302E-4ADF-4985-BAE1-36775AE7560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F3FFE-5597-4AFF-8244-FA5445C2B3A8}" type="datetimeFigureOut">
              <a:rPr lang="ru-RU" smtClean="0"/>
              <a:t>27.10.2011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E302E-4ADF-4985-BAE1-36775AE7560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0D7F3FFE-5597-4AFF-8244-FA5445C2B3A8}" type="datetimeFigureOut">
              <a:rPr lang="ru-RU" smtClean="0"/>
              <a:t>27.10.2011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B0E302E-4ADF-4985-BAE1-36775AE7560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Математическое путешествие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9159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b="1" i="1" dirty="0" smtClean="0"/>
              <a:t>                                                      123</a:t>
            </a:r>
          </a:p>
          <a:p>
            <a:pPr marL="0" indent="0">
              <a:buNone/>
            </a:pPr>
            <a:r>
              <a:rPr lang="ru-RU" sz="2800" b="1" i="1" dirty="0"/>
              <a:t> </a:t>
            </a:r>
            <a:r>
              <a:rPr lang="ru-RU" sz="2800" b="1" i="1" dirty="0" smtClean="0"/>
              <a:t>                                                   1234</a:t>
            </a:r>
          </a:p>
          <a:p>
            <a:pPr marL="0" indent="0">
              <a:buNone/>
            </a:pPr>
            <a:r>
              <a:rPr lang="ru-RU" sz="2800" b="1" i="1" dirty="0"/>
              <a:t> </a:t>
            </a:r>
            <a:r>
              <a:rPr lang="ru-RU" sz="2800" b="1" i="1" dirty="0" smtClean="0"/>
              <a:t>                          +                     12345</a:t>
            </a:r>
          </a:p>
          <a:p>
            <a:pPr marL="0" indent="0">
              <a:buNone/>
            </a:pPr>
            <a:r>
              <a:rPr lang="ru-RU" sz="2800" b="1" i="1" dirty="0" smtClean="0"/>
              <a:t>                                                123456</a:t>
            </a:r>
          </a:p>
          <a:p>
            <a:pPr marL="0" indent="0">
              <a:buNone/>
            </a:pPr>
            <a:r>
              <a:rPr lang="ru-RU" sz="2800" b="1" i="1" dirty="0" smtClean="0"/>
              <a:t>                                              1234567</a:t>
            </a:r>
          </a:p>
          <a:p>
            <a:pPr marL="0" indent="0">
              <a:buNone/>
            </a:pPr>
            <a:r>
              <a:rPr lang="ru-RU" sz="2800" b="1" i="1" u="sng" dirty="0" smtClean="0"/>
              <a:t>                                            12345678</a:t>
            </a:r>
            <a:endParaRPr lang="ru-RU" sz="2800" b="1" i="1" u="sng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Сложи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318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b="1" i="0" dirty="0" smtClean="0">
                <a:solidFill>
                  <a:schemeClr val="accent5">
                    <a:lumMod val="50000"/>
                  </a:schemeClr>
                </a:solidFill>
                <a:effectLst/>
                <a:latin typeface="Arial"/>
              </a:rPr>
              <a:t>Сможете ли вы за 15 секунд сложить числа от 1 до 100? Сможете, если знаете легкий способ решить эту задачку. Если не знаете, попробуйте его найти.</a:t>
            </a:r>
          </a:p>
          <a:p>
            <a:endParaRPr lang="ru-RU" sz="36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Реши задачу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4236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b="0" i="0" dirty="0" smtClean="0">
                <a:solidFill>
                  <a:schemeClr val="accent5">
                    <a:lumMod val="50000"/>
                  </a:schemeClr>
                </a:solidFill>
                <a:effectLst/>
                <a:latin typeface="Arial"/>
              </a:rPr>
              <a:t>Разбейте числа на пары: 1+100, 2+99, 3+98... Получим 50 одинаковых сумм. Итак, 101х50=5050.</a:t>
            </a:r>
          </a:p>
          <a:p>
            <a:r>
              <a:rPr lang="ru-RU" sz="3200" dirty="0" smtClean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ru-RU" sz="3200" dirty="0" smtClean="0">
                <a:solidFill>
                  <a:schemeClr val="accent5">
                    <a:lumMod val="50000"/>
                  </a:schemeClr>
                </a:solidFill>
              </a:rPr>
            </a:br>
            <a:endParaRPr lang="ru-RU" sz="32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14477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Сколько  треугольников и прямоугольников?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655676" y="2204864"/>
            <a:ext cx="3384376" cy="216024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347864" y="2204864"/>
            <a:ext cx="2808312" cy="2157191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3347864" y="2201815"/>
            <a:ext cx="2808312" cy="2160240"/>
          </a:xfrm>
          <a:prstGeom prst="triangl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4430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800" b="1" dirty="0" smtClean="0"/>
              <a:t>3 треугольника</a:t>
            </a:r>
          </a:p>
          <a:p>
            <a:pPr marL="0" indent="0" algn="ctr">
              <a:buNone/>
            </a:pPr>
            <a:r>
              <a:rPr lang="ru-RU" sz="4800" b="1" dirty="0" smtClean="0"/>
              <a:t>3 четырехугольника</a:t>
            </a:r>
            <a:endParaRPr lang="ru-RU" sz="4800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23648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99247" y="404665"/>
            <a:ext cx="7745505" cy="5721498"/>
          </a:xfrm>
        </p:spPr>
        <p:txBody>
          <a:bodyPr>
            <a:normAutofit fontScale="55000" lnSpcReduction="20000"/>
          </a:bodyPr>
          <a:lstStyle/>
          <a:p>
            <a:pPr algn="ctr">
              <a:spcAft>
                <a:spcPts val="0"/>
              </a:spcAft>
            </a:pPr>
            <a:r>
              <a:rPr lang="ru-RU" dirty="0">
                <a:ea typeface="Times New Roman"/>
              </a:rPr>
              <a:t>Вопросы:</a:t>
            </a:r>
            <a:endParaRPr lang="ru-RU" sz="2000" dirty="0">
              <a:ea typeface="Times New Roman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ea typeface="Times New Roman"/>
              </a:rPr>
              <a:t>Какое число делится на все числа без остатка? </a:t>
            </a:r>
            <a:r>
              <a:rPr lang="ru-RU" b="1" dirty="0">
                <a:ea typeface="Times New Roman"/>
              </a:rPr>
              <a:t>(0).</a:t>
            </a:r>
            <a:endParaRPr lang="ru-RU" sz="2000" dirty="0">
              <a:ea typeface="Times New Roman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ea typeface="Times New Roman"/>
              </a:rPr>
              <a:t>Пара лошадей пробежала 30 км. Сколько километров пробежала каждая лошадь? </a:t>
            </a:r>
            <a:r>
              <a:rPr lang="ru-RU" b="1" dirty="0">
                <a:ea typeface="Times New Roman"/>
              </a:rPr>
              <a:t>(30).</a:t>
            </a:r>
            <a:endParaRPr lang="ru-RU" sz="2000" dirty="0">
              <a:ea typeface="Times New Roman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ea typeface="Times New Roman"/>
              </a:rPr>
              <a:t>В семье два отца и два сына. Сколько мужчин в семье? </a:t>
            </a:r>
            <a:r>
              <a:rPr lang="ru-RU" b="1" dirty="0">
                <a:ea typeface="Times New Roman"/>
              </a:rPr>
              <a:t>(3).</a:t>
            </a:r>
            <a:endParaRPr lang="ru-RU" sz="2000" dirty="0">
              <a:ea typeface="Times New Roman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ea typeface="Times New Roman"/>
              </a:rPr>
              <a:t>Арбуз стоит 40 </a:t>
            </a:r>
            <a:r>
              <a:rPr lang="ru-RU" dirty="0" err="1">
                <a:ea typeface="Times New Roman"/>
              </a:rPr>
              <a:t>руб</a:t>
            </a:r>
            <a:r>
              <a:rPr lang="ru-RU" dirty="0">
                <a:ea typeface="Times New Roman"/>
              </a:rPr>
              <a:t> и еще пол-арбуза. Сколько стоит арбуз? </a:t>
            </a:r>
            <a:r>
              <a:rPr lang="ru-RU" b="1" dirty="0">
                <a:ea typeface="Times New Roman"/>
              </a:rPr>
              <a:t>(80 </a:t>
            </a:r>
            <a:r>
              <a:rPr lang="ru-RU" b="1" dirty="0" err="1">
                <a:ea typeface="Times New Roman"/>
              </a:rPr>
              <a:t>руб</a:t>
            </a:r>
            <a:r>
              <a:rPr lang="ru-RU" b="1" dirty="0">
                <a:ea typeface="Times New Roman"/>
              </a:rPr>
              <a:t>).</a:t>
            </a:r>
            <a:endParaRPr lang="ru-RU" sz="2000" dirty="0">
              <a:ea typeface="Times New Roman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ea typeface="Times New Roman"/>
              </a:rPr>
              <a:t>6 рыбаков съели 6 судаков за 6 дней. За сколько дней 10 рыбаков съедят 10 судаков? </a:t>
            </a:r>
            <a:r>
              <a:rPr lang="ru-RU" b="1" dirty="0">
                <a:ea typeface="Times New Roman"/>
              </a:rPr>
              <a:t>(6).</a:t>
            </a:r>
            <a:endParaRPr lang="ru-RU" sz="2000" dirty="0">
              <a:ea typeface="Times New Roman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ea typeface="Times New Roman"/>
              </a:rPr>
              <a:t>Чему равно произведение всех цифр?</a:t>
            </a:r>
            <a:r>
              <a:rPr lang="ru-RU" b="1" dirty="0">
                <a:ea typeface="Times New Roman"/>
              </a:rPr>
              <a:t> (0).</a:t>
            </a:r>
            <a:endParaRPr lang="ru-RU" sz="2000" dirty="0">
              <a:ea typeface="Times New Roman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ea typeface="Times New Roman"/>
              </a:rPr>
              <a:t>Когда делимое и частное равны между собой? </a:t>
            </a:r>
            <a:r>
              <a:rPr lang="ru-RU" b="1" dirty="0">
                <a:ea typeface="Times New Roman"/>
              </a:rPr>
              <a:t>( когда делитель 1).</a:t>
            </a:r>
            <a:endParaRPr lang="ru-RU" sz="2000" dirty="0">
              <a:ea typeface="Times New Roman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ea typeface="Times New Roman"/>
              </a:rPr>
              <a:t>Наименьшее натуральное число? </a:t>
            </a:r>
            <a:r>
              <a:rPr lang="ru-RU" b="1" dirty="0">
                <a:ea typeface="Times New Roman"/>
              </a:rPr>
              <a:t>(1)</a:t>
            </a:r>
            <a:endParaRPr lang="ru-RU" sz="2000" dirty="0">
              <a:ea typeface="Times New Roman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ea typeface="Times New Roman"/>
              </a:rPr>
              <a:t>Единица скорости на море.</a:t>
            </a:r>
            <a:r>
              <a:rPr lang="ru-RU" b="1" dirty="0">
                <a:ea typeface="Times New Roman"/>
              </a:rPr>
              <a:t> (узел).</a:t>
            </a:r>
            <a:endParaRPr lang="ru-RU" sz="2000" dirty="0">
              <a:ea typeface="Times New Roman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ea typeface="Times New Roman"/>
              </a:rPr>
              <a:t>Чему равен 1 пуд? </a:t>
            </a:r>
            <a:r>
              <a:rPr lang="ru-RU" b="1" dirty="0">
                <a:ea typeface="Times New Roman"/>
              </a:rPr>
              <a:t>(16 кг).</a:t>
            </a:r>
            <a:endParaRPr lang="ru-RU" sz="2000" dirty="0">
              <a:ea typeface="Times New Roman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ea typeface="Times New Roman"/>
              </a:rPr>
              <a:t>Периметр квадрата 20 см. Чему равна его площадь?(25)</a:t>
            </a:r>
            <a:endParaRPr lang="ru-RU" sz="2000" dirty="0">
              <a:ea typeface="Times New Roman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ea typeface="Times New Roman"/>
              </a:rPr>
              <a:t>Результат вычитания (разность)</a:t>
            </a:r>
            <a:endParaRPr lang="ru-RU" sz="2000" dirty="0">
              <a:ea typeface="Times New Roman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ea typeface="Times New Roman"/>
              </a:rPr>
              <a:t>Отрезок, соединяющий две точки окружности и проходящий через центр? (диаметр)</a:t>
            </a:r>
            <a:endParaRPr lang="ru-RU" sz="2000" dirty="0">
              <a:ea typeface="Times New Roman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ea typeface="Times New Roman"/>
              </a:rPr>
              <a:t>Результат деления (частное).</a:t>
            </a:r>
            <a:endParaRPr lang="ru-RU" sz="2000" dirty="0">
              <a:ea typeface="Times New Roman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ea typeface="Times New Roman"/>
              </a:rPr>
              <a:t>Что ищем, решая уравнение? (корень)</a:t>
            </a:r>
            <a:endParaRPr lang="ru-RU" sz="2000" dirty="0">
              <a:ea typeface="Times New Roman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ea typeface="Times New Roman"/>
              </a:rPr>
              <a:t>Фигура, имеющая 3 стороны, 3 вершины. (треугольник)</a:t>
            </a:r>
            <a:endParaRPr lang="ru-RU" sz="2000" dirty="0">
              <a:ea typeface="Times New Roman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ea typeface="Times New Roman"/>
              </a:rPr>
              <a:t>Прямоугольник с равными сторонами. (квадрат)</a:t>
            </a:r>
            <a:endParaRPr lang="ru-RU" sz="2000" dirty="0">
              <a:ea typeface="Times New Roman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ea typeface="Times New Roman"/>
              </a:rPr>
              <a:t>Наибольшее натуральное число (не существует).</a:t>
            </a:r>
            <a:endParaRPr lang="ru-RU" sz="2000" dirty="0">
              <a:ea typeface="Times New Roman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ea typeface="Times New Roman"/>
              </a:rPr>
              <a:t>На какое число невозможно деление? (на 0)</a:t>
            </a:r>
            <a:endParaRPr lang="ru-RU" sz="2000" dirty="0">
              <a:ea typeface="Times New Roman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ea typeface="Times New Roman"/>
              </a:rPr>
              <a:t>Сколько центнеров в тонне? (10)</a:t>
            </a:r>
            <a:endParaRPr lang="ru-RU" sz="2000" dirty="0">
              <a:ea typeface="Times New Roman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ea typeface="Times New Roman"/>
              </a:rPr>
              <a:t>Сколько существует цифр?</a:t>
            </a:r>
            <a:endParaRPr lang="ru-RU" sz="2000" dirty="0">
              <a:ea typeface="Times New Roman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ea typeface="Times New Roman"/>
              </a:rPr>
              <a:t>Сумма длин сторон многоугольника. (периметр)</a:t>
            </a:r>
            <a:endParaRPr lang="ru-RU" sz="2000" dirty="0">
              <a:ea typeface="Times New Roman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ea typeface="Times New Roman"/>
              </a:rPr>
              <a:t>Цифры третьего разряда. (сотни)</a:t>
            </a:r>
            <a:endParaRPr lang="ru-RU" sz="2000" dirty="0">
              <a:ea typeface="Times New Roman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ea typeface="Times New Roman"/>
              </a:rPr>
              <a:t>Наименьшее трехзначное число (100)</a:t>
            </a:r>
            <a:endParaRPr lang="ru-RU" sz="2000" dirty="0">
              <a:ea typeface="Times New Roman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ea typeface="Times New Roman"/>
              </a:rPr>
              <a:t>Сколько вершин у куба? (8)</a:t>
            </a:r>
            <a:endParaRPr lang="ru-RU" sz="2000" dirty="0"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40425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99247" y="764705"/>
            <a:ext cx="7761185" cy="5361458"/>
          </a:xfrm>
        </p:spPr>
        <p:txBody>
          <a:bodyPr>
            <a:normAutofit/>
          </a:bodyPr>
          <a:lstStyle/>
          <a:p>
            <a:pPr algn="ctr">
              <a:spcAft>
                <a:spcPts val="0"/>
              </a:spcAft>
            </a:pPr>
            <a:r>
              <a:rPr lang="ru-RU" sz="3600" b="1" dirty="0" smtClean="0">
                <a:ea typeface="Times New Roman"/>
              </a:rPr>
              <a:t>Архимед</a:t>
            </a:r>
          </a:p>
          <a:p>
            <a:pPr>
              <a:spcAft>
                <a:spcPts val="0"/>
              </a:spcAft>
            </a:pPr>
            <a:endParaRPr lang="ru-RU" sz="3600" b="1" dirty="0"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sz="3600" b="1" dirty="0" smtClean="0">
                <a:ea typeface="Times New Roman"/>
              </a:rPr>
              <a:t>«</a:t>
            </a:r>
            <a:r>
              <a:rPr lang="ru-RU" sz="3600" b="1" dirty="0">
                <a:ea typeface="Times New Roman"/>
              </a:rPr>
              <a:t>Математика открывает свои тайны только тому, кто </a:t>
            </a:r>
            <a:endParaRPr lang="ru-RU" sz="3600" b="1" dirty="0" smtClean="0">
              <a:ea typeface="Times New Roman"/>
            </a:endParaRPr>
          </a:p>
          <a:p>
            <a:pPr>
              <a:spcAft>
                <a:spcPts val="0"/>
              </a:spcAft>
            </a:pPr>
            <a:endParaRPr lang="ru-RU" sz="3600" b="1" dirty="0">
              <a:ea typeface="Times New Roman"/>
            </a:endParaRPr>
          </a:p>
          <a:p>
            <a:pPr>
              <a:spcAft>
                <a:spcPts val="0"/>
              </a:spcAft>
            </a:pPr>
            <a:endParaRPr lang="ru-RU" sz="3600" b="1" dirty="0" smtClean="0"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sz="3600" b="1" dirty="0" smtClean="0">
                <a:ea typeface="Times New Roman"/>
              </a:rPr>
              <a:t>занимается </a:t>
            </a:r>
            <a:r>
              <a:rPr lang="ru-RU" sz="3600" b="1" dirty="0">
                <a:ea typeface="Times New Roman"/>
              </a:rPr>
              <a:t>ею с чистой любовью, ради ее собственной </a:t>
            </a:r>
            <a:r>
              <a:rPr lang="ru-RU" sz="3600" b="1" dirty="0" smtClean="0">
                <a:ea typeface="Times New Roman"/>
              </a:rPr>
              <a:t>красоты»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1425465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Нарисуй цифру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23395"/>
            <a:ext cx="1722098" cy="215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0293" y="236377"/>
            <a:ext cx="1512168" cy="2223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149" y="2673875"/>
            <a:ext cx="3150889" cy="2903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0372" y="2627152"/>
            <a:ext cx="2088232" cy="29430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63359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Васиного отца зовут Иван Николаевич,</a:t>
            </a:r>
          </a:p>
          <a:p>
            <a:endParaRPr lang="ru-RU" dirty="0" smtClean="0"/>
          </a:p>
          <a:p>
            <a:r>
              <a:rPr lang="ru-RU" dirty="0" smtClean="0"/>
              <a:t>а дедушку - Семен Петрович.</a:t>
            </a:r>
          </a:p>
          <a:p>
            <a:endParaRPr lang="ru-RU" dirty="0" smtClean="0"/>
          </a:p>
          <a:p>
            <a:r>
              <a:rPr lang="ru-RU" dirty="0" smtClean="0"/>
              <a:t>Какое отчество у Васиной мамы?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a) Ивановна; b) Николаевна; c) Петровна; d) Семеновна; e) Невозможно определить.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lvl="0" indent="-342900">
              <a:spcBef>
                <a:spcPct val="20000"/>
              </a:spcBef>
            </a:pPr>
            <a:r>
              <a:rPr lang="ru-RU" sz="2500" dirty="0">
                <a:solidFill>
                  <a:prstClr val="black"/>
                </a:solidFill>
                <a:ea typeface="+mn-ea"/>
                <a:cs typeface="+mn-cs"/>
              </a:rPr>
              <a:t>Задача 1. Какое отчество у мамы ?</a:t>
            </a:r>
            <a:br>
              <a:rPr lang="ru-RU" sz="2500" dirty="0">
                <a:solidFill>
                  <a:prstClr val="black"/>
                </a:solidFill>
                <a:ea typeface="+mn-ea"/>
                <a:cs typeface="+mn-cs"/>
              </a:rPr>
            </a:b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1714500"/>
            <a:ext cx="2179827" cy="32266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68177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0" dirty="0" smtClean="0">
                <a:solidFill>
                  <a:srgbClr val="006400"/>
                </a:solidFill>
                <a:effectLst/>
                <a:latin typeface="Georgia"/>
              </a:rPr>
              <a:t>Задача 1.</a:t>
            </a:r>
            <a:r>
              <a:rPr lang="ru-RU" b="0" i="0" dirty="0" smtClean="0">
                <a:solidFill>
                  <a:srgbClr val="006400"/>
                </a:solidFill>
                <a:effectLst/>
                <a:latin typeface="Georgia"/>
              </a:rPr>
              <a:t> </a:t>
            </a:r>
            <a:r>
              <a:rPr lang="ru-RU" b="0" i="0" dirty="0" err="1" smtClean="0">
                <a:solidFill>
                  <a:srgbClr val="006400"/>
                </a:solidFill>
                <a:effectLst/>
                <a:latin typeface="Georgia"/>
              </a:rPr>
              <a:t>Пожаpных</a:t>
            </a:r>
            <a:r>
              <a:rPr lang="ru-RU" b="0" i="0" dirty="0" smtClean="0">
                <a:solidFill>
                  <a:srgbClr val="006400"/>
                </a:solidFill>
                <a:effectLst/>
                <a:latin typeface="Georgia"/>
              </a:rPr>
              <a:t> учат надевать штаны за </a:t>
            </a:r>
            <a:r>
              <a:rPr lang="ru-RU" b="0" i="0" dirty="0" err="1" smtClean="0">
                <a:solidFill>
                  <a:srgbClr val="006400"/>
                </a:solidFill>
                <a:effectLst/>
                <a:latin typeface="Georgia"/>
              </a:rPr>
              <a:t>тpи</a:t>
            </a:r>
            <a:r>
              <a:rPr lang="ru-RU" b="0" i="0" dirty="0" smtClean="0">
                <a:solidFill>
                  <a:srgbClr val="006400"/>
                </a:solidFill>
                <a:effectLst/>
                <a:latin typeface="Georgia"/>
              </a:rPr>
              <a:t> секунды. Сколько штанов успеет надеть хорошо обученный </a:t>
            </a:r>
            <a:r>
              <a:rPr lang="ru-RU" b="0" i="0" dirty="0" err="1" smtClean="0">
                <a:solidFill>
                  <a:srgbClr val="006400"/>
                </a:solidFill>
                <a:effectLst/>
                <a:latin typeface="Georgia"/>
              </a:rPr>
              <a:t>пожаpный</a:t>
            </a:r>
            <a:r>
              <a:rPr lang="ru-RU" b="0" i="0" dirty="0" smtClean="0">
                <a:solidFill>
                  <a:srgbClr val="006400"/>
                </a:solidFill>
                <a:effectLst/>
                <a:latin typeface="Georgia"/>
              </a:rPr>
              <a:t> за пять минут?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2858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10 штанов</a:t>
            </a:r>
          </a:p>
          <a:p>
            <a:endParaRPr lang="ru-RU" dirty="0"/>
          </a:p>
          <a:p>
            <a:endParaRPr lang="ru-RU" dirty="0" smtClean="0"/>
          </a:p>
          <a:p>
            <a:r>
              <a:rPr lang="ru-RU" dirty="0" smtClean="0"/>
              <a:t>5•60= 300</a:t>
            </a:r>
          </a:p>
          <a:p>
            <a:r>
              <a:rPr lang="ru-RU" dirty="0" smtClean="0"/>
              <a:t>300:3= 10 штанов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Ответ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1556792"/>
            <a:ext cx="3828256" cy="3828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56128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ru-RU" b="1" i="0" dirty="0" smtClean="0">
              <a:solidFill>
                <a:srgbClr val="721089"/>
              </a:solidFill>
              <a:effectLst/>
              <a:latin typeface="Tahoma"/>
            </a:endParaRPr>
          </a:p>
          <a:p>
            <a:pPr algn="ctr"/>
            <a:endParaRPr lang="ru-RU" b="1" dirty="0">
              <a:solidFill>
                <a:srgbClr val="721089"/>
              </a:solidFill>
              <a:latin typeface="Tahoma"/>
            </a:endParaRPr>
          </a:p>
          <a:p>
            <a:pPr algn="ctr"/>
            <a:r>
              <a:rPr lang="ru-RU" b="1" i="0" dirty="0" smtClean="0">
                <a:solidFill>
                  <a:srgbClr val="721089"/>
                </a:solidFill>
                <a:effectLst/>
                <a:latin typeface="Tahoma"/>
              </a:rPr>
              <a:t>Числа на циферблате</a:t>
            </a:r>
          </a:p>
          <a:p>
            <a:r>
              <a:rPr lang="ru-RU" b="0" i="0" dirty="0" smtClean="0">
                <a:solidFill>
                  <a:srgbClr val="065F9E"/>
                </a:solidFill>
                <a:effectLst/>
                <a:latin typeface="tahoma"/>
              </a:rPr>
              <a:t>Разделите циферблат часов двумя прямыми линиями на три части так, чтобы сумма чисел в каждой части была одинаковой.</a:t>
            </a:r>
            <a:br>
              <a:rPr lang="ru-RU" b="0" i="0" dirty="0" smtClean="0">
                <a:solidFill>
                  <a:srgbClr val="065F9E"/>
                </a:solidFill>
                <a:effectLst/>
                <a:latin typeface="tahoma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6830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b="0" i="0" dirty="0" smtClean="0">
              <a:solidFill>
                <a:srgbClr val="000000"/>
              </a:solidFill>
              <a:effectLst/>
              <a:latin typeface="arial"/>
            </a:endParaRPr>
          </a:p>
          <a:p>
            <a:endParaRPr lang="ru-RU" dirty="0">
              <a:solidFill>
                <a:srgbClr val="000000"/>
              </a:solidFill>
              <a:latin typeface="arial"/>
            </a:endParaRPr>
          </a:p>
          <a:p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Как из шести двоек получить число 60, используя только основные математические действия (и скобки)? И, конечно, можно объединять двойки (22, 222 и т.д.) 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Реши задачу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68566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(2 х 2 х 2 + 22) х 2 = 60</a:t>
            </a:r>
            <a:b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</a:br>
            <a:endParaRPr lang="ru-RU" b="0" i="0" dirty="0" smtClean="0">
              <a:solidFill>
                <a:srgbClr val="000000"/>
              </a:solidFill>
              <a:effectLst/>
              <a:latin typeface="arial"/>
            </a:endParaRPr>
          </a:p>
          <a:p>
            <a:pPr marL="0" indent="0"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32290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вердый переплет">
  <a:themeElements>
    <a:clrScheme name="Твердый переплет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Твердый переплет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88</TotalTime>
  <Words>484</Words>
  <Application>Microsoft Office PowerPoint</Application>
  <PresentationFormat>Экран (4:3)</PresentationFormat>
  <Paragraphs>79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Твердый переплет</vt:lpstr>
      <vt:lpstr>Математическое путешествие</vt:lpstr>
      <vt:lpstr>Презентация PowerPoint</vt:lpstr>
      <vt:lpstr>Нарисуй цифру</vt:lpstr>
      <vt:lpstr>Задача 1. Какое отчество у мамы ? </vt:lpstr>
      <vt:lpstr>Презентация PowerPoint</vt:lpstr>
      <vt:lpstr>Ответ </vt:lpstr>
      <vt:lpstr>Презентация PowerPoint</vt:lpstr>
      <vt:lpstr>Реши задачу</vt:lpstr>
      <vt:lpstr>ответ</vt:lpstr>
      <vt:lpstr>Сложи</vt:lpstr>
      <vt:lpstr>Реши задачу</vt:lpstr>
      <vt:lpstr>ответ</vt:lpstr>
      <vt:lpstr>Сколько  треугольников и прямоугольников?</vt:lpstr>
      <vt:lpstr>Ответ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Математическая викторина</dc:title>
  <dc:creator>Бабуля</dc:creator>
  <cp:lastModifiedBy>Бабуля</cp:lastModifiedBy>
  <cp:revision>8</cp:revision>
  <dcterms:created xsi:type="dcterms:W3CDTF">2011-10-27T14:24:52Z</dcterms:created>
  <dcterms:modified xsi:type="dcterms:W3CDTF">2011-10-27T15:53:17Z</dcterms:modified>
</cp:coreProperties>
</file>