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handoutMasterIdLst>
    <p:handoutMasterId r:id="rId21"/>
  </p:handoutMasterIdLst>
  <p:sldIdLst>
    <p:sldId id="256" r:id="rId2"/>
    <p:sldId id="262" r:id="rId3"/>
    <p:sldId id="265" r:id="rId4"/>
    <p:sldId id="263" r:id="rId5"/>
    <p:sldId id="260" r:id="rId6"/>
    <p:sldId id="266" r:id="rId7"/>
    <p:sldId id="268" r:id="rId8"/>
    <p:sldId id="269" r:id="rId9"/>
    <p:sldId id="283" r:id="rId10"/>
    <p:sldId id="270" r:id="rId11"/>
    <p:sldId id="282" r:id="rId12"/>
    <p:sldId id="272" r:id="rId13"/>
    <p:sldId id="273" r:id="rId14"/>
    <p:sldId id="274" r:id="rId15"/>
    <p:sldId id="275" r:id="rId16"/>
    <p:sldId id="277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84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E8F57F-ED46-43DD-A066-C69EE63271BE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D80B2E-5B42-42C1-B304-D5B0B7580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54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5ED8-2D1D-4DE1-9A32-EFE5158F4E20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1506-B331-4848-9A64-90B888D84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5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5AD1-0958-40DD-9DF5-C5B2E6919266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A7BE-7B3D-4CC4-8666-AF1D2602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1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567C4-B02C-4555-B241-F863879F1ED1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47E1-9095-4A56-ABB0-7C0D7E9B8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ADF5-E253-4221-AC20-2B7593320B4E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C4E6-10CB-4AE6-AEA9-750BE8DF0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1B46B-5B89-4836-940D-FC1AF38A3277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8C1F-2CAA-4C87-961D-5FAA8EC02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4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D9AF-CC05-4F56-8ECB-CE7CF215C019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B5D4-D42D-420D-A8E7-287B65DA0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7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493C-940F-486D-88E6-B944F5521BBB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E279-936C-403E-BA17-4B54742A1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5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0EC52-268F-4F54-8017-949DBBC5F781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0F31D-F0E0-4756-8CDE-3071870AF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1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260B-D36A-4065-9BEC-463F33BD60A1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76ED-C840-4FE2-8975-39B160B34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1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4ADB-29E0-4C89-AD30-99C054815C75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0595-9FD0-4D82-9532-F56287030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0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0E2B-9204-4408-869E-EE1203A8CFA4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8DB2-8339-4E30-9A07-ACCA3DFDF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2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44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BFB24C0-7247-4D26-8ADA-CE579ED01453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1044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6C7F7D2-F123-4CD0-A21F-B5F08254C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4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7569200" cy="1139825"/>
          </a:xfrm>
        </p:spPr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Муниципальное  общеобразовательное  учреждение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«Основная  общеобразовательная школа №10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 с. Б. Хатыми  Нерюнгринского района»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4000"/>
              <a:t> 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840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sz="3000" b="1" i="1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«Актуальность и система работы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 по социально-личностному развитию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детей дошкольного возраста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 в разновозрастных  группах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малокомплектного сельского детского сада»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3000"/>
          </a:p>
        </p:txBody>
      </p:sp>
      <p:sp>
        <p:nvSpPr>
          <p:cNvPr id="3076" name="Прямоугольник 11"/>
          <p:cNvSpPr>
            <a:spLocks noChangeArrowheads="1"/>
          </p:cNvSpPr>
          <p:nvPr/>
        </p:nvSpPr>
        <p:spPr bwMode="auto">
          <a:xfrm>
            <a:off x="4932363" y="5834063"/>
            <a:ext cx="3960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Воспитатель  структурного  подразделения </a:t>
            </a:r>
          </a:p>
          <a:p>
            <a:r>
              <a:rPr lang="ru-RU" sz="1400">
                <a:latin typeface="Times New Roman" pitchFamily="18" charset="0"/>
              </a:rPr>
              <a:t>«Детский сад «Алёнушка»:   Загвоздкина  Г. 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Система работы по социально-личностному развитию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4497388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Подобраны и переработаны перспективные планы на все возрастные группы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Подобраны и используются игры для социально-личностного развития детей – формирования навыков культуры общения, выражения своих чувств, развитие самостоятельности  и самоконтроля …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Составлен план работы с родителями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Проводятся консультации для педагогов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11268" name="Picture 5" descr="DSC035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133600"/>
            <a:ext cx="471646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Освоение детьми образовательных областей: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00113" y="1844675"/>
            <a:ext cx="7272337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Осуществляется  в  процессе:</a:t>
            </a:r>
          </a:p>
          <a:p>
            <a:pPr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образовательной деятельности по организации различных видов детской деятельности (игровой, коммуникативной, трудовой, познавательно – исследовательской, продуктивной. музыкально –художественной, чтения)</a:t>
            </a:r>
          </a:p>
          <a:p>
            <a:pPr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образовательной деятельности, осуществляемой в ходе режимных  моментов</a:t>
            </a:r>
          </a:p>
          <a:p>
            <a:pPr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совместная деятельность с педагогом</a:t>
            </a:r>
          </a:p>
          <a:p>
            <a:pPr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самостоятельная деятельность детей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Основа  организации жизни детей в разновозрастной группе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497388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Принцип постепенного и последовательного подключения детей к режимным процессам</a:t>
            </a:r>
          </a:p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Создание условий для разнообразной деятельности детей в течение дня</a:t>
            </a:r>
          </a:p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Корректировка  режима  дня в учреждении</a:t>
            </a:r>
          </a:p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Соблюдение режима дня дома</a:t>
            </a:r>
          </a:p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Согласованность действий воспитателя и помощника  воспитателя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/>
          </a:p>
        </p:txBody>
      </p:sp>
      <p:pic>
        <p:nvPicPr>
          <p:cNvPr id="13316" name="Picture 5" descr="DSC034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454525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275" y="0"/>
            <a:ext cx="6911975" cy="7747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Формы  работы 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981075"/>
            <a:ext cx="5111750" cy="37004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Беседы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Консультации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Родительские собрания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Открытые занятия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Совместные праздники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Утренники и развлечения с родителями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Оформления в уголке для родителей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Родительские субботники по благоустройству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Родительские поручения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6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/>
          </a:p>
          <a:p>
            <a:pPr eaLnBrk="1" hangingPunct="1">
              <a:lnSpc>
                <a:spcPct val="90000"/>
              </a:lnSpc>
              <a:defRPr/>
            </a:pPr>
            <a:endParaRPr lang="ru-RU" sz="2600"/>
          </a:p>
        </p:txBody>
      </p:sp>
      <p:pic>
        <p:nvPicPr>
          <p:cNvPr id="14340" name="Picture 5" descr="DSC03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89138"/>
            <a:ext cx="4814887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7527925" cy="796925"/>
          </a:xfrm>
        </p:spPr>
        <p:txBody>
          <a:bodyPr anchor="b" anchorCtr="0"/>
          <a:lstStyle/>
          <a:p>
            <a:pPr algn="l" eaLnBrk="1" hangingPunct="1">
              <a:defRPr/>
            </a:pPr>
            <a:r>
              <a:rPr lang="ru-RU" sz="3200" b="1">
                <a:latin typeface="Times New Roman" pitchFamily="18" charset="0"/>
              </a:rPr>
              <a:t>Роль коллектива единомышленников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750" y="1196975"/>
            <a:ext cx="8280400" cy="5000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>
                <a:latin typeface="Times New Roman" pitchFamily="18" charset="0"/>
              </a:rPr>
              <a:t>Руководитель  структурного подразделения,  воспитатели,  музыкальный руководитель: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b="1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i="1">
                <a:latin typeface="Times New Roman" pitchFamily="18" charset="0"/>
              </a:rPr>
              <a:t>Формируют у детей представления о социальном мире,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i="1">
                <a:latin typeface="Times New Roman" pitchFamily="18" charset="0"/>
              </a:rPr>
              <a:t>о самом себе, окружающих людях, природе, воспитывают социальные чувства, формируют  чувства  уверенности в себе, социальных навыков, нравственного сознания.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i="1">
                <a:latin typeface="Times New Roman" pitchFamily="18" charset="0"/>
              </a:rPr>
              <a:t>Музыкальный руководитель помогает в создании драматизаций, обыгрывании ситуаций с использованием декораций, костюмов. Регулярно  проводим  все  по  плану утренники  и развлечения, активно  вовлекаем в сюрпризные моменты сотрудников детского сада, родителей и  учеников  школы № 10, наших  бывших выпускников.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6413" y="115888"/>
            <a:ext cx="7161212" cy="965200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ru-RU" sz="3200" b="1">
                <a:latin typeface="Times New Roman" pitchFamily="18" charset="0"/>
              </a:rPr>
              <a:t>Требования к педагогу 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в разновозрастной группе</a:t>
            </a:r>
          </a:p>
        </p:txBody>
      </p:sp>
      <p:sp>
        <p:nvSpPr>
          <p:cNvPr id="2765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7950" y="2492375"/>
            <a:ext cx="4546600" cy="32400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Педагогам необходим высокий уровень профессиональной компетентности, так как узких специалистов  в учреждении нет, в  разных ситуациях  педагогу необходимы знания психолога,  дефектолога, логопеда</a:t>
            </a:r>
          </a:p>
        </p:txBody>
      </p:sp>
      <p:pic>
        <p:nvPicPr>
          <p:cNvPr id="16390" name="Picture 5" descr="DSC03530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336800"/>
            <a:ext cx="3949700" cy="296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Проблемы в работе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7950" y="1600200"/>
            <a:ext cx="4389438" cy="3629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Недостаточно развито социальное партнёрство педагогов и родителей по социально-личностному направлению работы.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Проблему составляют асоциальные семьи, в которых воспитываются дети дошкольного возраста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6613" y="1600200"/>
            <a:ext cx="4040187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sz="2600"/>
          </a:p>
        </p:txBody>
      </p:sp>
      <p:pic>
        <p:nvPicPr>
          <p:cNvPr id="17414" name="Picture 6" descr="DSC03799в спаль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4094163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Оборудование, необходимое для работы, согласно ФГТ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7950" y="2133600"/>
            <a:ext cx="4497388" cy="2981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Для оснащения предметно – развивающей среды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Для  физкультурно – музыкального зала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Для игровых площадок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Для летней физкультурной площадки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18436" name="Picture 5" descr="DSC034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16113"/>
            <a:ext cx="4672013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Промежуточные результаты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341438"/>
            <a:ext cx="6227763" cy="43195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latin typeface="Times New Roman" pitchFamily="18" charset="0"/>
              </a:rPr>
              <a:t>У  детей формируются отношения, основанные на  сотрудничестве и взаимопомощи;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latin typeface="Times New Roman" pitchFamily="18" charset="0"/>
              </a:rPr>
              <a:t>Проявление и утверждение в личности ребёнка таких качеств, как самостоятельность,    ответственность, чувство собственного достоинства;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latin typeface="Times New Roman" pitchFamily="18" charset="0"/>
              </a:rPr>
              <a:t>Обновление предметно-развивающей среды для обеспечения успешного индивидуального развития каждого ребёнка, формирования его личности;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latin typeface="Times New Roman" pitchFamily="18" charset="0"/>
              </a:rPr>
              <a:t> Повышение уровня педагогической культуры родителей;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724525" y="1916113"/>
            <a:ext cx="3249613" cy="2663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800"/>
          </a:p>
        </p:txBody>
      </p:sp>
      <p:pic>
        <p:nvPicPr>
          <p:cNvPr id="19462" name="Picture 6" descr="DSC038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3205162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42093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 b="1">
                <a:latin typeface="Times New Roman" pitchFamily="18" charset="0"/>
              </a:rPr>
              <a:t>Актуальность проблемы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3394075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latin typeface="Times New Roman" pitchFamily="18" charset="0"/>
              </a:rPr>
              <a:t>Социально-экономические условия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>
                <a:latin typeface="Times New Roman" pitchFamily="18" charset="0"/>
              </a:rPr>
              <a:t>Социально-политические предпосылки</a:t>
            </a:r>
          </a:p>
          <a:p>
            <a:pPr eaLnBrk="1" hangingPunct="1">
              <a:defRPr/>
            </a:pPr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284663" y="1341438"/>
            <a:ext cx="460851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r>
              <a:rPr lang="ru-RU">
                <a:latin typeface="Calibri" pitchFamily="34" charset="0"/>
              </a:rPr>
              <a:t>Нестабильность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Отсутствие производства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Отсутствие рабочих мест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Отток населения из посёлка</a:t>
            </a:r>
          </a:p>
          <a:p>
            <a:pPr eaLnBrk="1" hangingPunct="1"/>
            <a:r>
              <a:rPr lang="ru-RU">
                <a:latin typeface="Calibri" pitchFamily="34" charset="0"/>
              </a:rPr>
              <a:t>Снижение социального уровня</a:t>
            </a: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r>
              <a:rPr lang="ru-RU">
                <a:latin typeface="Calibri" pitchFamily="34" charset="0"/>
              </a:rPr>
              <a:t>Дефицит культуры общения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Дефицит доброты и внимания друг к другу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Грубость</a:t>
            </a:r>
          </a:p>
          <a:p>
            <a:pPr eaLnBrk="1" hangingPunct="1"/>
            <a:r>
              <a:rPr lang="ru-RU">
                <a:latin typeface="Calibri" pitchFamily="34" charset="0"/>
              </a:rPr>
              <a:t>Эмоциональная глухота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Жестокость</a:t>
            </a:r>
          </a:p>
          <a:p>
            <a:pPr eaLnBrk="1" hangingPunct="1"/>
            <a:r>
              <a:rPr lang="ru-RU">
                <a:latin typeface="Calibri" pitchFamily="34" charset="0"/>
              </a:rPr>
              <a:t>Равнодушие</a:t>
            </a: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3492500" y="1700213"/>
            <a:ext cx="358775" cy="1441450"/>
          </a:xfrm>
          <a:prstGeom prst="rightBrace">
            <a:avLst>
              <a:gd name="adj1" fmla="val 334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3563938" y="3860800"/>
            <a:ext cx="431800" cy="1439863"/>
          </a:xfrm>
          <a:prstGeom prst="rightBrace">
            <a:avLst>
              <a:gd name="adj1" fmla="val 27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3200" b="1">
                <a:latin typeface="Times New Roman" pitchFamily="18" charset="0"/>
              </a:rPr>
              <a:t>Программы, 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по которым работает учреждение</a:t>
            </a:r>
          </a:p>
        </p:txBody>
      </p:sp>
      <p:sp>
        <p:nvSpPr>
          <p:cNvPr id="16386" name="Текст 2"/>
          <p:cNvSpPr>
            <a:spLocks noGrp="1"/>
          </p:cNvSpPr>
          <p:nvPr>
            <p:ph type="body" idx="4294967295"/>
          </p:nvPr>
        </p:nvSpPr>
        <p:spPr>
          <a:xfrm>
            <a:off x="323850" y="1412875"/>
            <a:ext cx="3608388" cy="639763"/>
          </a:xfrm>
        </p:spPr>
        <p:txBody>
          <a:bodyPr anchor="b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2002 – 2009 гг.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sz="half" idx="4294967295"/>
          </p:nvPr>
        </p:nvSpPr>
        <p:spPr>
          <a:xfrm>
            <a:off x="179388" y="2276475"/>
            <a:ext cx="4041775" cy="30972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Основная - развивающая Программа «Школа 2100» А. А. Леонтьева</a:t>
            </a:r>
          </a:p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Дополнительная – «Программа воспитания и обучения в детском саду» М. А. Васильевой</a:t>
            </a:r>
          </a:p>
        </p:txBody>
      </p:sp>
      <p:sp>
        <p:nvSpPr>
          <p:cNvPr id="16388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3438" y="1341438"/>
            <a:ext cx="4041775" cy="639762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/>
              <a:t>              </a:t>
            </a:r>
            <a:r>
              <a:rPr lang="ru-RU" sz="2400" b="1">
                <a:latin typeface="Times New Roman" pitchFamily="18" charset="0"/>
              </a:rPr>
              <a:t>2010 – 2012 гг.</a:t>
            </a:r>
          </a:p>
        </p:txBody>
      </p:sp>
      <p:sp>
        <p:nvSpPr>
          <p:cNvPr id="16389" name="Объект 5"/>
          <p:cNvSpPr>
            <a:spLocks noGrp="1"/>
          </p:cNvSpPr>
          <p:nvPr>
            <p:ph sz="quarter" idx="4294967295"/>
          </p:nvPr>
        </p:nvSpPr>
        <p:spPr>
          <a:xfrm>
            <a:off x="4716463" y="2276475"/>
            <a:ext cx="4043362" cy="395446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Основная – «Программа воспитания и обучения в детском саду» М. А. Васильевой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0"/>
            <a:ext cx="6491287" cy="98107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Специфика учреждения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557338"/>
            <a:ext cx="45085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>
                <a:latin typeface="Times New Roman" pitchFamily="18" charset="0"/>
              </a:rPr>
              <a:t>В составе  ООШ № 10 функционируют 2 разновозрастные  группы общеразвивающей направленности для детей дошкольного возраста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>
                <a:latin typeface="Times New Roman" pitchFamily="18" charset="0"/>
              </a:rPr>
              <a:t>Сельская местность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>
                <a:latin typeface="Times New Roman" pitchFamily="18" charset="0"/>
              </a:rPr>
              <a:t>Отдалённость от центра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>
              <a:latin typeface="Times New Roman" pitchFamily="18" charset="0"/>
            </a:endParaRPr>
          </a:p>
        </p:txBody>
      </p:sp>
      <p:pic>
        <p:nvPicPr>
          <p:cNvPr id="6148" name="Picture 5" descr="DSC035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447833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Цель </a:t>
            </a:r>
            <a:br>
              <a:rPr lang="ru-RU" sz="3200">
                <a:latin typeface="Times New Roman" pitchFamily="18" charset="0"/>
              </a:rPr>
            </a:br>
            <a:r>
              <a:rPr lang="ru-RU" sz="3200">
                <a:latin typeface="Times New Roman" pitchFamily="18" charset="0"/>
              </a:rPr>
              <a:t>социально – личностного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497388" cy="4133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>
                <a:latin typeface="Times New Roman" pitchFamily="18" charset="0"/>
              </a:rPr>
              <a:t>Создание благоприятных условий для позитивной социализации;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>
                <a:latin typeface="Times New Roman" pitchFamily="18" charset="0"/>
              </a:rPr>
              <a:t>Подготовка к обучению в школе;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>
                <a:latin typeface="Times New Roman" pitchFamily="18" charset="0"/>
              </a:rPr>
              <a:t>Обеспечение безопасности жизнедеятельности дошкольников</a:t>
            </a:r>
          </a:p>
        </p:txBody>
      </p:sp>
      <p:pic>
        <p:nvPicPr>
          <p:cNvPr id="7172" name="Picture 5" descr="DSC02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989138"/>
            <a:ext cx="46005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0"/>
            <a:ext cx="7210425" cy="1065213"/>
          </a:xfrm>
        </p:spPr>
        <p:txBody>
          <a:bodyPr anchor="b" anchorCtr="0">
            <a:normAutofit/>
          </a:bodyPr>
          <a:lstStyle/>
          <a:p>
            <a:pPr eaLnBrk="1" hangingPunct="1">
              <a:defRPr/>
            </a:pPr>
            <a:r>
              <a:rPr lang="ru-RU" sz="3200" b="1">
                <a:latin typeface="Times New Roman" pitchFamily="18" charset="0"/>
              </a:rPr>
              <a:t>Задачи  социально – личностного развития детей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5288" y="1484313"/>
            <a:ext cx="8388350" cy="4465637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Создание благоприятной предметно - развивающей среды для социального развития детей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Взаимодействие  работы администрации, педагогов и родителей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Развитие игровой деятельности детей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Приобщение к элементарным общепринятым нормам и правилам взаимоотношения с детьми разного возраста и взрослыми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Формирование у детей основ личности будущего гражданина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Профилактика и коррекция проблем в пределах возможностей малокомплектного учреждения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Ожидаемые конечные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7950" y="1196975"/>
            <a:ext cx="4389438" cy="49339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i="1" smtClean="0"/>
              <a:t>     </a:t>
            </a:r>
            <a:r>
              <a:rPr lang="ru-RU" sz="2400" b="1" i="1" smtClean="0">
                <a:latin typeface="Times New Roman" pitchFamily="18" charset="0"/>
              </a:rPr>
              <a:t>Воспитанник: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  Имеет представление о себе, семье, обществе, государстве, природе.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  Способен управлять своим поведением.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  Владеет средствами общения и способами взаимодействия со взрослыми и сверстниками.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  Толерантен к людям другой национальности.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  Способен управлять своим поведением.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6613" y="2565400"/>
            <a:ext cx="4040187" cy="3024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200"/>
          </a:p>
        </p:txBody>
      </p:sp>
      <p:pic>
        <p:nvPicPr>
          <p:cNvPr id="9222" name="Picture 6" descr="DSC038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3200">
                <a:latin typeface="Times New Roman" pitchFamily="18" charset="0"/>
              </a:rPr>
              <a:t>Своеобразие и проблемы разновозрастных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68313" y="1412875"/>
            <a:ext cx="84963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Подбор мебели, согласно разного роста детей в одной группе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Ассортимент игрушек для разных возрастов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В группе 4 возраста детей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Корректировка режима дня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Корректировка непосредственно образовательной деятельности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Занятия по подгруппам и фронтально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Соотношение преподносимого материала с учётом уровня разных знаний  детей по возрасту</a:t>
            </a: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800" smtClean="0">
                <a:effectLst/>
                <a:latin typeface="Times New Roman" pitchFamily="18" charset="0"/>
              </a:rPr>
              <a:t>Непосредственно образовательная деятельность с детьми разновозрастной группы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000" smtClean="0">
              <a:effectLst/>
            </a:endParaRPr>
          </a:p>
          <a:p>
            <a:r>
              <a:rPr lang="ru-RU" sz="2000" smtClean="0">
                <a:effectLst/>
                <a:latin typeface="Times New Roman" pitchFamily="18" charset="0"/>
              </a:rPr>
              <a:t>От 1,5 до 3 лет – по подгруппам в первую и вторую половину дня;</a:t>
            </a:r>
          </a:p>
          <a:p>
            <a:r>
              <a:rPr lang="ru-RU" sz="2000" smtClean="0">
                <a:effectLst/>
                <a:latin typeface="Times New Roman" pitchFamily="18" charset="0"/>
              </a:rPr>
              <a:t>От 3 до 7 лет – по подгруппам и фронтально со всей группой. Продолжительность занятий  дифференцируется в зависимости от возраста детей.</a:t>
            </a:r>
          </a:p>
          <a:p>
            <a:r>
              <a:rPr lang="ru-RU" sz="2000" smtClean="0">
                <a:effectLst/>
                <a:latin typeface="Times New Roman" pitchFamily="18" charset="0"/>
              </a:rPr>
              <a:t>С целью соблюдения возрастных регламентов,  продолжительности занятий,  их начинают со старшими детьми (5-7лет), постепенно подключая к занятию детей младшего возраста (3-4лет).</a:t>
            </a:r>
          </a:p>
          <a:p>
            <a:r>
              <a:rPr lang="ru-RU" sz="2000" smtClean="0">
                <a:effectLst/>
                <a:latin typeface="Times New Roman" pitchFamily="18" charset="0"/>
              </a:rPr>
              <a:t>Образовательная деятельность строится на основе интеграции образовательных областей, с учётом возрастных возможностей и особенностей детей, специфики и возможностями образовательных областей.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360</TotalTime>
  <Words>817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Verdana</vt:lpstr>
      <vt:lpstr>Arial</vt:lpstr>
      <vt:lpstr>Wingdings</vt:lpstr>
      <vt:lpstr>Calibri</vt:lpstr>
      <vt:lpstr>Times New Roman</vt:lpstr>
      <vt:lpstr>Склон</vt:lpstr>
      <vt:lpstr>Муниципальное  общеобразовательное  учреждение «Основная  общеобразовательная школа №10  с. Б. Хатыми  Нерюнгринского района»  </vt:lpstr>
      <vt:lpstr>Актуальность проблемы</vt:lpstr>
      <vt:lpstr>Программы,  по которым работает учреждение</vt:lpstr>
      <vt:lpstr>Специфика учреждения</vt:lpstr>
      <vt:lpstr>Цель  социально – личностного развития</vt:lpstr>
      <vt:lpstr>Задачи  социально – личностного развития детей</vt:lpstr>
      <vt:lpstr>Ожидаемые конечные результаты</vt:lpstr>
      <vt:lpstr>Своеобразие и проблемы разновозрастных групп</vt:lpstr>
      <vt:lpstr>Непосредственно образовательная деятельность с детьми разновозрастной группы</vt:lpstr>
      <vt:lpstr>Система работы по социально-личностному развитию детей</vt:lpstr>
      <vt:lpstr>Освоение детьми образовательных областей:</vt:lpstr>
      <vt:lpstr>Основа  организации жизни детей в разновозрастной группе</vt:lpstr>
      <vt:lpstr>Формы  работы  с родителями</vt:lpstr>
      <vt:lpstr>Роль коллектива единомышленников</vt:lpstr>
      <vt:lpstr>Требования к педагогу  в разновозрастной группе</vt:lpstr>
      <vt:lpstr>Проблемы в работе с родителями</vt:lpstr>
      <vt:lpstr>Оборудование, необходимое для работы, согласно ФГТ</vt:lpstr>
      <vt:lpstr>Промежуточные результаты работы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inna</cp:lastModifiedBy>
  <cp:revision>25</cp:revision>
  <dcterms:created xsi:type="dcterms:W3CDTF">2012-03-18T02:18:36Z</dcterms:created>
  <dcterms:modified xsi:type="dcterms:W3CDTF">2012-11-15T03:50:49Z</dcterms:modified>
</cp:coreProperties>
</file>