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2" r:id="rId4"/>
    <p:sldId id="283" r:id="rId5"/>
    <p:sldId id="278" r:id="rId6"/>
    <p:sldId id="286" r:id="rId7"/>
    <p:sldId id="284" r:id="rId8"/>
    <p:sldId id="287" r:id="rId9"/>
    <p:sldId id="281" r:id="rId10"/>
    <p:sldId id="257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6600"/>
    <a:srgbClr val="008A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8313-BB3F-4EB7-AC73-F4099CC14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091BD-F80F-4E71-8217-62C3A4C21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CF478-995C-43E0-BC92-1B0CDC338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0156-CDB3-4E0C-A590-A2708820D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3E1A5-0F04-463E-833D-5E6A69B2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9AB62-E6F5-4000-842C-0643E5B16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79E1C-955B-4250-8E03-C91E27D30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6605-46A5-4D50-B284-A3055DB18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87863-E490-4DD8-837F-61E4A6EBA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DD004-206D-4097-9522-3241FC461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86F60-6012-414B-B737-8A5E838D7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994F5F-8BE4-4FEC-A836-C77C3CF34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6002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</a:rPr>
              <a:t>Наш маленький дворик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00200"/>
            <a:ext cx="6400800" cy="3048000"/>
          </a:xfrm>
        </p:spPr>
        <p:txBody>
          <a:bodyPr/>
          <a:lstStyle/>
          <a:p>
            <a:pPr eaLnBrk="1" hangingPunct="1"/>
            <a:r>
              <a:rPr lang="ru-RU" sz="4800" b="1" i="1" smtClean="0">
                <a:solidFill>
                  <a:srgbClr val="0070C0"/>
                </a:solidFill>
              </a:rPr>
              <a:t>Проект</a:t>
            </a:r>
          </a:p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1400" smtClean="0"/>
              <a:t>Возрастная адресованность: дети старшей группы</a:t>
            </a:r>
          </a:p>
          <a:p>
            <a:pPr eaLnBrk="1" hangingPunct="1"/>
            <a:r>
              <a:rPr lang="ru-RU" sz="1400" smtClean="0"/>
              <a:t>Реализатор проекта: воспитатель: Круглова Л.А.</a:t>
            </a:r>
          </a:p>
          <a:p>
            <a:pPr eaLnBrk="1" hangingPunct="1"/>
            <a:endParaRPr lang="ru-RU" sz="1400" smtClean="0"/>
          </a:p>
          <a:p>
            <a:pPr eaLnBrk="1" hangingPunct="1"/>
            <a:endParaRPr lang="ru-RU" sz="1400" smtClean="0"/>
          </a:p>
          <a:p>
            <a:pPr eaLnBrk="1" hangingPunct="1"/>
            <a:endParaRPr lang="ru-RU" sz="1400" smtClean="0"/>
          </a:p>
          <a:p>
            <a:pPr eaLnBrk="1" hangingPunct="1"/>
            <a:r>
              <a:rPr lang="ru-RU" sz="1400" smtClean="0"/>
              <a:t>Срок реализации май- август 2011г.</a:t>
            </a:r>
          </a:p>
          <a:p>
            <a:pPr eaLnBrk="1" hangingPunct="1"/>
            <a:endParaRPr lang="ru-RU" sz="1400" smtClean="0"/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3505200" y="152400"/>
            <a:ext cx="510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Муниципальное дошкольное образовательное учреждение</a:t>
            </a:r>
            <a:br>
              <a:rPr lang="ru-RU" sz="1400"/>
            </a:br>
            <a:r>
              <a:rPr lang="ru-RU" sz="1400"/>
              <a:t>«Детский сад общеразвивающего вида с приоритетным</a:t>
            </a:r>
            <a:br>
              <a:rPr lang="ru-RU" sz="1400"/>
            </a:br>
            <a:r>
              <a:rPr lang="ru-RU" sz="1400"/>
              <a:t>осуществлением  деятельности по физическому развитию</a:t>
            </a:r>
            <a:br>
              <a:rPr lang="ru-RU" sz="1400"/>
            </a:br>
            <a:r>
              <a:rPr lang="ru-RU" sz="1400"/>
              <a:t>детей  № 1 «Сказка», с. Красный Яр,Астраханской области</a:t>
            </a:r>
          </a:p>
          <a:p>
            <a:r>
              <a:rPr lang="ru-RU" sz="1400"/>
              <a:t>ул.Мордовцева 4. т. 98-4-32. </a:t>
            </a:r>
          </a:p>
          <a:p>
            <a:r>
              <a:rPr lang="ru-RU" sz="1400"/>
              <a:t>Руководитель МДОУ: Аристова М.Г. </a:t>
            </a:r>
            <a:br>
              <a:rPr lang="ru-RU" sz="1400"/>
            </a:br>
            <a:endParaRPr lang="ru-RU" sz="140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лако 12"/>
          <p:cNvSpPr/>
          <p:nvPr/>
        </p:nvSpPr>
        <p:spPr>
          <a:xfrm>
            <a:off x="1066800" y="4114800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3276600"/>
          </a:xfrm>
          <a:ln>
            <a:solidFill>
              <a:srgbClr val="99FF66"/>
            </a:solidFill>
          </a:ln>
        </p:spPr>
        <p:txBody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Рассматриваем цветы, познаём тайны природы,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делимся сокровенным, даём цветам имена, 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приглашаем в путешествие в страну Сказок…                     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buFontTx/>
              <a:buNone/>
              <a:defRPr/>
            </a:pPr>
            <a:r>
              <a:rPr lang="ru-RU" sz="1600" dirty="0" smtClean="0"/>
              <a:t>                         </a:t>
            </a:r>
          </a:p>
          <a:p>
            <a:pPr>
              <a:buFontTx/>
              <a:buNone/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Песочная терапия-  </a:t>
            </a:r>
            <a:r>
              <a:rPr lang="ru-RU" sz="1600" dirty="0" smtClean="0">
                <a:solidFill>
                  <a:srgbClr val="7030A0"/>
                </a:solidFill>
              </a:rPr>
              <a:t>помогает в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solidFill>
                  <a:srgbClr val="7030A0"/>
                </a:solidFill>
              </a:rPr>
              <a:t>общении, развивает моторику, </a:t>
            </a:r>
          </a:p>
          <a:p>
            <a:pPr>
              <a:buFontTx/>
              <a:buNone/>
              <a:defRPr/>
            </a:pPr>
            <a:r>
              <a:rPr lang="ru-RU" sz="1600" dirty="0" smtClean="0">
                <a:solidFill>
                  <a:srgbClr val="7030A0"/>
                </a:solidFill>
              </a:rPr>
              <a:t>речь, умение творить …</a:t>
            </a:r>
          </a:p>
          <a:p>
            <a:pPr>
              <a:buFontTx/>
              <a:buNone/>
              <a:defRPr/>
            </a:pPr>
            <a:endParaRPr lang="ru-RU" sz="1600" dirty="0" smtClean="0"/>
          </a:p>
          <a:p>
            <a:pPr>
              <a:buFontTx/>
              <a:buNone/>
              <a:defRPr/>
            </a:pPr>
            <a:endParaRPr lang="ru-RU" sz="1600" dirty="0" smtClean="0"/>
          </a:p>
          <a:p>
            <a:pPr>
              <a:buFontTx/>
              <a:buNone/>
              <a:defRPr/>
            </a:pPr>
            <a:endParaRPr lang="ru-RU" sz="1600" dirty="0" smtClean="0"/>
          </a:p>
          <a:p>
            <a:pPr>
              <a:buFontTx/>
              <a:buNone/>
              <a:defRPr/>
            </a:pPr>
            <a:endParaRPr lang="ru-RU" sz="1600" dirty="0" smtClean="0"/>
          </a:p>
          <a:p>
            <a:pPr>
              <a:buFontTx/>
              <a:buNone/>
              <a:defRPr/>
            </a:pPr>
            <a:r>
              <a:rPr lang="ru-RU" sz="1600" dirty="0" smtClean="0"/>
              <a:t> 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                             Смена времен года создает неповторимый                      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                             колорит, разнообразие: цветы , плоды, семена, листья, </a:t>
            </a:r>
          </a:p>
          <a:p>
            <a:pPr>
              <a:buFontTx/>
              <a:buNone/>
              <a:defRPr/>
            </a:pPr>
            <a:r>
              <a:rPr lang="ru-RU" sz="1400" dirty="0" smtClean="0"/>
              <a:t>                             сменяя друг друга, раскрывают богатство красок и многообразие палитры</a:t>
            </a:r>
            <a:r>
              <a:rPr lang="ru-RU" sz="1600" dirty="0" smtClean="0"/>
              <a:t>. 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b="1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</p:txBody>
      </p:sp>
      <p:pic>
        <p:nvPicPr>
          <p:cNvPr id="6148" name="Picture 4" descr="C:\Documents and Settings\Admin\Мои документы\Мои рисунки\gj;fhyst\IMG_2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438400"/>
            <a:ext cx="5486400" cy="3744686"/>
          </a:xfrm>
          <a:prstGeom prst="cloud">
            <a:avLst/>
          </a:prstGeom>
          <a:noFill/>
          <a:ln>
            <a:solidFill>
              <a:srgbClr val="99FF66"/>
            </a:solidFill>
          </a:ln>
        </p:spPr>
      </p:pic>
      <p:pic>
        <p:nvPicPr>
          <p:cNvPr id="6149" name="Picture 5" descr="C:\Documents and Settings\Admin\Мои документы\Мои рисунки\gj;fhyst\IMG_2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3489158" cy="2286000"/>
          </a:xfrm>
          <a:prstGeom prst="plaque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294" name="Picture 6" descr="D:\К праздникам » ДЕТсад.files\Blue_flowe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9911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D:\К праздникам » ДЕТсад.files\Blue_flowe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953000"/>
            <a:ext cx="857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D:\К праздникам » ДЕТсад.files\Blue_flowe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724400"/>
            <a:ext cx="857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D:\К праздникам » ДЕТсад.files\Blue_flowe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953000"/>
            <a:ext cx="857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D:\К праздникам » ДЕТсад.files\Blue_flowe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953000"/>
            <a:ext cx="857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3276600" y="152400"/>
            <a:ext cx="2590800" cy="2743200"/>
          </a:xfrm>
        </p:spPr>
        <p:txBody>
          <a:bodyPr/>
          <a:lstStyle/>
          <a:p>
            <a:pPr>
              <a:defRPr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Уютный уголок в соседстве  с медведем и зайцем сближает детей, дети играют с удовольствием в «Прятки», «Догонялки», р.н.и «У медведя во бору»… А цветочные клумбы так и манят посидеть, помечтать, полюбоваться изобилием красок</a:t>
            </a:r>
            <a:endParaRPr lang="ru-RU"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4" descr="C:\Documents and Settings\Admin\Мои документы\Мои рисунки\фото Ларисы\фото Ларисы 972.jpg"/>
          <p:cNvPicPr>
            <a:picLocks noChangeAspect="1" noChangeArrowheads="1"/>
          </p:cNvPicPr>
          <p:nvPr/>
        </p:nvPicPr>
        <p:blipFill>
          <a:blip r:embed="rId2" cstate="print"/>
          <a:srcRect l="2017" t="23571" r="2017" b="22553"/>
          <a:stretch>
            <a:fillRect/>
          </a:stretch>
        </p:blipFill>
        <p:spPr bwMode="auto">
          <a:xfrm>
            <a:off x="1905000" y="3429000"/>
            <a:ext cx="57912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43" name="Прямоугольник 7"/>
          <p:cNvSpPr>
            <a:spLocks noChangeArrowheads="1"/>
          </p:cNvSpPr>
          <p:nvPr/>
        </p:nvSpPr>
        <p:spPr bwMode="auto">
          <a:xfrm>
            <a:off x="1905000" y="5867400"/>
            <a:ext cx="723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Дети восхищаются окружающим миром, чувствуют природу и выражают свое отношение к ней литературными средствами. 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6781800" cy="838200"/>
          </a:xfrm>
        </p:spPr>
        <p:txBody>
          <a:bodyPr/>
          <a:lstStyle/>
          <a:p>
            <a:r>
              <a:rPr lang="ru-RU" b="1" i="1" smtClean="0">
                <a:solidFill>
                  <a:srgbClr val="FFFF00"/>
                </a:solidFill>
              </a:rPr>
              <a:t>Задачи проекта:</a:t>
            </a:r>
            <a:r>
              <a:rPr lang="ru-RU" smtClean="0">
                <a:solidFill>
                  <a:srgbClr val="00B0F0"/>
                </a:solidFill>
              </a:rPr>
              <a:t/>
            </a:r>
            <a:br>
              <a:rPr lang="ru-RU" smtClean="0">
                <a:solidFill>
                  <a:srgbClr val="00B0F0"/>
                </a:solidFill>
              </a:rPr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1905000"/>
          </a:xfrm>
        </p:spPr>
        <p:txBody>
          <a:bodyPr/>
          <a:lstStyle/>
          <a:p>
            <a:pPr>
              <a:buFontTx/>
              <a:buNone/>
            </a:pPr>
            <a:r>
              <a:rPr lang="ru-RU" sz="1200" smtClean="0">
                <a:solidFill>
                  <a:srgbClr val="FF0000"/>
                </a:solidFill>
              </a:rPr>
              <a:t>-    Создать и систематизировать материал о участке и представить его на выставке в форме видеоматериалов, фотоальбома, совместных рисунков детей и родителей, методических рекомендаций, пособий, презентаций</a:t>
            </a:r>
          </a:p>
          <a:p>
            <a:pPr>
              <a:buFontTx/>
              <a:buChar char="-"/>
            </a:pPr>
            <a:r>
              <a:rPr lang="ru-RU" sz="1200" smtClean="0">
                <a:solidFill>
                  <a:srgbClr val="FF0000"/>
                </a:solidFill>
              </a:rPr>
              <a:t>Расширить знания детей о участке МДОУ и придворовых территорий как объекте исследования</a:t>
            </a:r>
          </a:p>
          <a:p>
            <a:pPr>
              <a:buFontTx/>
              <a:buChar char="-"/>
            </a:pPr>
            <a:r>
              <a:rPr lang="ru-RU" sz="1200" smtClean="0">
                <a:solidFill>
                  <a:srgbClr val="FF0000"/>
                </a:solidFill>
              </a:rPr>
              <a:t>Продолжить работу по обогащению словаря по теме :«Наш маленький дворик» </a:t>
            </a:r>
          </a:p>
          <a:p>
            <a:r>
              <a:rPr lang="ru-RU" sz="1200" smtClean="0">
                <a:solidFill>
                  <a:srgbClr val="FF0000"/>
                </a:solidFill>
              </a:rPr>
              <a:t>оснащения и оформления воспитательно-образовательного процесса ДОУ на участке</a:t>
            </a:r>
          </a:p>
          <a:p>
            <a:r>
              <a:rPr lang="ru-RU" sz="1200" smtClean="0">
                <a:solidFill>
                  <a:srgbClr val="FF0000"/>
                </a:solidFill>
              </a:rPr>
              <a:t>Создать банк идей оформления «Нашего маленького дворика»</a:t>
            </a:r>
          </a:p>
          <a:p>
            <a:r>
              <a:rPr lang="ru-RU" sz="1200" smtClean="0">
                <a:solidFill>
                  <a:srgbClr val="FF0000"/>
                </a:solidFill>
              </a:rPr>
              <a:t>Разработать личностно-ориентированные формы взаимодействия субъектов (детей, родителей, педагогов) учреждения позволяющего работать в сотрудничестве</a:t>
            </a:r>
          </a:p>
          <a:p>
            <a:endParaRPr lang="ru-RU" sz="1400" smtClean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lvl="6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447800" y="1371600"/>
            <a:ext cx="2362200" cy="914400"/>
          </a:xfrm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Цель: </a:t>
            </a:r>
            <a:br>
              <a:rPr lang="ru-RU" b="1" smtClean="0">
                <a:solidFill>
                  <a:srgbClr val="FFFF00"/>
                </a:solidFill>
              </a:rPr>
            </a:br>
            <a:endParaRPr lang="ru-RU" smtClean="0"/>
          </a:p>
        </p:txBody>
      </p:sp>
      <p:sp>
        <p:nvSpPr>
          <p:cNvPr id="9219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>
              <a:buFontTx/>
              <a:buNone/>
              <a:defRPr/>
            </a:pPr>
            <a:endParaRPr lang="ru-RU" sz="1400" b="1" dirty="0" smtClean="0">
              <a:solidFill>
                <a:srgbClr val="FFFF00"/>
              </a:solidFill>
            </a:endParaRPr>
          </a:p>
          <a:p>
            <a:pPr>
              <a:buFontTx/>
              <a:buNone/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создать, оформить и оснастить  участок для игр детей на прогулке, вовлечь в деятельность родителей, детей, сотрудников, администрацию детского сада</a:t>
            </a:r>
          </a:p>
          <a:p>
            <a:pPr>
              <a:buFontTx/>
              <a:buNone/>
              <a:defRPr/>
            </a:pPr>
            <a:r>
              <a:rPr lang="ru-RU" sz="1400" i="1" dirty="0" smtClean="0">
                <a:solidFill>
                  <a:srgbClr val="FFFF00"/>
                </a:solidFill>
              </a:rPr>
              <a:t> </a:t>
            </a:r>
            <a:r>
              <a:rPr lang="ru-RU" sz="1400" b="1" i="1" dirty="0" smtClean="0">
                <a:solidFill>
                  <a:srgbClr val="FFFF00"/>
                </a:solidFill>
              </a:rPr>
              <a:t>Оценка ситуации:</a:t>
            </a:r>
          </a:p>
          <a:p>
            <a:pPr>
              <a:buFontTx/>
              <a:buNone/>
              <a:defRPr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+ интерес педагогов, детей, родителей</a:t>
            </a:r>
          </a:p>
          <a:p>
            <a:pPr>
              <a:buFontTx/>
              <a:buChar char="-"/>
              <a:defRPr/>
            </a:pP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</a:rPr>
              <a:t>недостаточное знание детей о оформлении участка, умении использовать на практике в играх, индивидуальной работе, трудовой деятельности оборудования, материала </a:t>
            </a:r>
            <a:r>
              <a:rPr lang="ru-RU" sz="1400" i="1" dirty="0" smtClean="0"/>
              <a:t>…</a:t>
            </a:r>
          </a:p>
          <a:p>
            <a:pPr>
              <a:buFontTx/>
              <a:buNone/>
              <a:defRPr/>
            </a:pPr>
            <a:r>
              <a:rPr lang="ru-RU" sz="1400" i="1" dirty="0" smtClean="0">
                <a:solidFill>
                  <a:srgbClr val="FFFF00"/>
                </a:solidFill>
              </a:rPr>
              <a:t> </a:t>
            </a:r>
            <a:r>
              <a:rPr lang="ru-RU" sz="1400" b="1" i="1" dirty="0" smtClean="0">
                <a:solidFill>
                  <a:srgbClr val="FFFF00"/>
                </a:solidFill>
              </a:rPr>
              <a:t>Проблема: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Отсутствие систематизированного материала о оформление участка МДОУ и </a:t>
            </a:r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придворовых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 территорий как источнике изучения, Недостаточность оборудования, эстетичность оформления, многофункциональность…Умение реализовывать свои идеи на практике</a:t>
            </a:r>
          </a:p>
          <a:p>
            <a:pPr>
              <a:defRPr/>
            </a:pPr>
            <a:endParaRPr lang="ru-RU" sz="1400" dirty="0" smtClean="0"/>
          </a:p>
        </p:txBody>
      </p:sp>
      <p:pic>
        <p:nvPicPr>
          <p:cNvPr id="5127" name="Picture 5" descr="C:\Documents and Settings\Admin\Рабочий стол\анимации\3433110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39000" y="0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305800" cy="3581400"/>
          </a:xfrm>
        </p:spPr>
        <p:txBody>
          <a:bodyPr/>
          <a:lstStyle/>
          <a:p>
            <a:r>
              <a:rPr lang="ru-RU" sz="2800" b="1" smtClean="0">
                <a:solidFill>
                  <a:srgbClr val="0070C0"/>
                </a:solidFill>
              </a:rPr>
              <a:t>               Ожидаемые результаты</a:t>
            </a:r>
          </a:p>
          <a:p>
            <a:r>
              <a:rPr lang="ru-RU" sz="1600" smtClean="0"/>
              <a:t>Активизация познавательной деятельности детей. </a:t>
            </a:r>
          </a:p>
          <a:p>
            <a:r>
              <a:rPr lang="ru-RU" sz="1600" smtClean="0"/>
              <a:t>Повышение уровня профессионального мастерства педагогов ДОУ, родителей, детей</a:t>
            </a:r>
          </a:p>
          <a:p>
            <a:r>
              <a:rPr lang="ru-RU" sz="1600" smtClean="0"/>
              <a:t>Раскрытие личностного потенциала воспитанников в воспитательной системе ДОУ и семье. </a:t>
            </a:r>
          </a:p>
          <a:p>
            <a:r>
              <a:rPr lang="ru-RU" sz="1600" smtClean="0"/>
              <a:t>Активизация педагогического и культурного сознания родителей, педагогов и других специалистов, для создания единой среды для деятельности детей на участке. </a:t>
            </a:r>
          </a:p>
          <a:p>
            <a:r>
              <a:rPr lang="ru-RU" sz="1600" smtClean="0"/>
              <a:t>Участие родителей в воспитательно-образовательном процессе детского сада. </a:t>
            </a:r>
          </a:p>
          <a:p>
            <a:r>
              <a:rPr lang="ru-RU" sz="1600" smtClean="0"/>
              <a:t>Повышение педагогической культуры родителей. </a:t>
            </a:r>
          </a:p>
          <a:p>
            <a:endParaRPr lang="ru-RU" sz="1600" smtClean="0"/>
          </a:p>
        </p:txBody>
      </p:sp>
      <p:pic>
        <p:nvPicPr>
          <p:cNvPr id="4" name="Picture 4" descr="C:\Documents and Settings\Admin\Мои документы\Мои рисунки\фото Ларисы\фото Ларисы 827.jpg"/>
          <p:cNvPicPr>
            <a:picLocks noChangeAspect="1" noChangeArrowheads="1"/>
          </p:cNvPicPr>
          <p:nvPr/>
        </p:nvPicPr>
        <p:blipFill>
          <a:blip r:embed="rId2" cstate="print"/>
          <a:srcRect t="20203" r="5805" b="4034"/>
          <a:stretch>
            <a:fillRect/>
          </a:stretch>
        </p:blipFill>
        <p:spPr bwMode="auto">
          <a:xfrm>
            <a:off x="1905000" y="3810000"/>
            <a:ext cx="5207165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50" name="Picture 4" descr="C:\Documents and Settings\Admin\Рабочий стол\рисунки\animaux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3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FontTx/>
              <a:buNone/>
            </a:pP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5" name="Круглая лента лицом вверх 4"/>
          <p:cNvSpPr/>
          <p:nvPr/>
        </p:nvSpPr>
        <p:spPr>
          <a:xfrm>
            <a:off x="1524000" y="762000"/>
            <a:ext cx="6019800" cy="1295400"/>
          </a:xfrm>
          <a:prstGeom prst="ellipseRibbon2">
            <a:avLst>
              <a:gd name="adj1" fmla="val 32487"/>
              <a:gd name="adj2" fmla="val 50000"/>
              <a:gd name="adj3" fmla="val 1250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accent2"/>
                </a:solidFill>
              </a:rPr>
              <a:t>Основные направления </a:t>
            </a:r>
          </a:p>
          <a:p>
            <a:pPr algn="ctr">
              <a:defRPr/>
            </a:pPr>
            <a:r>
              <a:rPr lang="ru-RU" dirty="0">
                <a:solidFill>
                  <a:schemeClr val="accent2"/>
                </a:solidFill>
              </a:rPr>
              <a:t>    работы над проектом</a:t>
            </a:r>
          </a:p>
        </p:txBody>
      </p:sp>
      <p:sp>
        <p:nvSpPr>
          <p:cNvPr id="4" name="Солнце 3"/>
          <p:cNvSpPr/>
          <p:nvPr/>
        </p:nvSpPr>
        <p:spPr>
          <a:xfrm>
            <a:off x="152400" y="1981200"/>
            <a:ext cx="4114800" cy="1371600"/>
          </a:xfrm>
          <a:prstGeom prst="su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rgbClr val="FFFF00"/>
                </a:solidFill>
              </a:rPr>
              <a:t>музыкальное</a:t>
            </a:r>
          </a:p>
        </p:txBody>
      </p:sp>
      <p:sp>
        <p:nvSpPr>
          <p:cNvPr id="6" name="Солнце 5"/>
          <p:cNvSpPr/>
          <p:nvPr/>
        </p:nvSpPr>
        <p:spPr>
          <a:xfrm>
            <a:off x="4038600" y="1981200"/>
            <a:ext cx="4572000" cy="1524000"/>
          </a:xfrm>
          <a:prstGeom prst="su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accent2"/>
                </a:solidFill>
              </a:rPr>
              <a:t>Физкультурное</a:t>
            </a:r>
          </a:p>
        </p:txBody>
      </p:sp>
      <p:sp>
        <p:nvSpPr>
          <p:cNvPr id="7" name="Солнце 6"/>
          <p:cNvSpPr/>
          <p:nvPr/>
        </p:nvSpPr>
        <p:spPr>
          <a:xfrm>
            <a:off x="0" y="3276600"/>
            <a:ext cx="6172200" cy="1066800"/>
          </a:xfrm>
          <a:prstGeom prst="sun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Развитие речи</a:t>
            </a:r>
          </a:p>
        </p:txBody>
      </p:sp>
      <p:sp>
        <p:nvSpPr>
          <p:cNvPr id="9" name="Солнце 8"/>
          <p:cNvSpPr/>
          <p:nvPr/>
        </p:nvSpPr>
        <p:spPr>
          <a:xfrm>
            <a:off x="3733800" y="3429000"/>
            <a:ext cx="5410200" cy="1905000"/>
          </a:xfrm>
          <a:prstGeom prst="sun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Художественно-Эстетическое</a:t>
            </a:r>
          </a:p>
        </p:txBody>
      </p:sp>
      <p:sp>
        <p:nvSpPr>
          <p:cNvPr id="10" name="Солнце 9"/>
          <p:cNvSpPr/>
          <p:nvPr/>
        </p:nvSpPr>
        <p:spPr>
          <a:xfrm>
            <a:off x="0" y="4572000"/>
            <a:ext cx="4648200" cy="9144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Краеведение</a:t>
            </a:r>
          </a:p>
        </p:txBody>
      </p:sp>
      <p:sp>
        <p:nvSpPr>
          <p:cNvPr id="11" name="Солнце 10"/>
          <p:cNvSpPr/>
          <p:nvPr/>
        </p:nvSpPr>
        <p:spPr>
          <a:xfrm>
            <a:off x="1905000" y="5486400"/>
            <a:ext cx="5410200" cy="914400"/>
          </a:xfrm>
          <a:prstGeom prst="sun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познавательное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7467600" cy="762000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1 этап – подготовительный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endParaRPr lang="ru-RU" smtClean="0">
              <a:solidFill>
                <a:srgbClr val="FFFF0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>
              <a:buFontTx/>
              <a:buNone/>
            </a:pPr>
            <a:endParaRPr lang="ru-RU" smtClean="0"/>
          </a:p>
          <a:p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84213"/>
          <a:ext cx="9144000" cy="6206744"/>
        </p:xfrm>
        <a:graphic>
          <a:graphicData uri="http://schemas.openxmlformats.org/drawingml/2006/table">
            <a:tbl>
              <a:tblPr/>
              <a:tblGrid>
                <a:gridCol w="304800"/>
                <a:gridCol w="2133600"/>
                <a:gridCol w="6705600"/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Виды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Методы и формы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9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Обсуждение идеи проекта педагогическим персоналом сотрудников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Теоретическая подготовка педагогов к выполнению проектов.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(май)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Консультация старшего воспитателя для педагогов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Подбор литературы познавательного, научного характера , сайтов в интернете о оформлении участков ДОУ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Изготовление плана- схемы : «Наш маленький дворик»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Изготовление макета «Наш маленький дворик»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Подготовка презентации на тему « Сказочная полянка»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Разработка перспективы работы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Распределение объёмов работы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41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A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A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Ознакомление с проектом родителей, сотрудников детского сада.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A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Налаживание сотрудничества с сотрудниками центральной детской библиотеки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A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(май-апрель)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Родительское собрание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Консультации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Встречи за круглым столом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Изготовление картотеки работ, поделок из подручного материала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"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Изготовление    фотоархива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228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Подготовка детей к выполнению проекта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 В гости к детям приходит дедушка Участковед ( рассказывает о своей проблеме: На нашем участке так скучно и некрасиво, даже гости перестали приходить…Помогите!)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-Отбор юных помощников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Знакомство с планом- схемой «Наш дворик»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создание макета (из глины и пластилина): «Наш маленький дворик»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создание поисковой группы «Алло!- Мы ищем идеи!»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Результаты: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1)Оформление участка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2) Оформление проекта «Наш маленький двори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3)проведение акции «Чистота наших дворов»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2 этап - основной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8200"/>
          <a:ext cx="9144000" cy="5876291"/>
        </p:xfrm>
        <a:graphic>
          <a:graphicData uri="http://schemas.openxmlformats.org/drawingml/2006/table">
            <a:tbl>
              <a:tblPr/>
              <a:tblGrid>
                <a:gridCol w="231775"/>
                <a:gridCol w="1597025"/>
                <a:gridCol w="7315200"/>
              </a:tblGrid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Виды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Методы и формы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8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Работа с детьми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Дать детям представления о взаимосвязи природы и человека. Для чего человеку изучать природу, бережно  к ней относится.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Экскурсия в  парк ( под девизом:«Ты часть природы- красота её души, творить добро ты поспеши!»)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Акция : «Мы за чистоту планеты Земля» (сбор мусора, пластиковых бутылок для дальнейшего использования в изготовлении работ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-Просмотр мультфильмов  Н.Носов «Незнайка в космосе»…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-Циклы занятий по познавательному развитию: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«Из жизни пластиковой бутылки»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«Мы часть природы»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«Весна – природы- вдохновенье!»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"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«Работа в огороде»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 Изготовление поделок из пластиковых бутылок,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проволки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пакетов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-Просмотр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мультимедийных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презентаций : «Мой дворик»(в  детской библиотеке),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« Весны гонцы»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Изготовление кормушек, скворечников...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112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Работа по созданию условий для изучения  необходимости обустраивать участок и прилегающую территорию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создание творческой группы по изучению условий нашего дворика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-обустройство макета : «Наш маленький дворик»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-Чтение познавательной литературы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-Придумывание девиза Зарисовки : «Моё представление от том как должен выглядеть «Наш маленький дворик»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Использование игровых инновационных технологий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Речевые игры: «Доскажи словечко», «Разгадай ребус», «Подбери определение», «Придумай рассказ»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Психологические игры: «Я растение….», «Путешествие по нашему дворику»,«Мир природы»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Рисование: «Мои впечатления о нашем дворике», «Бутылочные фантазии»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Подвижные игры : любые по выбору детей и воспитателя с использованием оборудования на участке «Прятки», «Ловишки»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Индивидуальная работа : «Попугай»(развитие речи,), «Прокати мяч», «Ходьба по скамейке» «прыжки» «лазанье»….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Пальчиковые игры : «Медвежонок», «1,2,3,4,5- вышли дети погулять», «Зайка»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Музыкальная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Фиксирование результатов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Проведение тематических праздников, «Неделя природы», «В гостях у Деда 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Участковеда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Составление картотеки «Добрых дел», картотека «Подвижных игр на прогулке»,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фотоархив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, выставка рисунков, поделок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3 этап – заключительный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27432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Методы и формы работы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66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6600"/>
                          </a:solidFill>
                        </a:rPr>
                        <a:t>Выявление знаний и навыков поведения,  полученных в ходе выполнения проекта</a:t>
                      </a:r>
                    </a:p>
                    <a:p>
                      <a:r>
                        <a:rPr lang="ru-RU" dirty="0" smtClean="0">
                          <a:solidFill>
                            <a:srgbClr val="006600"/>
                          </a:solidFill>
                        </a:rPr>
                        <a:t>(июнь-июль)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6600"/>
                          </a:solidFill>
                        </a:rPr>
                        <a:t>Беседы с детьми о результатах работы за время осуществления</a:t>
                      </a:r>
                      <a:r>
                        <a:rPr lang="ru-RU" sz="1800" baseline="0" dirty="0" smtClean="0">
                          <a:solidFill>
                            <a:srgbClr val="006600"/>
                          </a:solidFill>
                        </a:rPr>
                        <a:t> проекта.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rgbClr val="006600"/>
                          </a:solidFill>
                        </a:rPr>
                        <a:t>-Рассматривание фотоальбома «Наш дворик»</a:t>
                      </a:r>
                    </a:p>
                    <a:p>
                      <a:r>
                        <a:rPr lang="ru-RU" sz="1800" baseline="0" dirty="0" smtClean="0">
                          <a:solidFill>
                            <a:srgbClr val="006600"/>
                          </a:solidFill>
                        </a:rPr>
                        <a:t>-Составление картотеки игр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aseline="0" dirty="0" smtClean="0">
                          <a:solidFill>
                            <a:srgbClr val="006600"/>
                          </a:solidFill>
                        </a:rPr>
                        <a:t>Выставка детских рисунков в детском саду, детской библиотеке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aseline="0" dirty="0" smtClean="0">
                          <a:solidFill>
                            <a:srgbClr val="006600"/>
                          </a:solidFill>
                        </a:rPr>
                        <a:t>Составление </a:t>
                      </a:r>
                      <a:r>
                        <a:rPr lang="ru-RU" sz="1800" baseline="0" dirty="0" err="1" smtClean="0">
                          <a:solidFill>
                            <a:srgbClr val="006600"/>
                          </a:solidFill>
                        </a:rPr>
                        <a:t>фотоархива</a:t>
                      </a:r>
                      <a:endParaRPr lang="ru-RU" sz="1800" baseline="0" dirty="0" smtClean="0">
                        <a:solidFill>
                          <a:srgbClr val="006600"/>
                        </a:solidFill>
                      </a:endParaRPr>
                    </a:p>
                    <a:p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660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6600"/>
                          </a:solidFill>
                        </a:rPr>
                        <a:t>Отчёт о выполнении</a:t>
                      </a:r>
                      <a:r>
                        <a:rPr lang="ru-RU" sz="1800" baseline="0" dirty="0" smtClean="0">
                          <a:solidFill>
                            <a:srgbClr val="006600"/>
                          </a:solidFill>
                        </a:rPr>
                        <a:t> и результатах работы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rgbClr val="006600"/>
                          </a:solidFill>
                        </a:rPr>
                        <a:t>(август)</a:t>
                      </a:r>
                      <a:endParaRPr lang="ru-RU" sz="1800" dirty="0" smtClean="0">
                        <a:solidFill>
                          <a:srgbClr val="006600"/>
                        </a:solidFill>
                      </a:endParaRPr>
                    </a:p>
                    <a:p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800" baseline="0" dirty="0" smtClean="0">
                          <a:solidFill>
                            <a:srgbClr val="006600"/>
                          </a:solidFill>
                        </a:rPr>
                        <a:t>Участие в конкурсе презентаций : «Территория 2011»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aseline="0" dirty="0" smtClean="0">
                          <a:solidFill>
                            <a:srgbClr val="006600"/>
                          </a:solidFill>
                        </a:rPr>
                        <a:t>Вручение детям свидетельства «Юный защитник природы»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aseline="0" dirty="0" smtClean="0">
                          <a:solidFill>
                            <a:srgbClr val="006600"/>
                          </a:solidFill>
                        </a:rPr>
                        <a:t>Дипломы родителям «За активное участие в оформлении «Нашего маленького дворика»</a:t>
                      </a:r>
                      <a:endParaRPr lang="ru-RU" sz="1800" dirty="0" smtClean="0">
                        <a:solidFill>
                          <a:srgbClr val="006600"/>
                        </a:solidFill>
                      </a:endParaRPr>
                    </a:p>
                    <a:p>
                      <a:endParaRPr lang="ru-RU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Расцвели в саду у нас цветочки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 descr="C:\Documents and Settings\Admin\Мои документы\Мои рисунки\фото Ларисы\фото Ларисы 13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5347632">
            <a:off x="-43455" y="1551388"/>
            <a:ext cx="3157496" cy="2368122"/>
          </a:xfrm>
          <a:prstGeom prst="cloudCallout">
            <a:avLst/>
          </a:prstGeom>
          <a:ln>
            <a:solidFill>
              <a:srgbClr val="00B0F0"/>
            </a:solidFill>
          </a:ln>
        </p:spPr>
      </p:pic>
      <p:pic>
        <p:nvPicPr>
          <p:cNvPr id="11270" name="Picture 5" descr="C:\Documents and Settings\Admin\Рабочий стол\разное\ornament-129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600200"/>
            <a:ext cx="27051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381000" y="4343400"/>
            <a:ext cx="7924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Озеленение, оформление и оснащение  участка  старшей «б» группы способствует умственному, нравственному, эстетическому и физическому воспитанию дошкольников на материале природного окружения, развитию любознательности, способности удивляться. Способствуют укреплению здоровья детей, развитию их самостоятельности, познавательной активности.</a:t>
            </a:r>
          </a:p>
          <a:p>
            <a:pPr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Прогулочные участки – место для проведения игр, образовательной деятельности, наблюдений за растениями и животными.</a:t>
            </a:r>
          </a:p>
          <a:p>
            <a:pPr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«Наш маленький дворик» место встреч, обсуждений, познаний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1085</Words>
  <Application>Microsoft Office PowerPoint</Application>
  <PresentationFormat>Экран (4:3)</PresentationFormat>
  <Paragraphs>170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Наш маленький дворик</vt:lpstr>
      <vt:lpstr>Задачи проекта: </vt:lpstr>
      <vt:lpstr>Цель:  </vt:lpstr>
      <vt:lpstr>Слайд 4</vt:lpstr>
      <vt:lpstr>Слайд 5</vt:lpstr>
      <vt:lpstr>1 этап – подготовительный </vt:lpstr>
      <vt:lpstr>2 этап - основной</vt:lpstr>
      <vt:lpstr>3 этап – заключительный</vt:lpstr>
      <vt:lpstr>Расцвели в саду у нас цветочки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рим</cp:lastModifiedBy>
  <cp:revision>94</cp:revision>
  <cp:lastPrinted>1601-01-01T00:00:00Z</cp:lastPrinted>
  <dcterms:created xsi:type="dcterms:W3CDTF">1601-01-01T00:00:00Z</dcterms:created>
  <dcterms:modified xsi:type="dcterms:W3CDTF">2012-11-13T06:30:34Z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